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5" r:id="rId4"/>
    <p:sldId id="267" r:id="rId5"/>
    <p:sldId id="280" r:id="rId6"/>
    <p:sldId id="281" r:id="rId7"/>
    <p:sldId id="282" r:id="rId8"/>
    <p:sldId id="266" r:id="rId9"/>
    <p:sldId id="270" r:id="rId10"/>
    <p:sldId id="268" r:id="rId11"/>
    <p:sldId id="269" r:id="rId12"/>
    <p:sldId id="271" r:id="rId13"/>
    <p:sldId id="272" r:id="rId14"/>
    <p:sldId id="273" r:id="rId15"/>
    <p:sldId id="278" r:id="rId16"/>
    <p:sldId id="276"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autoAdjust="0"/>
    <p:restoredTop sz="94660"/>
  </p:normalViewPr>
  <p:slideViewPr>
    <p:cSldViewPr snapToGrid="0">
      <p:cViewPr varScale="1">
        <p:scale>
          <a:sx n="108" d="100"/>
          <a:sy n="108" d="100"/>
        </p:scale>
        <p:origin x="114"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C4A7B2-7710-4105-9806-0355A96D2451}"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1668939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4A7B2-7710-4105-9806-0355A96D2451}"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656096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4A7B2-7710-4105-9806-0355A96D2451}"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10778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C4A7B2-7710-4105-9806-0355A96D2451}"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348468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CC4A7B2-7710-4105-9806-0355A96D2451}" type="datetimeFigureOut">
              <a:rPr lang="en-GB" smtClean="0"/>
              <a:t>21/06/2021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79424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C4A7B2-7710-4105-9806-0355A96D2451}"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312809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C4A7B2-7710-4105-9806-0355A96D2451}" type="datetimeFigureOut">
              <a:rPr lang="en-GB" smtClean="0"/>
              <a:t>21/06/2021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263146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C4A7B2-7710-4105-9806-0355A96D2451}" type="datetimeFigureOut">
              <a:rPr lang="en-GB" smtClean="0"/>
              <a:t>21/06/2021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60504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4A7B2-7710-4105-9806-0355A96D2451}" type="datetimeFigureOut">
              <a:rPr lang="en-GB" smtClean="0"/>
              <a:t>21/06/2021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19332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C4A7B2-7710-4105-9806-0355A96D2451}"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3744145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C4A7B2-7710-4105-9806-0355A96D2451}" type="datetimeFigureOut">
              <a:rPr lang="en-GB" smtClean="0"/>
              <a:t>21/06/2021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FA3CD2-3C26-4137-BC88-3358F9CD427B}" type="slidenum">
              <a:rPr lang="en-GB" smtClean="0"/>
              <a:t>‹#›</a:t>
            </a:fld>
            <a:endParaRPr lang="en-GB"/>
          </a:p>
        </p:txBody>
      </p:sp>
    </p:spTree>
    <p:extLst>
      <p:ext uri="{BB962C8B-B14F-4D97-AF65-F5344CB8AC3E}">
        <p14:creationId xmlns:p14="http://schemas.microsoft.com/office/powerpoint/2010/main" val="254369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C4A7B2-7710-4105-9806-0355A96D2451}" type="datetimeFigureOut">
              <a:rPr lang="en-GB" smtClean="0"/>
              <a:t>21/06/2021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A3CD2-3C26-4137-BC88-3358F9CD427B}" type="slidenum">
              <a:rPr lang="en-GB" smtClean="0"/>
              <a:t>‹#›</a:t>
            </a:fld>
            <a:endParaRPr lang="en-GB"/>
          </a:p>
        </p:txBody>
      </p:sp>
    </p:spTree>
    <p:extLst>
      <p:ext uri="{BB962C8B-B14F-4D97-AF65-F5344CB8AC3E}">
        <p14:creationId xmlns:p14="http://schemas.microsoft.com/office/powerpoint/2010/main" val="349515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gif"/></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1240979">
            <a:off x="4637747" y="764018"/>
            <a:ext cx="8507187" cy="1813067"/>
          </a:xfrm>
        </p:spPr>
        <p:txBody>
          <a:bodyPr>
            <a:noAutofit/>
          </a:bodyPr>
          <a:lstStyle/>
          <a:p>
            <a:r>
              <a:rPr lang="en-GB" sz="8800" b="1" dirty="0" smtClean="0">
                <a:solidFill>
                  <a:schemeClr val="accent1">
                    <a:lumMod val="50000"/>
                  </a:schemeClr>
                </a:solidFill>
              </a:rPr>
              <a:t>Life at </a:t>
            </a:r>
            <a:r>
              <a:rPr lang="en-GB" sz="8800" b="1" dirty="0" err="1" smtClean="0">
                <a:solidFill>
                  <a:schemeClr val="accent1">
                    <a:lumMod val="50000"/>
                  </a:schemeClr>
                </a:solidFill>
              </a:rPr>
              <a:t>Hawkley</a:t>
            </a:r>
            <a:r>
              <a:rPr lang="en-GB" sz="8800" b="1" dirty="0" smtClean="0">
                <a:solidFill>
                  <a:schemeClr val="accent1">
                    <a:lumMod val="50000"/>
                  </a:schemeClr>
                </a:solidFill>
              </a:rPr>
              <a:t>!</a:t>
            </a:r>
            <a:endParaRPr lang="en-GB" sz="8800" b="1" dirty="0">
              <a:solidFill>
                <a:schemeClr val="accent1">
                  <a:lumMod val="50000"/>
                </a:schemeClr>
              </a:solidFill>
            </a:endParaRPr>
          </a:p>
        </p:txBody>
      </p:sp>
      <p:pic>
        <p:nvPicPr>
          <p:cNvPr id="5" name="Picture 4"/>
          <p:cNvPicPr>
            <a:picLocks noChangeAspect="1"/>
          </p:cNvPicPr>
          <p:nvPr/>
        </p:nvPicPr>
        <p:blipFill>
          <a:blip r:embed="rId2"/>
          <a:stretch>
            <a:fillRect/>
          </a:stretch>
        </p:blipFill>
        <p:spPr>
          <a:xfrm>
            <a:off x="468467" y="4064862"/>
            <a:ext cx="1962150" cy="2333625"/>
          </a:xfrm>
          <a:prstGeom prst="rect">
            <a:avLst/>
          </a:prstGeom>
        </p:spPr>
      </p:pic>
      <p:pic>
        <p:nvPicPr>
          <p:cNvPr id="6" name="Picture 5"/>
          <p:cNvPicPr>
            <a:picLocks noChangeAspect="1"/>
          </p:cNvPicPr>
          <p:nvPr/>
        </p:nvPicPr>
        <p:blipFill>
          <a:blip r:embed="rId2"/>
          <a:stretch>
            <a:fillRect/>
          </a:stretch>
        </p:blipFill>
        <p:spPr>
          <a:xfrm>
            <a:off x="9984947" y="4260804"/>
            <a:ext cx="1962150" cy="2333625"/>
          </a:xfrm>
          <a:prstGeom prst="rect">
            <a:avLst/>
          </a:prstGeom>
        </p:spPr>
      </p:pic>
      <p:pic>
        <p:nvPicPr>
          <p:cNvPr id="7" name="Picture 6"/>
          <p:cNvPicPr>
            <a:picLocks noChangeAspect="1"/>
          </p:cNvPicPr>
          <p:nvPr/>
        </p:nvPicPr>
        <p:blipFill>
          <a:blip r:embed="rId3"/>
          <a:stretch>
            <a:fillRect/>
          </a:stretch>
        </p:blipFill>
        <p:spPr>
          <a:xfrm>
            <a:off x="784970" y="275590"/>
            <a:ext cx="2400300" cy="1267097"/>
          </a:xfrm>
          <a:prstGeom prst="rect">
            <a:avLst/>
          </a:prstGeom>
        </p:spPr>
      </p:pic>
      <p:sp>
        <p:nvSpPr>
          <p:cNvPr id="3" name="TextBox 2"/>
          <p:cNvSpPr txBox="1"/>
          <p:nvPr/>
        </p:nvSpPr>
        <p:spPr>
          <a:xfrm>
            <a:off x="468467" y="1972777"/>
            <a:ext cx="5125121" cy="830997"/>
          </a:xfrm>
          <a:prstGeom prst="rect">
            <a:avLst/>
          </a:prstGeom>
          <a:noFill/>
        </p:spPr>
        <p:txBody>
          <a:bodyPr wrap="none" rtlCol="0">
            <a:spAutoFit/>
          </a:bodyPr>
          <a:lstStyle/>
          <a:p>
            <a:r>
              <a:rPr lang="en-GB" sz="2400" b="1" dirty="0" smtClean="0"/>
              <a:t>Head of Year:  Mrs Holland </a:t>
            </a:r>
          </a:p>
          <a:p>
            <a:r>
              <a:rPr lang="en-GB" sz="2400" b="1" dirty="0" smtClean="0"/>
              <a:t>Assistant Head of year:  Miss Adamson</a:t>
            </a:r>
            <a:endParaRPr lang="en-GB" sz="2400" b="1" dirty="0"/>
          </a:p>
        </p:txBody>
      </p:sp>
      <p:graphicFrame>
        <p:nvGraphicFramePr>
          <p:cNvPr id="4" name="Table 3"/>
          <p:cNvGraphicFramePr>
            <a:graphicFrameLocks noGrp="1"/>
          </p:cNvGraphicFramePr>
          <p:nvPr>
            <p:extLst>
              <p:ext uri="{D42A27DB-BD31-4B8C-83A1-F6EECF244321}">
                <p14:modId xmlns:p14="http://schemas.microsoft.com/office/powerpoint/2010/main" val="957122716"/>
              </p:ext>
            </p:extLst>
          </p:nvPr>
        </p:nvGraphicFramePr>
        <p:xfrm>
          <a:off x="3031027" y="2874059"/>
          <a:ext cx="2487749" cy="3555000"/>
        </p:xfrm>
        <a:graphic>
          <a:graphicData uri="http://schemas.openxmlformats.org/drawingml/2006/table">
            <a:tbl>
              <a:tblPr firstRow="1" bandRow="1">
                <a:tableStyleId>{5C22544A-7EE6-4342-B048-85BDC9FD1C3A}</a:tableStyleId>
              </a:tblPr>
              <a:tblGrid>
                <a:gridCol w="567461">
                  <a:extLst>
                    <a:ext uri="{9D8B030D-6E8A-4147-A177-3AD203B41FA5}">
                      <a16:colId xmlns:a16="http://schemas.microsoft.com/office/drawing/2014/main" val="4008861771"/>
                    </a:ext>
                  </a:extLst>
                </a:gridCol>
                <a:gridCol w="1920288">
                  <a:extLst>
                    <a:ext uri="{9D8B030D-6E8A-4147-A177-3AD203B41FA5}">
                      <a16:colId xmlns:a16="http://schemas.microsoft.com/office/drawing/2014/main" val="3710248680"/>
                    </a:ext>
                  </a:extLst>
                </a:gridCol>
              </a:tblGrid>
              <a:tr h="395000">
                <a:tc>
                  <a:txBody>
                    <a:bodyPr/>
                    <a:lstStyle/>
                    <a:p>
                      <a:r>
                        <a:rPr lang="en-GB" dirty="0" smtClean="0"/>
                        <a:t>7H</a:t>
                      </a:r>
                      <a:endParaRPr lang="en-GB" dirty="0"/>
                    </a:p>
                  </a:txBody>
                  <a:tcPr/>
                </a:tc>
                <a:tc>
                  <a:txBody>
                    <a:bodyPr/>
                    <a:lstStyle/>
                    <a:p>
                      <a:r>
                        <a:rPr lang="en-GB" dirty="0" smtClean="0"/>
                        <a:t>M Hague </a:t>
                      </a:r>
                      <a:endParaRPr lang="en-GB" dirty="0"/>
                    </a:p>
                  </a:txBody>
                  <a:tcPr/>
                </a:tc>
                <a:extLst>
                  <a:ext uri="{0D108BD9-81ED-4DB2-BD59-A6C34878D82A}">
                    <a16:rowId xmlns:a16="http://schemas.microsoft.com/office/drawing/2014/main" val="1411503465"/>
                  </a:ext>
                </a:extLst>
              </a:tr>
              <a:tr h="395000">
                <a:tc>
                  <a:txBody>
                    <a:bodyPr/>
                    <a:lstStyle/>
                    <a:p>
                      <a:r>
                        <a:rPr lang="en-GB" baseline="0" dirty="0" smtClean="0"/>
                        <a:t>7A</a:t>
                      </a:r>
                      <a:endParaRPr lang="en-GB" dirty="0"/>
                    </a:p>
                  </a:txBody>
                  <a:tcPr/>
                </a:tc>
                <a:tc>
                  <a:txBody>
                    <a:bodyPr/>
                    <a:lstStyle/>
                    <a:p>
                      <a:r>
                        <a:rPr lang="en-GB" dirty="0" smtClean="0"/>
                        <a:t>D Jackson</a:t>
                      </a:r>
                      <a:endParaRPr lang="en-GB" dirty="0"/>
                    </a:p>
                  </a:txBody>
                  <a:tcPr/>
                </a:tc>
                <a:extLst>
                  <a:ext uri="{0D108BD9-81ED-4DB2-BD59-A6C34878D82A}">
                    <a16:rowId xmlns:a16="http://schemas.microsoft.com/office/drawing/2014/main" val="2607301887"/>
                  </a:ext>
                </a:extLst>
              </a:tr>
              <a:tr h="395000">
                <a:tc>
                  <a:txBody>
                    <a:bodyPr/>
                    <a:lstStyle/>
                    <a:p>
                      <a:r>
                        <a:rPr lang="en-GB" dirty="0" smtClean="0"/>
                        <a:t>7W</a:t>
                      </a:r>
                      <a:endParaRPr lang="en-GB" dirty="0"/>
                    </a:p>
                  </a:txBody>
                  <a:tcPr/>
                </a:tc>
                <a:tc>
                  <a:txBody>
                    <a:bodyPr/>
                    <a:lstStyle/>
                    <a:p>
                      <a:r>
                        <a:rPr lang="en-GB" dirty="0" smtClean="0"/>
                        <a:t>E </a:t>
                      </a:r>
                      <a:r>
                        <a:rPr lang="en-GB" dirty="0" err="1" smtClean="0"/>
                        <a:t>Ollerton</a:t>
                      </a:r>
                      <a:r>
                        <a:rPr lang="en-GB" dirty="0" smtClean="0"/>
                        <a:t> </a:t>
                      </a:r>
                      <a:endParaRPr lang="en-GB" dirty="0"/>
                    </a:p>
                  </a:txBody>
                  <a:tcPr/>
                </a:tc>
                <a:extLst>
                  <a:ext uri="{0D108BD9-81ED-4DB2-BD59-A6C34878D82A}">
                    <a16:rowId xmlns:a16="http://schemas.microsoft.com/office/drawing/2014/main" val="972040682"/>
                  </a:ext>
                </a:extLst>
              </a:tr>
              <a:tr h="395000">
                <a:tc>
                  <a:txBody>
                    <a:bodyPr/>
                    <a:lstStyle/>
                    <a:p>
                      <a:r>
                        <a:rPr lang="en-GB" dirty="0" smtClean="0"/>
                        <a:t>7K</a:t>
                      </a:r>
                      <a:endParaRPr lang="en-GB" dirty="0"/>
                    </a:p>
                  </a:txBody>
                  <a:tcPr/>
                </a:tc>
                <a:tc>
                  <a:txBody>
                    <a:bodyPr/>
                    <a:lstStyle/>
                    <a:p>
                      <a:r>
                        <a:rPr lang="en-GB" dirty="0" smtClean="0"/>
                        <a:t>E Gibbon </a:t>
                      </a:r>
                      <a:endParaRPr lang="en-GB" dirty="0"/>
                    </a:p>
                  </a:txBody>
                  <a:tcPr/>
                </a:tc>
                <a:extLst>
                  <a:ext uri="{0D108BD9-81ED-4DB2-BD59-A6C34878D82A}">
                    <a16:rowId xmlns:a16="http://schemas.microsoft.com/office/drawing/2014/main" val="3028447178"/>
                  </a:ext>
                </a:extLst>
              </a:tr>
              <a:tr h="395000">
                <a:tc>
                  <a:txBody>
                    <a:bodyPr/>
                    <a:lstStyle/>
                    <a:p>
                      <a:r>
                        <a:rPr lang="en-GB" dirty="0" smtClean="0"/>
                        <a:t>7L</a:t>
                      </a:r>
                      <a:endParaRPr lang="en-GB" dirty="0"/>
                    </a:p>
                  </a:txBody>
                  <a:tcPr/>
                </a:tc>
                <a:tc>
                  <a:txBody>
                    <a:bodyPr/>
                    <a:lstStyle/>
                    <a:p>
                      <a:r>
                        <a:rPr lang="en-GB" dirty="0" smtClean="0"/>
                        <a:t>K </a:t>
                      </a:r>
                      <a:r>
                        <a:rPr lang="en-GB" dirty="0" err="1" smtClean="0"/>
                        <a:t>Janvier</a:t>
                      </a:r>
                      <a:endParaRPr lang="en-GB" dirty="0"/>
                    </a:p>
                  </a:txBody>
                  <a:tcPr/>
                </a:tc>
                <a:extLst>
                  <a:ext uri="{0D108BD9-81ED-4DB2-BD59-A6C34878D82A}">
                    <a16:rowId xmlns:a16="http://schemas.microsoft.com/office/drawing/2014/main" val="3853070339"/>
                  </a:ext>
                </a:extLst>
              </a:tr>
              <a:tr h="395000">
                <a:tc>
                  <a:txBody>
                    <a:bodyPr/>
                    <a:lstStyle/>
                    <a:p>
                      <a:r>
                        <a:rPr lang="en-GB" dirty="0" smtClean="0"/>
                        <a:t>7E</a:t>
                      </a:r>
                      <a:endParaRPr lang="en-GB" dirty="0"/>
                    </a:p>
                  </a:txBody>
                  <a:tcPr/>
                </a:tc>
                <a:tc>
                  <a:txBody>
                    <a:bodyPr/>
                    <a:lstStyle/>
                    <a:p>
                      <a:r>
                        <a:rPr lang="en-GB" dirty="0" smtClean="0"/>
                        <a:t>S Cavanagh</a:t>
                      </a:r>
                      <a:endParaRPr lang="en-GB" dirty="0"/>
                    </a:p>
                  </a:txBody>
                  <a:tcPr/>
                </a:tc>
                <a:extLst>
                  <a:ext uri="{0D108BD9-81ED-4DB2-BD59-A6C34878D82A}">
                    <a16:rowId xmlns:a16="http://schemas.microsoft.com/office/drawing/2014/main" val="1677535382"/>
                  </a:ext>
                </a:extLst>
              </a:tr>
              <a:tr h="395000">
                <a:tc>
                  <a:txBody>
                    <a:bodyPr/>
                    <a:lstStyle/>
                    <a:p>
                      <a:r>
                        <a:rPr lang="en-GB" dirty="0" smtClean="0"/>
                        <a:t>7Y</a:t>
                      </a:r>
                      <a:endParaRPr lang="en-GB" dirty="0"/>
                    </a:p>
                  </a:txBody>
                  <a:tcPr/>
                </a:tc>
                <a:tc>
                  <a:txBody>
                    <a:bodyPr/>
                    <a:lstStyle/>
                    <a:p>
                      <a:r>
                        <a:rPr lang="en-GB" dirty="0" smtClean="0"/>
                        <a:t>B</a:t>
                      </a:r>
                      <a:r>
                        <a:rPr lang="en-GB" baseline="0" dirty="0" smtClean="0"/>
                        <a:t> Fletcher </a:t>
                      </a:r>
                      <a:endParaRPr lang="en-GB" dirty="0"/>
                    </a:p>
                  </a:txBody>
                  <a:tcPr/>
                </a:tc>
                <a:extLst>
                  <a:ext uri="{0D108BD9-81ED-4DB2-BD59-A6C34878D82A}">
                    <a16:rowId xmlns:a16="http://schemas.microsoft.com/office/drawing/2014/main" val="3935075986"/>
                  </a:ext>
                </a:extLst>
              </a:tr>
              <a:tr h="395000">
                <a:tc>
                  <a:txBody>
                    <a:bodyPr/>
                    <a:lstStyle/>
                    <a:p>
                      <a:r>
                        <a:rPr lang="en-GB" dirty="0" smtClean="0"/>
                        <a:t>7S</a:t>
                      </a:r>
                      <a:endParaRPr lang="en-GB" dirty="0"/>
                    </a:p>
                  </a:txBody>
                  <a:tcPr/>
                </a:tc>
                <a:tc>
                  <a:txBody>
                    <a:bodyPr/>
                    <a:lstStyle/>
                    <a:p>
                      <a:r>
                        <a:rPr lang="en-GB" dirty="0" smtClean="0"/>
                        <a:t>E </a:t>
                      </a:r>
                      <a:r>
                        <a:rPr lang="en-GB" dirty="0" err="1" smtClean="0"/>
                        <a:t>Eskersall</a:t>
                      </a:r>
                      <a:endParaRPr lang="en-GB" dirty="0"/>
                    </a:p>
                  </a:txBody>
                  <a:tcPr/>
                </a:tc>
                <a:extLst>
                  <a:ext uri="{0D108BD9-81ED-4DB2-BD59-A6C34878D82A}">
                    <a16:rowId xmlns:a16="http://schemas.microsoft.com/office/drawing/2014/main" val="335264284"/>
                  </a:ext>
                </a:extLst>
              </a:tr>
              <a:tr h="395000">
                <a:tc>
                  <a:txBody>
                    <a:bodyPr/>
                    <a:lstStyle/>
                    <a:p>
                      <a:r>
                        <a:rPr lang="en-GB" dirty="0" smtClean="0"/>
                        <a:t>7C</a:t>
                      </a:r>
                      <a:endParaRPr lang="en-GB" dirty="0"/>
                    </a:p>
                  </a:txBody>
                  <a:tcPr/>
                </a:tc>
                <a:tc>
                  <a:txBody>
                    <a:bodyPr/>
                    <a:lstStyle/>
                    <a:p>
                      <a:r>
                        <a:rPr lang="en-GB" dirty="0" smtClean="0"/>
                        <a:t>L Nestor </a:t>
                      </a:r>
                      <a:endParaRPr lang="en-GB" dirty="0"/>
                    </a:p>
                  </a:txBody>
                  <a:tcPr/>
                </a:tc>
                <a:extLst>
                  <a:ext uri="{0D108BD9-81ED-4DB2-BD59-A6C34878D82A}">
                    <a16:rowId xmlns:a16="http://schemas.microsoft.com/office/drawing/2014/main" val="1728214462"/>
                  </a:ext>
                </a:extLst>
              </a:tr>
            </a:tbl>
          </a:graphicData>
        </a:graphic>
      </p:graphicFrame>
      <p:sp>
        <p:nvSpPr>
          <p:cNvPr id="8" name="TextBox 7"/>
          <p:cNvSpPr txBox="1"/>
          <p:nvPr/>
        </p:nvSpPr>
        <p:spPr>
          <a:xfrm>
            <a:off x="5924382" y="4596619"/>
            <a:ext cx="3430491" cy="830997"/>
          </a:xfrm>
          <a:prstGeom prst="rect">
            <a:avLst/>
          </a:prstGeom>
          <a:noFill/>
        </p:spPr>
        <p:txBody>
          <a:bodyPr wrap="none" rtlCol="0">
            <a:spAutoFit/>
          </a:bodyPr>
          <a:lstStyle/>
          <a:p>
            <a:r>
              <a:rPr lang="en-GB" sz="2400" b="1" dirty="0" smtClean="0"/>
              <a:t>Student Support Officer:</a:t>
            </a:r>
          </a:p>
          <a:p>
            <a:r>
              <a:rPr lang="en-GB" sz="2400" b="1" dirty="0" smtClean="0"/>
              <a:t>Mrs Collier</a:t>
            </a:r>
            <a:endParaRPr lang="en-GB" sz="2400" b="1" dirty="0"/>
          </a:p>
        </p:txBody>
      </p:sp>
    </p:spTree>
    <p:extLst>
      <p:ext uri="{BB962C8B-B14F-4D97-AF65-F5344CB8AC3E}">
        <p14:creationId xmlns:p14="http://schemas.microsoft.com/office/powerpoint/2010/main" val="1872856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2" y="2924673"/>
            <a:ext cx="10515600" cy="3201807"/>
          </a:xfrm>
          <a:ln>
            <a:solidFill>
              <a:srgbClr val="7030A0"/>
            </a:solidFill>
          </a:ln>
        </p:spPr>
        <p:txBody>
          <a:bodyPr>
            <a:normAutofit/>
          </a:bodyPr>
          <a:lstStyle/>
          <a:p>
            <a:pPr lvl="0"/>
            <a:r>
              <a:rPr lang="en-GB" dirty="0" smtClean="0"/>
              <a:t>Most </a:t>
            </a:r>
            <a:r>
              <a:rPr lang="en-GB" dirty="0"/>
              <a:t>homework will be set on a system called Show My Homework – </a:t>
            </a:r>
            <a:r>
              <a:rPr lang="en-GB" dirty="0" smtClean="0"/>
              <a:t>you and your parents/carers </a:t>
            </a:r>
            <a:r>
              <a:rPr lang="en-GB" dirty="0"/>
              <a:t>will be given a log in for this </a:t>
            </a:r>
            <a:endParaRPr lang="en-GB" dirty="0" smtClean="0"/>
          </a:p>
          <a:p>
            <a:pPr lvl="0"/>
            <a:r>
              <a:rPr lang="en-GB" dirty="0" smtClean="0"/>
              <a:t>A </a:t>
            </a:r>
            <a:r>
              <a:rPr lang="en-GB" dirty="0"/>
              <a:t>table/desk set aside at home for </a:t>
            </a:r>
            <a:r>
              <a:rPr lang="en-GB" dirty="0" smtClean="0"/>
              <a:t>to </a:t>
            </a:r>
            <a:r>
              <a:rPr lang="en-GB" dirty="0"/>
              <a:t>complete </a:t>
            </a:r>
            <a:r>
              <a:rPr lang="en-GB" dirty="0" smtClean="0"/>
              <a:t>your </a:t>
            </a:r>
            <a:r>
              <a:rPr lang="en-GB" dirty="0"/>
              <a:t>homework would be a good </a:t>
            </a:r>
            <a:r>
              <a:rPr lang="en-GB" dirty="0" smtClean="0"/>
              <a:t>idea.</a:t>
            </a:r>
            <a:endParaRPr lang="en-GB" dirty="0"/>
          </a:p>
          <a:p>
            <a:r>
              <a:rPr lang="en-GB" dirty="0" smtClean="0"/>
              <a:t>You </a:t>
            </a:r>
            <a:r>
              <a:rPr lang="en-GB" dirty="0"/>
              <a:t>will receive three formal academic reports per year.  More information will be given on these in September</a:t>
            </a:r>
          </a:p>
          <a:p>
            <a:endParaRPr lang="en-GB" dirty="0"/>
          </a:p>
        </p:txBody>
      </p:sp>
      <p:pic>
        <p:nvPicPr>
          <p:cNvPr id="3076" name="Picture 4" descr="Show My Homework - Bellerive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718" y="143692"/>
            <a:ext cx="48768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85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63046" cy="1325563"/>
          </a:xfrm>
          <a:ln>
            <a:solidFill>
              <a:schemeClr val="tx1"/>
            </a:solidFill>
          </a:ln>
        </p:spPr>
        <p:txBody>
          <a:bodyPr/>
          <a:lstStyle/>
          <a:p>
            <a:r>
              <a:rPr lang="en-GB" dirty="0" smtClean="0"/>
              <a:t>Typical worries for Year 7</a:t>
            </a:r>
            <a:endParaRPr lang="en-GB" dirty="0"/>
          </a:p>
        </p:txBody>
      </p:sp>
      <p:sp>
        <p:nvSpPr>
          <p:cNvPr id="3" name="Content Placeholder 2"/>
          <p:cNvSpPr>
            <a:spLocks noGrp="1"/>
          </p:cNvSpPr>
          <p:nvPr>
            <p:ph idx="1"/>
          </p:nvPr>
        </p:nvSpPr>
        <p:spPr>
          <a:xfrm>
            <a:off x="838200" y="1825625"/>
            <a:ext cx="5863046" cy="4351338"/>
          </a:xfrm>
          <a:ln>
            <a:solidFill>
              <a:schemeClr val="accent1">
                <a:lumMod val="75000"/>
              </a:schemeClr>
            </a:solidFill>
          </a:ln>
        </p:spPr>
        <p:txBody>
          <a:bodyPr/>
          <a:lstStyle/>
          <a:p>
            <a:endParaRPr lang="en-GB" dirty="0" smtClean="0"/>
          </a:p>
          <a:p>
            <a:r>
              <a:rPr lang="en-GB" dirty="0" smtClean="0"/>
              <a:t>Getting lost</a:t>
            </a:r>
          </a:p>
          <a:p>
            <a:r>
              <a:rPr lang="en-GB" dirty="0" smtClean="0"/>
              <a:t>Homework or classwork</a:t>
            </a:r>
          </a:p>
          <a:p>
            <a:r>
              <a:rPr lang="en-GB" dirty="0" smtClean="0"/>
              <a:t>Dinner time</a:t>
            </a:r>
          </a:p>
          <a:p>
            <a:r>
              <a:rPr lang="en-GB" dirty="0" smtClean="0"/>
              <a:t>Detentions</a:t>
            </a:r>
          </a:p>
          <a:p>
            <a:r>
              <a:rPr lang="en-GB" dirty="0" smtClean="0"/>
              <a:t>Friendships, falling out or bullying </a:t>
            </a:r>
          </a:p>
          <a:p>
            <a:r>
              <a:rPr lang="en-GB" dirty="0" smtClean="0"/>
              <a:t>Social media </a:t>
            </a:r>
          </a:p>
          <a:p>
            <a:endParaRPr lang="en-GB" dirty="0"/>
          </a:p>
        </p:txBody>
      </p:sp>
    </p:spTree>
    <p:extLst>
      <p:ext uri="{BB962C8B-B14F-4D97-AF65-F5344CB8AC3E}">
        <p14:creationId xmlns:p14="http://schemas.microsoft.com/office/powerpoint/2010/main" val="23788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958613">
            <a:off x="7046560" y="2536260"/>
            <a:ext cx="3637534"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Science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4"/>
          <p:cNvSpPr/>
          <p:nvPr/>
        </p:nvSpPr>
        <p:spPr>
          <a:xfrm rot="958613">
            <a:off x="1424206" y="3672615"/>
            <a:ext cx="3392532"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Drama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angle 5"/>
          <p:cNvSpPr/>
          <p:nvPr/>
        </p:nvSpPr>
        <p:spPr>
          <a:xfrm rot="958613">
            <a:off x="6683666" y="4517461"/>
            <a:ext cx="3805978"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Football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Rectangle 6"/>
          <p:cNvSpPr/>
          <p:nvPr/>
        </p:nvSpPr>
        <p:spPr>
          <a:xfrm rot="958613">
            <a:off x="2626516" y="1833196"/>
            <a:ext cx="2218364"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Netball</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Rectangle 7"/>
          <p:cNvSpPr/>
          <p:nvPr/>
        </p:nvSpPr>
        <p:spPr>
          <a:xfrm rot="958613">
            <a:off x="1145044" y="5552966"/>
            <a:ext cx="192533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t>
            </a: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ugby</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Rectangle 8"/>
          <p:cNvSpPr/>
          <p:nvPr/>
        </p:nvSpPr>
        <p:spPr>
          <a:xfrm rot="958613">
            <a:off x="6200192" y="5596407"/>
            <a:ext cx="2396810"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Art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0" name="Rectangle 9"/>
          <p:cNvSpPr/>
          <p:nvPr/>
        </p:nvSpPr>
        <p:spPr>
          <a:xfrm rot="958613">
            <a:off x="7727178" y="3662310"/>
            <a:ext cx="2603597"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Cooking </a:t>
            </a:r>
          </a:p>
        </p:txBody>
      </p:sp>
      <p:sp>
        <p:nvSpPr>
          <p:cNvPr id="11" name="Rectangle 10"/>
          <p:cNvSpPr/>
          <p:nvPr/>
        </p:nvSpPr>
        <p:spPr>
          <a:xfrm rot="958613">
            <a:off x="553625" y="1703024"/>
            <a:ext cx="1845377"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Darts </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2" name="Rectangle 11"/>
          <p:cNvSpPr/>
          <p:nvPr/>
        </p:nvSpPr>
        <p:spPr>
          <a:xfrm rot="958613">
            <a:off x="8244745" y="1620655"/>
            <a:ext cx="2709396"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Film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3" name="Rectangle 12"/>
          <p:cNvSpPr/>
          <p:nvPr/>
        </p:nvSpPr>
        <p:spPr>
          <a:xfrm rot="958613">
            <a:off x="5091760" y="1748388"/>
            <a:ext cx="1683474"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Choir</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p:cNvSpPr/>
          <p:nvPr/>
        </p:nvSpPr>
        <p:spPr>
          <a:xfrm rot="958613">
            <a:off x="539511" y="4615312"/>
            <a:ext cx="4775923" cy="923330"/>
          </a:xfrm>
          <a:prstGeom prst="rect">
            <a:avLst/>
          </a:prstGeom>
          <a:noFill/>
        </p:spPr>
        <p:txBody>
          <a:bodyPr wrap="none" lIns="91440" tIns="45720" rIns="91440" bIns="45720">
            <a:spAutoFit/>
          </a:bodyPr>
          <a:lstStyle/>
          <a:p>
            <a:pPr algn="ctr"/>
            <a:r>
              <a:rPr lang="en-U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Rock /pop band</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p:cNvSpPr/>
          <p:nvPr/>
        </p:nvSpPr>
        <p:spPr>
          <a:xfrm rot="958613">
            <a:off x="3541180" y="3015625"/>
            <a:ext cx="2943434"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Book club</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6" name="Rectangle 15"/>
          <p:cNvSpPr/>
          <p:nvPr/>
        </p:nvSpPr>
        <p:spPr>
          <a:xfrm>
            <a:off x="669102" y="433655"/>
            <a:ext cx="1090061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Try something new and get involved!</a:t>
            </a:r>
            <a:endParaRPr lang="en-US" sz="5400" b="1" cap="none" spc="0" dirty="0">
              <a:ln/>
              <a:solidFill>
                <a:schemeClr val="accent4"/>
              </a:solidFill>
              <a:effectLst/>
            </a:endParaRPr>
          </a:p>
        </p:txBody>
      </p:sp>
    </p:spTree>
    <p:extLst>
      <p:ext uri="{BB962C8B-B14F-4D97-AF65-F5344CB8AC3E}">
        <p14:creationId xmlns:p14="http://schemas.microsoft.com/office/powerpoint/2010/main" val="3627921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TRAVEL</a:t>
            </a:r>
            <a:endParaRPr lang="en-GB" dirty="0"/>
          </a:p>
        </p:txBody>
      </p:sp>
      <p:pic>
        <p:nvPicPr>
          <p:cNvPr id="4098" name="Picture 2" descr="Bus animation | Educação para o transito, Jogos educativos, Educativo"/>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59033" y="3149121"/>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Free clicpart cartoon cars clipart the cliparts | Carrinho desenho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descr="Free clicpart cartoon cars clipart the cliparts | Carrinho desenh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0842" y="253113"/>
            <a:ext cx="2712905" cy="14375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rawing a cartoon bicycle | Bicycle drawing, Bike drawing, Bik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8588" y="767871"/>
            <a:ext cx="3810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eenagers Students Walking Cartoon Young People Stock Vecto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176480"/>
            <a:ext cx="2770051" cy="18780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058920" y="5637289"/>
            <a:ext cx="5460469" cy="400110"/>
          </a:xfrm>
          <a:prstGeom prst="rect">
            <a:avLst/>
          </a:prstGeom>
          <a:noFill/>
          <a:ln>
            <a:solidFill>
              <a:schemeClr val="bg2">
                <a:lumMod val="10000"/>
              </a:schemeClr>
            </a:solidFill>
          </a:ln>
        </p:spPr>
        <p:txBody>
          <a:bodyPr wrap="none" rtlCol="0">
            <a:spAutoFit/>
          </a:bodyPr>
          <a:lstStyle/>
          <a:p>
            <a:r>
              <a:rPr lang="en-GB" sz="2000" b="1" dirty="0" smtClean="0"/>
              <a:t>However you travel, be through the gate by 8.38! </a:t>
            </a:r>
            <a:endParaRPr lang="en-GB" sz="2000" b="1" dirty="0"/>
          </a:p>
        </p:txBody>
      </p:sp>
    </p:spTree>
    <p:extLst>
      <p:ext uri="{BB962C8B-B14F-4D97-AF65-F5344CB8AC3E}">
        <p14:creationId xmlns:p14="http://schemas.microsoft.com/office/powerpoint/2010/main" val="1412062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124" name="Picture 4" descr="Class Charts (@Classcharts) | Twit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199" y="369899"/>
            <a:ext cx="3655423" cy="264157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Points Mean Prizes (1) | Tolu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8" name="Picture 8" descr="Points Mean Prizes (1) | Tolu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4754" y="365125"/>
            <a:ext cx="4339046" cy="26415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a:srcRect l="35825" t="57272" r="46104" b="21835"/>
          <a:stretch/>
        </p:blipFill>
        <p:spPr>
          <a:xfrm>
            <a:off x="340722" y="5107577"/>
            <a:ext cx="2351314" cy="1528356"/>
          </a:xfrm>
          <a:prstGeom prst="rect">
            <a:avLst/>
          </a:prstGeom>
        </p:spPr>
      </p:pic>
      <p:pic>
        <p:nvPicPr>
          <p:cNvPr id="5130" name="Picture 10" descr="Hire a cartoonist”, for Cartoon Maps – Help YOUR customers find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5013" y="3528762"/>
            <a:ext cx="1997218" cy="138287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Pizza Tumblr - Cartoon Pizza Slice Png, Transparent Png - ki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60098" y="3395336"/>
            <a:ext cx="1893958" cy="161426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YotaPhone 2 BlackBerry Classic Telephone Call Clip Art, PNG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16054" y="4034635"/>
            <a:ext cx="1800406" cy="1842122"/>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Transparent Hot Chocolate Clipart Png - Cartoon Hot Chocolate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3693" y="4907864"/>
            <a:ext cx="1582691" cy="1505315"/>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Cartoon Cinema | ไอเดีย, ดูเดิ้ลอาร์ท"/>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21861" y="3185151"/>
            <a:ext cx="1476239" cy="1476239"/>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Christmas Gifts Cartoon png download - 768*401 - Free Transparent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3019" y="5107577"/>
            <a:ext cx="3161037" cy="1475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70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33559"/>
            <a:ext cx="10515600" cy="3645172"/>
          </a:xfrm>
        </p:spPr>
        <p:txBody>
          <a:bodyPr>
            <a:noAutofit/>
          </a:bodyPr>
          <a:lstStyle/>
          <a:p>
            <a:r>
              <a:rPr lang="en-GB" sz="2800" b="1" dirty="0" smtClean="0"/>
              <a:t>During the </a:t>
            </a:r>
            <a:r>
              <a:rPr lang="en-GB" sz="2800" b="1" dirty="0" err="1" smtClean="0"/>
              <a:t>Covid</a:t>
            </a:r>
            <a:r>
              <a:rPr lang="en-GB" sz="2800" b="1" dirty="0" smtClean="0"/>
              <a:t> pandemic and school closure, we have very successfully used Microsoft Teams to deliver online lessons to students. </a:t>
            </a:r>
            <a:br>
              <a:rPr lang="en-GB" sz="2800" b="1" dirty="0" smtClean="0"/>
            </a:br>
            <a:r>
              <a:rPr lang="en-GB" sz="2800" b="1" dirty="0"/>
              <a:t/>
            </a:r>
            <a:br>
              <a:rPr lang="en-GB" sz="2800" b="1" dirty="0"/>
            </a:br>
            <a:r>
              <a:rPr lang="en-GB" sz="2800" b="1" dirty="0" smtClean="0"/>
              <a:t>We will continue to use this in the new academic year, so where possible please try to familiarise yourselves with this over the summer break. </a:t>
            </a:r>
            <a:br>
              <a:rPr lang="en-GB" sz="2800" b="1" dirty="0" smtClean="0"/>
            </a:br>
            <a:r>
              <a:rPr lang="en-GB" sz="2800" b="1" dirty="0" smtClean="0"/>
              <a:t/>
            </a:r>
            <a:br>
              <a:rPr lang="en-GB" sz="2800" b="1" dirty="0" smtClean="0"/>
            </a:br>
            <a:endParaRPr lang="en-GB" sz="2800" b="1" dirty="0"/>
          </a:p>
        </p:txBody>
      </p:sp>
      <p:pic>
        <p:nvPicPr>
          <p:cNvPr id="4" name="Content Placeholder 3"/>
          <p:cNvPicPr>
            <a:picLocks noGrp="1" noChangeAspect="1"/>
          </p:cNvPicPr>
          <p:nvPr>
            <p:ph idx="1"/>
          </p:nvPr>
        </p:nvPicPr>
        <p:blipFill>
          <a:blip r:embed="rId2"/>
          <a:stretch>
            <a:fillRect/>
          </a:stretch>
        </p:blipFill>
        <p:spPr>
          <a:xfrm>
            <a:off x="9134475" y="365125"/>
            <a:ext cx="2219325" cy="2066925"/>
          </a:xfrm>
          <a:prstGeom prst="rect">
            <a:avLst/>
          </a:prstGeom>
        </p:spPr>
      </p:pic>
      <p:pic>
        <p:nvPicPr>
          <p:cNvPr id="5" name="Picture 4"/>
          <p:cNvPicPr>
            <a:picLocks noChangeAspect="1"/>
          </p:cNvPicPr>
          <p:nvPr/>
        </p:nvPicPr>
        <p:blipFill>
          <a:blip r:embed="rId3"/>
          <a:stretch>
            <a:fillRect/>
          </a:stretch>
        </p:blipFill>
        <p:spPr>
          <a:xfrm>
            <a:off x="574765" y="365125"/>
            <a:ext cx="3818171" cy="1922509"/>
          </a:xfrm>
          <a:prstGeom prst="rect">
            <a:avLst/>
          </a:prstGeom>
        </p:spPr>
      </p:pic>
    </p:spTree>
    <p:extLst>
      <p:ext uri="{BB962C8B-B14F-4D97-AF65-F5344CB8AC3E}">
        <p14:creationId xmlns:p14="http://schemas.microsoft.com/office/powerpoint/2010/main" val="34157595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39"/>
            <a:ext cx="10515600" cy="1325563"/>
          </a:xfrm>
          <a:ln>
            <a:solidFill>
              <a:schemeClr val="tx1"/>
            </a:solidFill>
          </a:ln>
        </p:spPr>
        <p:txBody>
          <a:bodyPr/>
          <a:lstStyle/>
          <a:p>
            <a:r>
              <a:rPr lang="en-GB" dirty="0" smtClean="0"/>
              <a:t>The Year 7 Team and their roles </a:t>
            </a:r>
            <a:endParaRPr lang="en-GB" dirty="0"/>
          </a:p>
        </p:txBody>
      </p:sp>
      <p:sp>
        <p:nvSpPr>
          <p:cNvPr id="3" name="Content Placeholder 2"/>
          <p:cNvSpPr>
            <a:spLocks noGrp="1"/>
          </p:cNvSpPr>
          <p:nvPr>
            <p:ph idx="1"/>
          </p:nvPr>
        </p:nvSpPr>
        <p:spPr>
          <a:xfrm>
            <a:off x="315686" y="1743505"/>
            <a:ext cx="10515600" cy="4351338"/>
          </a:xfrm>
        </p:spPr>
        <p:txBody>
          <a:bodyPr/>
          <a:lstStyle/>
          <a:p>
            <a:r>
              <a:rPr lang="en-GB" dirty="0" smtClean="0"/>
              <a:t>Head of Year and Assistant Head of Year – Mrs Holland and Mrs Ali – behaviour and welfare </a:t>
            </a:r>
          </a:p>
          <a:p>
            <a:r>
              <a:rPr lang="en-GB" dirty="0" smtClean="0"/>
              <a:t>Form Tutors – in the first instance queries relating to settling in / organisation </a:t>
            </a:r>
          </a:p>
          <a:p>
            <a:r>
              <a:rPr lang="en-GB" dirty="0" smtClean="0"/>
              <a:t>Student Support Officers – Mrs </a:t>
            </a:r>
            <a:r>
              <a:rPr lang="en-GB" dirty="0" err="1" smtClean="0"/>
              <a:t>Fulster</a:t>
            </a:r>
            <a:r>
              <a:rPr lang="en-GB" dirty="0" smtClean="0"/>
              <a:t> and Mrs </a:t>
            </a:r>
            <a:r>
              <a:rPr lang="en-GB" dirty="0" err="1" smtClean="0"/>
              <a:t>Mannion</a:t>
            </a:r>
            <a:r>
              <a:rPr lang="en-GB" dirty="0" smtClean="0"/>
              <a:t>; admin and first aid  </a:t>
            </a:r>
          </a:p>
          <a:p>
            <a:r>
              <a:rPr lang="en-GB" dirty="0" smtClean="0"/>
              <a:t>Inclusion – Mrs Holmes / Mrs Jackson </a:t>
            </a:r>
          </a:p>
          <a:p>
            <a:r>
              <a:rPr lang="en-GB" dirty="0" smtClean="0"/>
              <a:t>Safeguarding – Miss </a:t>
            </a:r>
            <a:r>
              <a:rPr lang="en-GB" dirty="0" err="1" smtClean="0"/>
              <a:t>O’brien</a:t>
            </a:r>
            <a:r>
              <a:rPr lang="en-GB" dirty="0" smtClean="0"/>
              <a:t> / Mrs </a:t>
            </a:r>
            <a:r>
              <a:rPr lang="en-GB" dirty="0" err="1" smtClean="0"/>
              <a:t>Serjent</a:t>
            </a:r>
            <a:endParaRPr lang="en-GB" dirty="0" smtClean="0"/>
          </a:p>
          <a:p>
            <a:r>
              <a:rPr lang="en-GB" dirty="0" smtClean="0"/>
              <a:t>Attendance officer – Mrs </a:t>
            </a:r>
            <a:r>
              <a:rPr lang="en-GB" dirty="0" err="1" smtClean="0"/>
              <a:t>Serjent</a:t>
            </a:r>
            <a:endParaRPr lang="en-GB" dirty="0" smtClean="0"/>
          </a:p>
          <a:p>
            <a:endParaRPr lang="en-GB" dirty="0"/>
          </a:p>
        </p:txBody>
      </p:sp>
      <p:sp>
        <p:nvSpPr>
          <p:cNvPr id="4" name="Content Placeholder 2"/>
          <p:cNvSpPr txBox="1">
            <a:spLocks/>
          </p:cNvSpPr>
          <p:nvPr/>
        </p:nvSpPr>
        <p:spPr>
          <a:xfrm>
            <a:off x="7354387" y="3919174"/>
            <a:ext cx="4458789" cy="2755946"/>
          </a:xfrm>
          <a:prstGeom prst="rect">
            <a:avLst/>
          </a:prstGeom>
          <a:ln>
            <a:solidFill>
              <a:srgbClr val="0070C0"/>
            </a:solidFill>
          </a:ln>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u="sng" dirty="0" smtClean="0"/>
              <a:t>Unless it is an emergency</a:t>
            </a:r>
            <a:r>
              <a:rPr lang="en-GB" dirty="0" smtClean="0"/>
              <a:t>, please avoid coming in to reception and asking to see a specific member of staff they are likely to be teaching or in meeting</a:t>
            </a:r>
          </a:p>
          <a:p>
            <a:r>
              <a:rPr lang="en-GB" dirty="0" smtClean="0"/>
              <a:t>Please ring ahead </a:t>
            </a:r>
            <a:r>
              <a:rPr lang="en-GB" u="sng" dirty="0" smtClean="0"/>
              <a:t>if possible </a:t>
            </a:r>
            <a:endParaRPr lang="en-GB" dirty="0" smtClean="0"/>
          </a:p>
          <a:p>
            <a:r>
              <a:rPr lang="en-GB" dirty="0" smtClean="0"/>
              <a:t>Leave a message with the office and someone will get back to you (may sometimes be after 3pm).</a:t>
            </a:r>
          </a:p>
          <a:p>
            <a:r>
              <a:rPr lang="en-GB" dirty="0" smtClean="0"/>
              <a:t>An emergency situation will obviously be treated differently.</a:t>
            </a:r>
          </a:p>
          <a:p>
            <a:endParaRPr lang="en-GB" dirty="0" smtClean="0"/>
          </a:p>
          <a:p>
            <a:endParaRPr lang="en-GB" dirty="0" smtClean="0"/>
          </a:p>
          <a:p>
            <a:endParaRPr lang="en-GB" dirty="0"/>
          </a:p>
        </p:txBody>
      </p:sp>
    </p:spTree>
    <p:extLst>
      <p:ext uri="{BB962C8B-B14F-4D97-AF65-F5344CB8AC3E}">
        <p14:creationId xmlns:p14="http://schemas.microsoft.com/office/powerpoint/2010/main" val="117810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9" name="Content Placeholder 8"/>
          <p:cNvPicPr>
            <a:picLocks noGrp="1" noChangeAspect="1"/>
          </p:cNvPicPr>
          <p:nvPr>
            <p:ph idx="1"/>
          </p:nvPr>
        </p:nvPicPr>
        <p:blipFill rotWithShape="1">
          <a:blip r:embed="rId2"/>
          <a:srcRect l="32800" t="21387" r="34963" b="9565"/>
          <a:stretch/>
        </p:blipFill>
        <p:spPr>
          <a:xfrm>
            <a:off x="5828211" y="204148"/>
            <a:ext cx="5525589" cy="6653852"/>
          </a:xfrm>
          <a:prstGeom prst="rect">
            <a:avLst/>
          </a:prstGeom>
        </p:spPr>
      </p:pic>
      <p:pic>
        <p:nvPicPr>
          <p:cNvPr id="8" name="Picture 7"/>
          <p:cNvPicPr>
            <a:picLocks noChangeAspect="1"/>
          </p:cNvPicPr>
          <p:nvPr/>
        </p:nvPicPr>
        <p:blipFill rotWithShape="1">
          <a:blip r:embed="rId3"/>
          <a:srcRect l="33416" t="20090" r="34557" b="8125"/>
          <a:stretch/>
        </p:blipFill>
        <p:spPr>
          <a:xfrm>
            <a:off x="838200" y="365125"/>
            <a:ext cx="4715692" cy="5942659"/>
          </a:xfrm>
          <a:prstGeom prst="rect">
            <a:avLst/>
          </a:prstGeom>
        </p:spPr>
      </p:pic>
    </p:spTree>
    <p:extLst>
      <p:ext uri="{BB962C8B-B14F-4D97-AF65-F5344CB8AC3E}">
        <p14:creationId xmlns:p14="http://schemas.microsoft.com/office/powerpoint/2010/main" val="207841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Some words from our current Y7s </a:t>
            </a:r>
            <a:endParaRPr lang="en-GB" b="1" dirty="0"/>
          </a:p>
        </p:txBody>
      </p:sp>
      <p:sp>
        <p:nvSpPr>
          <p:cNvPr id="4" name="Rectangular Callout 3"/>
          <p:cNvSpPr/>
          <p:nvPr/>
        </p:nvSpPr>
        <p:spPr>
          <a:xfrm rot="620387">
            <a:off x="4698535" y="4341384"/>
            <a:ext cx="3972910" cy="174471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solidFill>
              </a:rPr>
              <a:t>Lily </a:t>
            </a:r>
            <a:r>
              <a:rPr lang="en-GB" dirty="0">
                <a:solidFill>
                  <a:schemeClr val="tx1"/>
                </a:solidFill>
              </a:rPr>
              <a:t>Y7 ‘The school is very friendly. My teachers always offer to help me when I need it’</a:t>
            </a:r>
          </a:p>
        </p:txBody>
      </p:sp>
      <p:sp>
        <p:nvSpPr>
          <p:cNvPr id="5" name="Rectangular Callout 4"/>
          <p:cNvSpPr/>
          <p:nvPr/>
        </p:nvSpPr>
        <p:spPr>
          <a:xfrm rot="20638934">
            <a:off x="490719" y="1892757"/>
            <a:ext cx="3090042" cy="171318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James Y7 ‘I thought the school was really big to start with but I got used to it quickly and there is always someone to ask when you can’t find somewhere’</a:t>
            </a:r>
          </a:p>
        </p:txBody>
      </p:sp>
      <p:sp>
        <p:nvSpPr>
          <p:cNvPr id="6" name="Rectangular Callout 5"/>
          <p:cNvSpPr/>
          <p:nvPr/>
        </p:nvSpPr>
        <p:spPr>
          <a:xfrm>
            <a:off x="1182108" y="5097573"/>
            <a:ext cx="2575034" cy="1187669"/>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Amelia Y7 ‘You get to do lots of subjects and try new things’</a:t>
            </a:r>
          </a:p>
        </p:txBody>
      </p:sp>
      <p:sp>
        <p:nvSpPr>
          <p:cNvPr id="7" name="Rectangular Callout 6"/>
          <p:cNvSpPr/>
          <p:nvPr/>
        </p:nvSpPr>
        <p:spPr>
          <a:xfrm rot="746988">
            <a:off x="4464561" y="2186429"/>
            <a:ext cx="3048000" cy="131684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Connor Y7 </a:t>
            </a:r>
            <a:r>
              <a:rPr lang="en-GB" dirty="0">
                <a:solidFill>
                  <a:schemeClr val="tx1"/>
                </a:solidFill>
              </a:rPr>
              <a:t>‘There are lots of things to do as well as lessons. I go to Inclusion and play games with my friends’</a:t>
            </a:r>
          </a:p>
        </p:txBody>
      </p:sp>
      <p:sp>
        <p:nvSpPr>
          <p:cNvPr id="8" name="Rectangular Callout 7"/>
          <p:cNvSpPr/>
          <p:nvPr/>
        </p:nvSpPr>
        <p:spPr>
          <a:xfrm rot="746988">
            <a:off x="7972721" y="2369101"/>
            <a:ext cx="3048000" cy="1316841"/>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‘They are strict on uniform but as long as you are careful it is OK!’ Lucy Y7</a:t>
            </a:r>
            <a:endParaRPr lang="en-GB" dirty="0">
              <a:solidFill>
                <a:schemeClr val="tx1"/>
              </a:solidFill>
            </a:endParaRPr>
          </a:p>
        </p:txBody>
      </p:sp>
    </p:spTree>
    <p:extLst>
      <p:ext uri="{BB962C8B-B14F-4D97-AF65-F5344CB8AC3E}">
        <p14:creationId xmlns:p14="http://schemas.microsoft.com/office/powerpoint/2010/main" val="278418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239"/>
            <a:ext cx="10515600" cy="1325563"/>
          </a:xfrm>
          <a:ln>
            <a:solidFill>
              <a:schemeClr val="tx1"/>
            </a:solidFill>
          </a:ln>
        </p:spPr>
        <p:txBody>
          <a:bodyPr/>
          <a:lstStyle/>
          <a:p>
            <a:r>
              <a:rPr lang="en-GB" dirty="0" smtClean="0"/>
              <a:t>The Year 7 Team and their roles </a:t>
            </a:r>
            <a:endParaRPr lang="en-GB" dirty="0"/>
          </a:p>
        </p:txBody>
      </p:sp>
      <p:sp>
        <p:nvSpPr>
          <p:cNvPr id="3" name="Content Placeholder 2"/>
          <p:cNvSpPr>
            <a:spLocks noGrp="1"/>
          </p:cNvSpPr>
          <p:nvPr>
            <p:ph idx="1"/>
          </p:nvPr>
        </p:nvSpPr>
        <p:spPr>
          <a:xfrm>
            <a:off x="315686" y="1743505"/>
            <a:ext cx="10515600" cy="4351338"/>
          </a:xfrm>
        </p:spPr>
        <p:txBody>
          <a:bodyPr/>
          <a:lstStyle/>
          <a:p>
            <a:r>
              <a:rPr lang="en-GB" dirty="0" smtClean="0"/>
              <a:t>Head of Year and Assistant Head of Year – Mrs Holland and Miss Adamson  – behaviour and welfare </a:t>
            </a:r>
          </a:p>
          <a:p>
            <a:r>
              <a:rPr lang="en-GB" dirty="0" smtClean="0"/>
              <a:t>Form Tutors – in the first instance queries relating to settling in / organisation </a:t>
            </a:r>
          </a:p>
          <a:p>
            <a:r>
              <a:rPr lang="en-GB" dirty="0" smtClean="0"/>
              <a:t>Student Support Officer– Mrs Collier; admin and first aid  </a:t>
            </a:r>
          </a:p>
          <a:p>
            <a:r>
              <a:rPr lang="en-GB" dirty="0" smtClean="0"/>
              <a:t>Inclusion – Mrs Holmes / Mrs Jackson </a:t>
            </a:r>
          </a:p>
          <a:p>
            <a:r>
              <a:rPr lang="en-GB" dirty="0" smtClean="0"/>
              <a:t>Safeguarding – Miss O’Brien / Mrs </a:t>
            </a:r>
            <a:r>
              <a:rPr lang="en-GB" dirty="0" err="1" smtClean="0"/>
              <a:t>Serjent</a:t>
            </a:r>
            <a:endParaRPr lang="en-GB" dirty="0" smtClean="0"/>
          </a:p>
          <a:p>
            <a:r>
              <a:rPr lang="en-GB" dirty="0" smtClean="0"/>
              <a:t>Attendance officer – Mrs </a:t>
            </a:r>
            <a:r>
              <a:rPr lang="en-GB" dirty="0" err="1" smtClean="0"/>
              <a:t>Serjent</a:t>
            </a:r>
            <a:endParaRPr lang="en-GB" dirty="0" smtClean="0"/>
          </a:p>
          <a:p>
            <a:endParaRPr lang="en-GB" dirty="0"/>
          </a:p>
        </p:txBody>
      </p:sp>
    </p:spTree>
    <p:extLst>
      <p:ext uri="{BB962C8B-B14F-4D97-AF65-F5344CB8AC3E}">
        <p14:creationId xmlns:p14="http://schemas.microsoft.com/office/powerpoint/2010/main" val="3408999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8229600" cy="1143000"/>
          </a:xfrm>
        </p:spPr>
        <p:txBody>
          <a:bodyPr>
            <a:normAutofit fontScale="90000"/>
          </a:bodyPr>
          <a:lstStyle/>
          <a:p>
            <a:r>
              <a:rPr lang="en-GB" dirty="0">
                <a:latin typeface="Comic Sans MS" panose="030F0702030302020204" pitchFamily="66" charset="0"/>
              </a:rPr>
              <a:t>How are form groups arranged?</a:t>
            </a:r>
          </a:p>
        </p:txBody>
      </p:sp>
      <p:sp>
        <p:nvSpPr>
          <p:cNvPr id="3" name="Content Placeholder 2"/>
          <p:cNvSpPr>
            <a:spLocks noGrp="1"/>
          </p:cNvSpPr>
          <p:nvPr>
            <p:ph idx="1"/>
          </p:nvPr>
        </p:nvSpPr>
        <p:spPr>
          <a:xfrm>
            <a:off x="2994990" y="1628476"/>
            <a:ext cx="5616624" cy="4525963"/>
          </a:xfrm>
          <a:ln>
            <a:solidFill>
              <a:schemeClr val="tx1"/>
            </a:solidFill>
          </a:ln>
        </p:spPr>
        <p:txBody>
          <a:bodyPr>
            <a:normAutofit/>
          </a:bodyPr>
          <a:lstStyle/>
          <a:p>
            <a:pPr algn="ctr"/>
            <a:r>
              <a:rPr lang="en-GB" dirty="0" smtClean="0"/>
              <a:t>Discussions with your primary </a:t>
            </a:r>
            <a:r>
              <a:rPr lang="en-GB" dirty="0"/>
              <a:t>schools</a:t>
            </a:r>
          </a:p>
          <a:p>
            <a:pPr algn="ctr"/>
            <a:endParaRPr lang="en-GB" dirty="0" smtClean="0"/>
          </a:p>
          <a:p>
            <a:pPr algn="ctr"/>
            <a:r>
              <a:rPr lang="en-GB" dirty="0" smtClean="0"/>
              <a:t>Gender </a:t>
            </a:r>
            <a:r>
              <a:rPr lang="en-GB" dirty="0"/>
              <a:t>split</a:t>
            </a:r>
          </a:p>
          <a:p>
            <a:pPr algn="ctr"/>
            <a:r>
              <a:rPr lang="en-GB" dirty="0"/>
              <a:t>Distribution of children of different abilities </a:t>
            </a:r>
          </a:p>
          <a:p>
            <a:pPr algn="ctr"/>
            <a:r>
              <a:rPr lang="en-GB" b="1" u="sng" dirty="0" smtClean="0"/>
              <a:t>Only a few (3) subjects taught in forms</a:t>
            </a:r>
            <a:r>
              <a:rPr lang="en-GB" dirty="0" smtClean="0"/>
              <a:t>.  You will be in different classes for all of the different subjects. </a:t>
            </a:r>
            <a:endParaRPr lang="en-GB" dirty="0"/>
          </a:p>
        </p:txBody>
      </p:sp>
      <p:pic>
        <p:nvPicPr>
          <p:cNvPr id="4" name="Picture 3"/>
          <p:cNvPicPr>
            <a:picLocks noChangeAspect="1"/>
          </p:cNvPicPr>
          <p:nvPr/>
        </p:nvPicPr>
        <p:blipFill>
          <a:blip r:embed="rId2"/>
          <a:stretch>
            <a:fillRect/>
          </a:stretch>
        </p:blipFill>
        <p:spPr>
          <a:xfrm>
            <a:off x="9252585" y="1628476"/>
            <a:ext cx="2390775" cy="1914525"/>
          </a:xfrm>
          <a:prstGeom prst="rect">
            <a:avLst/>
          </a:prstGeom>
        </p:spPr>
      </p:pic>
      <p:sp>
        <p:nvSpPr>
          <p:cNvPr id="5" name="TextBox 4"/>
          <p:cNvSpPr txBox="1"/>
          <p:nvPr/>
        </p:nvSpPr>
        <p:spPr>
          <a:xfrm>
            <a:off x="683581" y="2192784"/>
            <a:ext cx="1757778" cy="3693319"/>
          </a:xfrm>
          <a:prstGeom prst="rect">
            <a:avLst/>
          </a:prstGeom>
          <a:solidFill>
            <a:schemeClr val="bg2"/>
          </a:solidFill>
          <a:ln>
            <a:solidFill>
              <a:schemeClr val="tx1"/>
            </a:solidFill>
          </a:ln>
        </p:spPr>
        <p:txBody>
          <a:bodyPr wrap="square" rtlCol="0">
            <a:spAutoFit/>
          </a:bodyPr>
          <a:lstStyle/>
          <a:p>
            <a:r>
              <a:rPr lang="en-GB" dirty="0" smtClean="0"/>
              <a:t>It’s a NEW START!</a:t>
            </a:r>
          </a:p>
          <a:p>
            <a:r>
              <a:rPr lang="en-GB" dirty="0"/>
              <a:t/>
            </a:r>
            <a:br>
              <a:rPr lang="en-GB" dirty="0"/>
            </a:br>
            <a:r>
              <a:rPr lang="en-GB" dirty="0" smtClean="0"/>
              <a:t>You WILL make new friends! </a:t>
            </a:r>
          </a:p>
          <a:p>
            <a:endParaRPr lang="en-GB" dirty="0"/>
          </a:p>
          <a:p>
            <a:r>
              <a:rPr lang="en-GB" dirty="0" smtClean="0"/>
              <a:t>You WILL still talk to your primary school friends, but maybe not as often</a:t>
            </a:r>
          </a:p>
          <a:p>
            <a:endParaRPr lang="en-GB" dirty="0"/>
          </a:p>
        </p:txBody>
      </p:sp>
      <p:sp>
        <p:nvSpPr>
          <p:cNvPr id="6" name="TextBox 5"/>
          <p:cNvSpPr txBox="1"/>
          <p:nvPr/>
        </p:nvSpPr>
        <p:spPr>
          <a:xfrm>
            <a:off x="9433550" y="4123114"/>
            <a:ext cx="2028843" cy="2031325"/>
          </a:xfrm>
          <a:prstGeom prst="rect">
            <a:avLst/>
          </a:prstGeom>
          <a:solidFill>
            <a:srgbClr val="FFFF00"/>
          </a:solidFill>
        </p:spPr>
        <p:txBody>
          <a:bodyPr wrap="square" rtlCol="0">
            <a:spAutoFit/>
          </a:bodyPr>
          <a:lstStyle/>
          <a:p>
            <a:r>
              <a:rPr lang="en-GB" dirty="0" smtClean="0"/>
              <a:t>There are 250 students in your year group</a:t>
            </a:r>
          </a:p>
          <a:p>
            <a:endParaRPr lang="en-GB" dirty="0"/>
          </a:p>
          <a:p>
            <a:r>
              <a:rPr lang="en-GB" dirty="0" smtClean="0"/>
              <a:t>There WILL DEFINITELY be someone for you! </a:t>
            </a:r>
            <a:endParaRPr lang="en-GB" dirty="0"/>
          </a:p>
        </p:txBody>
      </p:sp>
    </p:spTree>
    <p:extLst>
      <p:ext uri="{BB962C8B-B14F-4D97-AF65-F5344CB8AC3E}">
        <p14:creationId xmlns:p14="http://schemas.microsoft.com/office/powerpoint/2010/main" val="1573511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solidFill>
          </a:ln>
        </p:spPr>
        <p:txBody>
          <a:bodyPr/>
          <a:lstStyle/>
          <a:p>
            <a:r>
              <a:rPr lang="en-GB" dirty="0" smtClean="0"/>
              <a:t>How can I get prepared for life at secondary school? </a:t>
            </a:r>
            <a:endParaRPr lang="en-GB" dirty="0"/>
          </a:p>
        </p:txBody>
      </p:sp>
      <p:sp>
        <p:nvSpPr>
          <p:cNvPr id="3" name="Content Placeholder 2"/>
          <p:cNvSpPr>
            <a:spLocks noGrp="1"/>
          </p:cNvSpPr>
          <p:nvPr>
            <p:ph idx="1"/>
          </p:nvPr>
        </p:nvSpPr>
        <p:spPr>
          <a:ln>
            <a:solidFill>
              <a:schemeClr val="tx1"/>
            </a:solidFill>
          </a:ln>
        </p:spPr>
        <p:txBody>
          <a:bodyPr/>
          <a:lstStyle/>
          <a:p>
            <a:r>
              <a:rPr lang="en-GB" b="1" dirty="0"/>
              <a:t>Buy an alarm </a:t>
            </a:r>
            <a:r>
              <a:rPr lang="en-GB" b="1" dirty="0" smtClean="0"/>
              <a:t>clock</a:t>
            </a:r>
            <a:r>
              <a:rPr lang="en-GB" dirty="0" smtClean="0"/>
              <a:t>.  If you are late to school you will get a </a:t>
            </a:r>
            <a:r>
              <a:rPr lang="en-GB" dirty="0" err="1" smtClean="0"/>
              <a:t>lates</a:t>
            </a:r>
            <a:r>
              <a:rPr lang="en-GB" dirty="0" smtClean="0"/>
              <a:t>’ detention! </a:t>
            </a:r>
            <a:endParaRPr lang="en-GB" dirty="0"/>
          </a:p>
          <a:p>
            <a:r>
              <a:rPr lang="en-GB" dirty="0"/>
              <a:t>Always eat some breakfast, even if you feel </a:t>
            </a:r>
            <a:r>
              <a:rPr lang="en-GB" dirty="0" smtClean="0"/>
              <a:t>nervous during the first week. </a:t>
            </a:r>
            <a:r>
              <a:rPr lang="en-GB" dirty="0"/>
              <a:t>It’s quite a wait until lunch.</a:t>
            </a:r>
          </a:p>
          <a:p>
            <a:r>
              <a:rPr lang="en-GB" b="1" dirty="0"/>
              <a:t>Work out your route to school</a:t>
            </a:r>
            <a:r>
              <a:rPr lang="en-GB" dirty="0"/>
              <a:t>, whether you’re walking or taking public transport. Practise until you’re confident and time yourself. Also, make sure you have an alternative route in case of problems with transport or people you want to avoid. If it helps, draw a map.</a:t>
            </a:r>
          </a:p>
          <a:p>
            <a:endParaRPr lang="en-GB" dirty="0"/>
          </a:p>
        </p:txBody>
      </p:sp>
      <p:pic>
        <p:nvPicPr>
          <p:cNvPr id="4" name="Picture 3"/>
          <p:cNvPicPr>
            <a:picLocks noChangeAspect="1"/>
          </p:cNvPicPr>
          <p:nvPr/>
        </p:nvPicPr>
        <p:blipFill>
          <a:blip r:embed="rId2"/>
          <a:stretch>
            <a:fillRect/>
          </a:stretch>
        </p:blipFill>
        <p:spPr>
          <a:xfrm>
            <a:off x="10523900" y="1825625"/>
            <a:ext cx="829900" cy="829900"/>
          </a:xfrm>
          <a:prstGeom prst="rect">
            <a:avLst/>
          </a:prstGeom>
        </p:spPr>
      </p:pic>
      <p:pic>
        <p:nvPicPr>
          <p:cNvPr id="5" name="Picture 4"/>
          <p:cNvPicPr>
            <a:picLocks noChangeAspect="1"/>
          </p:cNvPicPr>
          <p:nvPr/>
        </p:nvPicPr>
        <p:blipFill>
          <a:blip r:embed="rId3"/>
          <a:stretch>
            <a:fillRect/>
          </a:stretch>
        </p:blipFill>
        <p:spPr>
          <a:xfrm>
            <a:off x="11051176" y="2655525"/>
            <a:ext cx="946211" cy="951820"/>
          </a:xfrm>
          <a:prstGeom prst="rect">
            <a:avLst/>
          </a:prstGeom>
        </p:spPr>
      </p:pic>
      <p:pic>
        <p:nvPicPr>
          <p:cNvPr id="6" name="Picture 5"/>
          <p:cNvPicPr>
            <a:picLocks noChangeAspect="1"/>
          </p:cNvPicPr>
          <p:nvPr/>
        </p:nvPicPr>
        <p:blipFill>
          <a:blip r:embed="rId4"/>
          <a:stretch>
            <a:fillRect/>
          </a:stretch>
        </p:blipFill>
        <p:spPr>
          <a:xfrm>
            <a:off x="8810398" y="5190059"/>
            <a:ext cx="2604362" cy="1302181"/>
          </a:xfrm>
          <a:prstGeom prst="rect">
            <a:avLst/>
          </a:prstGeom>
        </p:spPr>
      </p:pic>
    </p:spTree>
    <p:extLst>
      <p:ext uri="{BB962C8B-B14F-4D97-AF65-F5344CB8AC3E}">
        <p14:creationId xmlns:p14="http://schemas.microsoft.com/office/powerpoint/2010/main" val="1679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8194"/>
            <a:ext cx="9855403" cy="6230983"/>
          </a:xfrm>
          <a:ln>
            <a:solidFill>
              <a:schemeClr val="accent1"/>
            </a:solidFill>
          </a:ln>
        </p:spPr>
        <p:txBody>
          <a:bodyPr>
            <a:normAutofit/>
          </a:bodyPr>
          <a:lstStyle/>
          <a:p>
            <a:r>
              <a:rPr lang="en-GB" dirty="0"/>
              <a:t>Buy a very big, very strong bag. You will have loads to carry. And that’s not counting the days when you’ll have your PE kit.</a:t>
            </a:r>
          </a:p>
          <a:p>
            <a:r>
              <a:rPr lang="en-GB" dirty="0"/>
              <a:t>If you can, find a friend to walk with on your first day. Things won’t seem so daunting if you can travel with someone</a:t>
            </a:r>
            <a:r>
              <a:rPr lang="en-GB" dirty="0" smtClean="0"/>
              <a:t>.</a:t>
            </a:r>
          </a:p>
          <a:p>
            <a:endParaRPr lang="en-GB" dirty="0"/>
          </a:p>
          <a:p>
            <a:pPr lvl="0"/>
            <a:r>
              <a:rPr lang="en-GB" dirty="0"/>
              <a:t>Be prepared to just ‘hang out’ at </a:t>
            </a:r>
            <a:r>
              <a:rPr lang="en-GB" dirty="0" smtClean="0"/>
              <a:t>playtime.  Don’t </a:t>
            </a:r>
            <a:r>
              <a:rPr lang="en-GB" dirty="0"/>
              <a:t>call it ‘playtime’ – it’s ‘break’ now</a:t>
            </a:r>
            <a:r>
              <a:rPr lang="en-GB" dirty="0" smtClean="0"/>
              <a:t>.</a:t>
            </a:r>
          </a:p>
          <a:p>
            <a:pPr lvl="0"/>
            <a:endParaRPr lang="en-GB" dirty="0"/>
          </a:p>
          <a:p>
            <a:r>
              <a:rPr lang="en-GB" dirty="0"/>
              <a:t>Find out where the toilets are</a:t>
            </a:r>
            <a:r>
              <a:rPr lang="en-GB" dirty="0" smtClean="0"/>
              <a:t>.</a:t>
            </a:r>
          </a:p>
          <a:p>
            <a:endParaRPr lang="en-GB" dirty="0"/>
          </a:p>
          <a:p>
            <a:pPr lvl="0"/>
            <a:r>
              <a:rPr lang="en-GB" dirty="0"/>
              <a:t>Make sure you turn your mobile phone off during school time.</a:t>
            </a:r>
          </a:p>
          <a:p>
            <a:pPr lvl="0"/>
            <a:r>
              <a:rPr lang="en-GB" dirty="0"/>
              <a:t>When you are given your timetable, make at least three copies: one for </a:t>
            </a:r>
            <a:r>
              <a:rPr lang="en-GB" b="1" u="sng" dirty="0"/>
              <a:t>your bag</a:t>
            </a:r>
            <a:r>
              <a:rPr lang="en-GB" dirty="0"/>
              <a:t>, one for your </a:t>
            </a:r>
            <a:r>
              <a:rPr lang="en-GB" b="1" u="sng" dirty="0"/>
              <a:t>pocket</a:t>
            </a:r>
            <a:r>
              <a:rPr lang="en-GB" dirty="0"/>
              <a:t> and a </a:t>
            </a:r>
            <a:r>
              <a:rPr lang="en-GB" b="1" u="sng" dirty="0"/>
              <a:t>spare for home</a:t>
            </a:r>
            <a:r>
              <a:rPr lang="en-GB" dirty="0"/>
              <a:t>.</a:t>
            </a:r>
          </a:p>
          <a:p>
            <a:endParaRPr lang="en-GB" dirty="0"/>
          </a:p>
        </p:txBody>
      </p:sp>
      <p:pic>
        <p:nvPicPr>
          <p:cNvPr id="4" name="Picture 3"/>
          <p:cNvPicPr>
            <a:picLocks noChangeAspect="1"/>
          </p:cNvPicPr>
          <p:nvPr/>
        </p:nvPicPr>
        <p:blipFill>
          <a:blip r:embed="rId2"/>
          <a:stretch>
            <a:fillRect/>
          </a:stretch>
        </p:blipFill>
        <p:spPr>
          <a:xfrm>
            <a:off x="10985863" y="248195"/>
            <a:ext cx="1028134" cy="1032724"/>
          </a:xfrm>
          <a:prstGeom prst="rect">
            <a:avLst/>
          </a:prstGeom>
        </p:spPr>
      </p:pic>
      <p:pic>
        <p:nvPicPr>
          <p:cNvPr id="5" name="Picture 4"/>
          <p:cNvPicPr>
            <a:picLocks noChangeAspect="1"/>
          </p:cNvPicPr>
          <p:nvPr/>
        </p:nvPicPr>
        <p:blipFill rotWithShape="1">
          <a:blip r:embed="rId3"/>
          <a:srcRect b="16436"/>
          <a:stretch/>
        </p:blipFill>
        <p:spPr>
          <a:xfrm>
            <a:off x="10013726" y="1436913"/>
            <a:ext cx="1652015" cy="692331"/>
          </a:xfrm>
          <a:prstGeom prst="rect">
            <a:avLst/>
          </a:prstGeom>
        </p:spPr>
      </p:pic>
      <p:pic>
        <p:nvPicPr>
          <p:cNvPr id="6" name="Picture 5"/>
          <p:cNvPicPr>
            <a:picLocks noChangeAspect="1"/>
          </p:cNvPicPr>
          <p:nvPr/>
        </p:nvPicPr>
        <p:blipFill>
          <a:blip r:embed="rId4"/>
          <a:stretch>
            <a:fillRect/>
          </a:stretch>
        </p:blipFill>
        <p:spPr>
          <a:xfrm>
            <a:off x="3911638" y="3024343"/>
            <a:ext cx="1580373" cy="885009"/>
          </a:xfrm>
          <a:prstGeom prst="rect">
            <a:avLst/>
          </a:prstGeom>
        </p:spPr>
      </p:pic>
      <p:pic>
        <p:nvPicPr>
          <p:cNvPr id="7" name="Picture 6"/>
          <p:cNvPicPr>
            <a:picLocks noChangeAspect="1"/>
          </p:cNvPicPr>
          <p:nvPr/>
        </p:nvPicPr>
        <p:blipFill>
          <a:blip r:embed="rId5"/>
          <a:stretch>
            <a:fillRect/>
          </a:stretch>
        </p:blipFill>
        <p:spPr>
          <a:xfrm>
            <a:off x="5673963" y="3839246"/>
            <a:ext cx="997210" cy="997210"/>
          </a:xfrm>
          <a:prstGeom prst="rect">
            <a:avLst/>
          </a:prstGeom>
        </p:spPr>
      </p:pic>
      <p:pic>
        <p:nvPicPr>
          <p:cNvPr id="8" name="Picture 7"/>
          <p:cNvPicPr>
            <a:picLocks noChangeAspect="1"/>
          </p:cNvPicPr>
          <p:nvPr/>
        </p:nvPicPr>
        <p:blipFill>
          <a:blip r:embed="rId6"/>
          <a:stretch>
            <a:fillRect/>
          </a:stretch>
        </p:blipFill>
        <p:spPr>
          <a:xfrm>
            <a:off x="10436462" y="4616380"/>
            <a:ext cx="1273083" cy="744797"/>
          </a:xfrm>
          <a:prstGeom prst="rect">
            <a:avLst/>
          </a:prstGeom>
        </p:spPr>
      </p:pic>
      <p:pic>
        <p:nvPicPr>
          <p:cNvPr id="9" name="Picture 8"/>
          <p:cNvPicPr>
            <a:picLocks noChangeAspect="1"/>
          </p:cNvPicPr>
          <p:nvPr/>
        </p:nvPicPr>
        <p:blipFill>
          <a:blip r:embed="rId7"/>
          <a:stretch>
            <a:fillRect/>
          </a:stretch>
        </p:blipFill>
        <p:spPr>
          <a:xfrm>
            <a:off x="10693603" y="5624752"/>
            <a:ext cx="1191103" cy="932422"/>
          </a:xfrm>
          <a:prstGeom prst="rect">
            <a:avLst/>
          </a:prstGeom>
        </p:spPr>
      </p:pic>
    </p:spTree>
    <p:extLst>
      <p:ext uri="{BB962C8B-B14F-4D97-AF65-F5344CB8AC3E}">
        <p14:creationId xmlns:p14="http://schemas.microsoft.com/office/powerpoint/2010/main" val="229641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8457"/>
            <a:ext cx="10515600" cy="5458506"/>
          </a:xfrm>
          <a:ln>
            <a:solidFill>
              <a:schemeClr val="tx1"/>
            </a:solidFill>
          </a:ln>
        </p:spPr>
        <p:txBody>
          <a:bodyPr/>
          <a:lstStyle/>
          <a:p>
            <a:r>
              <a:rPr lang="en-GB" dirty="0"/>
              <a:t>Go through your timetable and pack your bag the night before – there’s never time in the morning to find your maths book</a:t>
            </a:r>
            <a:r>
              <a:rPr lang="en-GB" dirty="0" smtClean="0"/>
              <a:t>.</a:t>
            </a:r>
          </a:p>
          <a:p>
            <a:endParaRPr lang="en-GB" dirty="0"/>
          </a:p>
          <a:p>
            <a:pPr lvl="0"/>
            <a:r>
              <a:rPr lang="en-GB" dirty="0"/>
              <a:t>Never be afraid to ask for help if you’re not sure where to go</a:t>
            </a:r>
            <a:r>
              <a:rPr lang="en-GB" dirty="0" smtClean="0"/>
              <a:t>.</a:t>
            </a:r>
          </a:p>
          <a:p>
            <a:pPr lvl="0"/>
            <a:endParaRPr lang="en-GB" dirty="0"/>
          </a:p>
          <a:p>
            <a:pPr lvl="0"/>
            <a:r>
              <a:rPr lang="en-GB" dirty="0"/>
              <a:t>At lesson changeover, stick with someone who knows where they’re going. And don’t try to go against the flow of traffic</a:t>
            </a:r>
            <a:r>
              <a:rPr lang="en-GB" dirty="0" smtClean="0"/>
              <a:t>. Keep to the left </a:t>
            </a:r>
          </a:p>
          <a:p>
            <a:pPr lvl="0"/>
            <a:endParaRPr lang="en-GB" dirty="0"/>
          </a:p>
          <a:p>
            <a:pPr lvl="0"/>
            <a:r>
              <a:rPr lang="en-GB" dirty="0"/>
              <a:t>Relax and try to enjoy it – in no time at all, it’ll seem like you’ve been </a:t>
            </a:r>
            <a:r>
              <a:rPr lang="en-GB" dirty="0" smtClean="0"/>
              <a:t>here </a:t>
            </a:r>
            <a:r>
              <a:rPr lang="en-GB" dirty="0"/>
              <a:t>forever. And this time next year, you’ll be showing the new intake around the school.</a:t>
            </a:r>
          </a:p>
          <a:p>
            <a:endParaRPr lang="en-GB" dirty="0"/>
          </a:p>
        </p:txBody>
      </p:sp>
    </p:spTree>
    <p:extLst>
      <p:ext uri="{BB962C8B-B14F-4D97-AF65-F5344CB8AC3E}">
        <p14:creationId xmlns:p14="http://schemas.microsoft.com/office/powerpoint/2010/main" val="176172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093720" cy="1325563"/>
          </a:xfrm>
        </p:spPr>
        <p:txBody>
          <a:bodyPr/>
          <a:lstStyle/>
          <a:p>
            <a:r>
              <a:rPr lang="en-GB" dirty="0" smtClean="0"/>
              <a:t>A typical day</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4978869"/>
              </p:ext>
            </p:extLst>
          </p:nvPr>
        </p:nvGraphicFramePr>
        <p:xfrm>
          <a:off x="6424295" y="2516526"/>
          <a:ext cx="4929505" cy="3820668"/>
        </p:xfrm>
        <a:graphic>
          <a:graphicData uri="http://schemas.openxmlformats.org/drawingml/2006/table">
            <a:tbl>
              <a:tblPr firstRow="1" firstCol="1" bandRow="1">
                <a:tableStyleId>{5C22544A-7EE6-4342-B048-85BDC9FD1C3A}</a:tableStyleId>
              </a:tblPr>
              <a:tblGrid>
                <a:gridCol w="248920">
                  <a:extLst>
                    <a:ext uri="{9D8B030D-6E8A-4147-A177-3AD203B41FA5}">
                      <a16:colId xmlns:a16="http://schemas.microsoft.com/office/drawing/2014/main" val="178453257"/>
                    </a:ext>
                  </a:extLst>
                </a:gridCol>
                <a:gridCol w="899795">
                  <a:extLst>
                    <a:ext uri="{9D8B030D-6E8A-4147-A177-3AD203B41FA5}">
                      <a16:colId xmlns:a16="http://schemas.microsoft.com/office/drawing/2014/main" val="1575696949"/>
                    </a:ext>
                  </a:extLst>
                </a:gridCol>
                <a:gridCol w="900430">
                  <a:extLst>
                    <a:ext uri="{9D8B030D-6E8A-4147-A177-3AD203B41FA5}">
                      <a16:colId xmlns:a16="http://schemas.microsoft.com/office/drawing/2014/main" val="2123683008"/>
                    </a:ext>
                  </a:extLst>
                </a:gridCol>
                <a:gridCol w="989965">
                  <a:extLst>
                    <a:ext uri="{9D8B030D-6E8A-4147-A177-3AD203B41FA5}">
                      <a16:colId xmlns:a16="http://schemas.microsoft.com/office/drawing/2014/main" val="1192524061"/>
                    </a:ext>
                  </a:extLst>
                </a:gridCol>
                <a:gridCol w="989965">
                  <a:extLst>
                    <a:ext uri="{9D8B030D-6E8A-4147-A177-3AD203B41FA5}">
                      <a16:colId xmlns:a16="http://schemas.microsoft.com/office/drawing/2014/main" val="3035658835"/>
                    </a:ext>
                  </a:extLst>
                </a:gridCol>
                <a:gridCol w="900430">
                  <a:extLst>
                    <a:ext uri="{9D8B030D-6E8A-4147-A177-3AD203B41FA5}">
                      <a16:colId xmlns:a16="http://schemas.microsoft.com/office/drawing/2014/main" val="3411547659"/>
                    </a:ext>
                  </a:extLst>
                </a:gridCol>
              </a:tblGrid>
              <a:tr h="0">
                <a:tc>
                  <a:txBody>
                    <a:bodyPr/>
                    <a:lstStyle/>
                    <a:p>
                      <a:pPr>
                        <a:lnSpc>
                          <a:spcPct val="115000"/>
                        </a:lnSpc>
                        <a:spcAft>
                          <a:spcPts val="0"/>
                        </a:spcAft>
                      </a:pPr>
                      <a:r>
                        <a:rPr lang="en-GB" sz="14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dirty="0">
                          <a:effectLst/>
                        </a:rPr>
                        <a:t>Mon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Tues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Wed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Thu</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a:effectLst/>
                        </a:rPr>
                        <a:t>Fri</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518024"/>
                  </a:ext>
                </a:extLst>
              </a:tr>
              <a:tr h="0">
                <a:tc>
                  <a:txBody>
                    <a:bodyPr/>
                    <a:lstStyle/>
                    <a:p>
                      <a:pPr>
                        <a:lnSpc>
                          <a:spcPct val="115000"/>
                        </a:lnSpc>
                        <a:spcAft>
                          <a:spcPts val="0"/>
                        </a:spcAft>
                      </a:pPr>
                      <a:r>
                        <a:rPr lang="en-GB" sz="14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Miss A O’Brien</a:t>
                      </a:r>
                      <a:endParaRPr lang="en-GB" sz="1400" dirty="0">
                        <a:effectLst/>
                      </a:endParaRPr>
                    </a:p>
                    <a:p>
                      <a:pPr algn="ctr">
                        <a:lnSpc>
                          <a:spcPct val="115000"/>
                        </a:lnSpc>
                        <a:spcAft>
                          <a:spcPts val="0"/>
                        </a:spcAft>
                      </a:pPr>
                      <a:r>
                        <a:rPr lang="en-GB" sz="1000" dirty="0">
                          <a:effectLst/>
                        </a:rPr>
                        <a:t>Geography</a:t>
                      </a:r>
                      <a:endParaRPr lang="en-GB" sz="1400" dirty="0">
                        <a:effectLst/>
                      </a:endParaRPr>
                    </a:p>
                    <a:p>
                      <a:pPr algn="ctr">
                        <a:lnSpc>
                          <a:spcPct val="115000"/>
                        </a:lnSpc>
                        <a:spcAft>
                          <a:spcPts val="0"/>
                        </a:spcAft>
                      </a:pPr>
                      <a:r>
                        <a:rPr lang="en-GB" sz="1000" dirty="0">
                          <a:effectLst/>
                        </a:rPr>
                        <a:t>A3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Mrs N Atherton</a:t>
                      </a:r>
                      <a:endParaRPr lang="en-GB" sz="1400" dirty="0">
                        <a:effectLst/>
                      </a:endParaRPr>
                    </a:p>
                    <a:p>
                      <a:pPr algn="ctr">
                        <a:lnSpc>
                          <a:spcPct val="115000"/>
                        </a:lnSpc>
                        <a:spcAft>
                          <a:spcPts val="0"/>
                        </a:spcAft>
                      </a:pPr>
                      <a:r>
                        <a:rPr lang="en-GB" sz="1000" dirty="0">
                          <a:effectLst/>
                        </a:rPr>
                        <a:t>Art</a:t>
                      </a:r>
                      <a:endParaRPr lang="en-GB" sz="1400" dirty="0">
                        <a:effectLst/>
                      </a:endParaRPr>
                    </a:p>
                    <a:p>
                      <a:pPr algn="ctr">
                        <a:lnSpc>
                          <a:spcPct val="115000"/>
                        </a:lnSpc>
                        <a:spcAft>
                          <a:spcPts val="0"/>
                        </a:spcAft>
                      </a:pPr>
                      <a:r>
                        <a:rPr lang="en-GB" sz="1000" dirty="0">
                          <a:effectLst/>
                        </a:rPr>
                        <a:t>A15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D J Jackson</a:t>
                      </a:r>
                      <a:endParaRPr lang="en-GB" sz="1400">
                        <a:effectLst/>
                      </a:endParaRPr>
                    </a:p>
                    <a:p>
                      <a:pPr algn="ctr">
                        <a:lnSpc>
                          <a:spcPct val="115000"/>
                        </a:lnSpc>
                        <a:spcAft>
                          <a:spcPts val="0"/>
                        </a:spcAft>
                      </a:pPr>
                      <a:r>
                        <a:rPr lang="en-GB" sz="1000">
                          <a:effectLst/>
                        </a:rPr>
                        <a:t>English</a:t>
                      </a:r>
                      <a:endParaRPr lang="en-GB" sz="1400">
                        <a:effectLst/>
                      </a:endParaRPr>
                    </a:p>
                    <a:p>
                      <a:pPr algn="ctr">
                        <a:lnSpc>
                          <a:spcPct val="115000"/>
                        </a:lnSpc>
                        <a:spcAft>
                          <a:spcPts val="0"/>
                        </a:spcAft>
                      </a:pPr>
                      <a:r>
                        <a:rPr lang="en-GB" sz="1000">
                          <a:effectLst/>
                        </a:rPr>
                        <a:t>A9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J Mellor</a:t>
                      </a:r>
                      <a:endParaRPr lang="en-GB" sz="1400">
                        <a:effectLst/>
                      </a:endParaRPr>
                    </a:p>
                    <a:p>
                      <a:pPr algn="ctr">
                        <a:lnSpc>
                          <a:spcPct val="115000"/>
                        </a:lnSpc>
                        <a:spcAft>
                          <a:spcPts val="0"/>
                        </a:spcAft>
                      </a:pPr>
                      <a:r>
                        <a:rPr lang="en-GB" sz="1000">
                          <a:effectLst/>
                        </a:rPr>
                        <a:t>French</a:t>
                      </a:r>
                      <a:endParaRPr lang="en-GB" sz="1400">
                        <a:effectLst/>
                      </a:endParaRPr>
                    </a:p>
                    <a:p>
                      <a:pPr algn="ctr">
                        <a:lnSpc>
                          <a:spcPct val="115000"/>
                        </a:lnSpc>
                        <a:spcAft>
                          <a:spcPts val="0"/>
                        </a:spcAft>
                      </a:pPr>
                      <a:r>
                        <a:rPr lang="en-GB" sz="1000">
                          <a:effectLst/>
                        </a:rPr>
                        <a:t>G1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C Owen</a:t>
                      </a:r>
                      <a:endParaRPr lang="en-GB" sz="1400">
                        <a:effectLst/>
                      </a:endParaRPr>
                    </a:p>
                    <a:p>
                      <a:pPr algn="ctr">
                        <a:lnSpc>
                          <a:spcPct val="115000"/>
                        </a:lnSpc>
                        <a:spcAft>
                          <a:spcPts val="0"/>
                        </a:spcAft>
                      </a:pPr>
                      <a:r>
                        <a:rPr lang="en-GB" sz="1000">
                          <a:effectLst/>
                        </a:rPr>
                        <a:t>Drama</a:t>
                      </a:r>
                      <a:endParaRPr lang="en-GB" sz="1400">
                        <a:effectLst/>
                      </a:endParaRPr>
                    </a:p>
                    <a:p>
                      <a:pPr algn="ctr">
                        <a:lnSpc>
                          <a:spcPct val="115000"/>
                        </a:lnSpc>
                        <a:spcAft>
                          <a:spcPts val="0"/>
                        </a:spcAft>
                      </a:pPr>
                      <a:r>
                        <a:rPr lang="en-GB" sz="1000">
                          <a:effectLst/>
                        </a:rPr>
                        <a:t>E2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0482195"/>
                  </a:ext>
                </a:extLst>
              </a:tr>
              <a:tr h="0">
                <a:tc>
                  <a:txBody>
                    <a:bodyPr/>
                    <a:lstStyle/>
                    <a:p>
                      <a:pPr>
                        <a:lnSpc>
                          <a:spcPct val="115000"/>
                        </a:lnSpc>
                        <a:spcAft>
                          <a:spcPts val="0"/>
                        </a:spcAft>
                      </a:pPr>
                      <a:r>
                        <a:rPr lang="en-GB" sz="14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Mrs J Gooden</a:t>
                      </a:r>
                      <a:endParaRPr lang="en-GB" sz="1400" dirty="0">
                        <a:effectLst/>
                      </a:endParaRPr>
                    </a:p>
                    <a:p>
                      <a:pPr algn="ctr">
                        <a:lnSpc>
                          <a:spcPct val="115000"/>
                        </a:lnSpc>
                        <a:spcAft>
                          <a:spcPts val="0"/>
                        </a:spcAft>
                      </a:pPr>
                      <a:r>
                        <a:rPr lang="en-GB" sz="1000" dirty="0">
                          <a:effectLst/>
                        </a:rPr>
                        <a:t>Materials Tech</a:t>
                      </a:r>
                      <a:endParaRPr lang="en-GB" sz="1400" dirty="0">
                        <a:effectLst/>
                      </a:endParaRPr>
                    </a:p>
                    <a:p>
                      <a:pPr algn="ctr">
                        <a:lnSpc>
                          <a:spcPct val="115000"/>
                        </a:lnSpc>
                        <a:spcAft>
                          <a:spcPts val="0"/>
                        </a:spcAft>
                      </a:pPr>
                      <a:r>
                        <a:rPr lang="en-GB" sz="1000" dirty="0">
                          <a:effectLst/>
                        </a:rPr>
                        <a:t>H4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 D Pell</a:t>
                      </a:r>
                      <a:endParaRPr lang="en-GB" sz="1400" dirty="0">
                        <a:effectLst/>
                      </a:endParaRPr>
                    </a:p>
                    <a:p>
                      <a:pPr algn="ctr">
                        <a:lnSpc>
                          <a:spcPct val="115000"/>
                        </a:lnSpc>
                        <a:spcAft>
                          <a:spcPts val="0"/>
                        </a:spcAft>
                      </a:pPr>
                      <a:r>
                        <a:rPr lang="en-GB" sz="1000" dirty="0">
                          <a:effectLst/>
                        </a:rPr>
                        <a:t>Music</a:t>
                      </a:r>
                      <a:endParaRPr lang="en-GB" sz="1400" dirty="0">
                        <a:effectLst/>
                      </a:endParaRPr>
                    </a:p>
                    <a:p>
                      <a:pPr algn="ctr">
                        <a:lnSpc>
                          <a:spcPct val="115000"/>
                        </a:lnSpc>
                        <a:spcAft>
                          <a:spcPts val="0"/>
                        </a:spcAft>
                      </a:pPr>
                      <a:r>
                        <a:rPr lang="en-GB" sz="1000" dirty="0">
                          <a:effectLst/>
                        </a:rPr>
                        <a:t>E4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C Ali </a:t>
                      </a:r>
                      <a:endParaRPr lang="en-GB" sz="1400">
                        <a:effectLst/>
                      </a:endParaRPr>
                    </a:p>
                    <a:p>
                      <a:pPr algn="ctr">
                        <a:lnSpc>
                          <a:spcPct val="115000"/>
                        </a:lnSpc>
                        <a:spcAft>
                          <a:spcPts val="0"/>
                        </a:spcAft>
                      </a:pPr>
                      <a:r>
                        <a:rPr lang="en-GB" sz="1000">
                          <a:effectLst/>
                        </a:rPr>
                        <a:t>Physical Ed.</a:t>
                      </a:r>
                      <a:endParaRPr lang="en-GB" sz="1400">
                        <a:effectLst/>
                      </a:endParaRPr>
                    </a:p>
                    <a:p>
                      <a:pPr algn="ctr">
                        <a:lnSpc>
                          <a:spcPct val="115000"/>
                        </a:lnSpc>
                        <a:spcAft>
                          <a:spcPts val="0"/>
                        </a:spcAft>
                      </a:pPr>
                      <a:r>
                        <a:rPr lang="en-GB" sz="1000">
                          <a:effectLst/>
                        </a:rPr>
                        <a:t>Sports Hall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  C Parker </a:t>
                      </a:r>
                      <a:endParaRPr lang="en-GB" sz="1400">
                        <a:effectLst/>
                      </a:endParaRPr>
                    </a:p>
                    <a:p>
                      <a:pPr algn="ctr">
                        <a:lnSpc>
                          <a:spcPct val="115000"/>
                        </a:lnSpc>
                        <a:spcAft>
                          <a:spcPts val="0"/>
                        </a:spcAft>
                      </a:pPr>
                      <a:r>
                        <a:rPr lang="en-GB" sz="1000">
                          <a:effectLst/>
                        </a:rPr>
                        <a:t>History</a:t>
                      </a:r>
                      <a:endParaRPr lang="en-GB" sz="1400">
                        <a:effectLst/>
                      </a:endParaRPr>
                    </a:p>
                    <a:p>
                      <a:pPr algn="ctr">
                        <a:lnSpc>
                          <a:spcPct val="115000"/>
                        </a:lnSpc>
                        <a:spcAft>
                          <a:spcPts val="0"/>
                        </a:spcAft>
                      </a:pPr>
                      <a:r>
                        <a:rPr lang="en-GB" sz="1000">
                          <a:effectLst/>
                        </a:rPr>
                        <a:t>A4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J Mellor </a:t>
                      </a:r>
                      <a:endParaRPr lang="en-GB" sz="1400">
                        <a:effectLst/>
                      </a:endParaRPr>
                    </a:p>
                    <a:p>
                      <a:pPr algn="ctr">
                        <a:lnSpc>
                          <a:spcPct val="115000"/>
                        </a:lnSpc>
                        <a:spcAft>
                          <a:spcPts val="0"/>
                        </a:spcAft>
                      </a:pPr>
                      <a:r>
                        <a:rPr lang="en-GB" sz="1000">
                          <a:effectLst/>
                        </a:rPr>
                        <a:t>French</a:t>
                      </a:r>
                      <a:endParaRPr lang="en-GB" sz="1400">
                        <a:effectLst/>
                      </a:endParaRPr>
                    </a:p>
                    <a:p>
                      <a:pPr algn="ctr">
                        <a:lnSpc>
                          <a:spcPct val="115000"/>
                        </a:lnSpc>
                        <a:spcAft>
                          <a:spcPts val="0"/>
                        </a:spcAft>
                      </a:pPr>
                      <a:r>
                        <a:rPr lang="en-GB" sz="1000">
                          <a:effectLst/>
                        </a:rPr>
                        <a:t>G1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015254"/>
                  </a:ext>
                </a:extLst>
              </a:tr>
              <a:tr h="0">
                <a:tc>
                  <a:txBody>
                    <a:bodyPr/>
                    <a:lstStyle/>
                    <a:p>
                      <a:pPr>
                        <a:lnSpc>
                          <a:spcPct val="115000"/>
                        </a:lnSpc>
                        <a:spcAft>
                          <a:spcPts val="0"/>
                        </a:spcAft>
                      </a:pPr>
                      <a:r>
                        <a:rPr lang="en-GB" sz="14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J Mellor</a:t>
                      </a:r>
                      <a:endParaRPr lang="en-GB" sz="1400">
                        <a:effectLst/>
                      </a:endParaRPr>
                    </a:p>
                    <a:p>
                      <a:pPr algn="ctr">
                        <a:lnSpc>
                          <a:spcPct val="115000"/>
                        </a:lnSpc>
                        <a:spcAft>
                          <a:spcPts val="0"/>
                        </a:spcAft>
                      </a:pPr>
                      <a:r>
                        <a:rPr lang="en-GB" sz="1000">
                          <a:effectLst/>
                        </a:rPr>
                        <a:t>French</a:t>
                      </a:r>
                      <a:endParaRPr lang="en-GB" sz="1400">
                        <a:effectLst/>
                      </a:endParaRPr>
                    </a:p>
                    <a:p>
                      <a:pPr algn="ctr">
                        <a:lnSpc>
                          <a:spcPct val="115000"/>
                        </a:lnSpc>
                        <a:spcAft>
                          <a:spcPts val="0"/>
                        </a:spcAft>
                      </a:pPr>
                      <a:r>
                        <a:rPr lang="en-GB" sz="1000">
                          <a:effectLst/>
                        </a:rPr>
                        <a:t>G1</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Miss Sorry</a:t>
                      </a:r>
                      <a:endParaRPr lang="en-GB" sz="1400" dirty="0">
                        <a:effectLst/>
                      </a:endParaRPr>
                    </a:p>
                    <a:p>
                      <a:pPr algn="ctr">
                        <a:lnSpc>
                          <a:spcPct val="115000"/>
                        </a:lnSpc>
                        <a:spcAft>
                          <a:spcPts val="0"/>
                        </a:spcAft>
                      </a:pPr>
                      <a:r>
                        <a:rPr lang="en-GB" sz="1000" dirty="0">
                          <a:effectLst/>
                        </a:rPr>
                        <a:t>Religious Ed.</a:t>
                      </a:r>
                      <a:endParaRPr lang="en-GB" sz="1400" dirty="0">
                        <a:effectLst/>
                      </a:endParaRPr>
                    </a:p>
                    <a:p>
                      <a:pPr algn="ctr">
                        <a:lnSpc>
                          <a:spcPct val="115000"/>
                        </a:lnSpc>
                        <a:spcAft>
                          <a:spcPts val="0"/>
                        </a:spcAft>
                      </a:pPr>
                      <a:r>
                        <a:rPr lang="en-GB" sz="1000" dirty="0">
                          <a:effectLst/>
                        </a:rPr>
                        <a:t>A8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J Langton</a:t>
                      </a:r>
                      <a:endParaRPr lang="en-GB" sz="1400">
                        <a:effectLst/>
                      </a:endParaRPr>
                    </a:p>
                    <a:p>
                      <a:pPr algn="ctr">
                        <a:lnSpc>
                          <a:spcPct val="115000"/>
                        </a:lnSpc>
                        <a:spcAft>
                          <a:spcPts val="0"/>
                        </a:spcAft>
                      </a:pPr>
                      <a:r>
                        <a:rPr lang="en-GB" sz="1000">
                          <a:effectLst/>
                        </a:rPr>
                        <a:t>Science</a:t>
                      </a:r>
                      <a:endParaRPr lang="en-GB" sz="1400">
                        <a:effectLst/>
                      </a:endParaRPr>
                    </a:p>
                    <a:p>
                      <a:pPr algn="ctr">
                        <a:lnSpc>
                          <a:spcPct val="115000"/>
                        </a:lnSpc>
                        <a:spcAft>
                          <a:spcPts val="0"/>
                        </a:spcAft>
                      </a:pPr>
                      <a:r>
                        <a:rPr lang="en-GB" sz="1000">
                          <a:effectLst/>
                        </a:rPr>
                        <a:t>C8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M Anderson</a:t>
                      </a:r>
                      <a:endParaRPr lang="en-GB" sz="1400">
                        <a:effectLst/>
                      </a:endParaRPr>
                    </a:p>
                    <a:p>
                      <a:pPr algn="ctr">
                        <a:lnSpc>
                          <a:spcPct val="115000"/>
                        </a:lnSpc>
                        <a:spcAft>
                          <a:spcPts val="0"/>
                        </a:spcAft>
                      </a:pPr>
                      <a:r>
                        <a:rPr lang="en-GB" sz="1000">
                          <a:effectLst/>
                        </a:rPr>
                        <a:t>Inform. Tech.</a:t>
                      </a:r>
                      <a:endParaRPr lang="en-GB" sz="1400">
                        <a:effectLst/>
                      </a:endParaRPr>
                    </a:p>
                    <a:p>
                      <a:pPr algn="ctr">
                        <a:lnSpc>
                          <a:spcPct val="115000"/>
                        </a:lnSpc>
                        <a:spcAft>
                          <a:spcPts val="0"/>
                        </a:spcAft>
                      </a:pPr>
                      <a:r>
                        <a:rPr lang="en-GB" sz="1000">
                          <a:effectLst/>
                        </a:rPr>
                        <a:t>A18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D Jackson</a:t>
                      </a:r>
                      <a:endParaRPr lang="en-GB" sz="1400">
                        <a:effectLst/>
                      </a:endParaRPr>
                    </a:p>
                    <a:p>
                      <a:pPr algn="ctr">
                        <a:lnSpc>
                          <a:spcPct val="115000"/>
                        </a:lnSpc>
                        <a:spcAft>
                          <a:spcPts val="0"/>
                        </a:spcAft>
                      </a:pPr>
                      <a:r>
                        <a:rPr lang="en-GB" sz="1000">
                          <a:effectLst/>
                        </a:rPr>
                        <a:t>English</a:t>
                      </a:r>
                      <a:endParaRPr lang="en-GB" sz="1400">
                        <a:effectLst/>
                      </a:endParaRPr>
                    </a:p>
                    <a:p>
                      <a:pPr algn="ctr">
                        <a:lnSpc>
                          <a:spcPct val="115000"/>
                        </a:lnSpc>
                        <a:spcAft>
                          <a:spcPts val="0"/>
                        </a:spcAft>
                      </a:pPr>
                      <a:r>
                        <a:rPr lang="en-GB" sz="1000">
                          <a:effectLst/>
                        </a:rPr>
                        <a:t>A9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6621729"/>
                  </a:ext>
                </a:extLst>
              </a:tr>
              <a:tr h="0">
                <a:tc>
                  <a:txBody>
                    <a:bodyPr/>
                    <a:lstStyle/>
                    <a:p>
                      <a:pPr>
                        <a:lnSpc>
                          <a:spcPct val="115000"/>
                        </a:lnSpc>
                        <a:spcAft>
                          <a:spcPts val="0"/>
                        </a:spcAft>
                      </a:pPr>
                      <a:r>
                        <a:rPr lang="en-GB" sz="14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L. Neil</a:t>
                      </a:r>
                      <a:endParaRPr lang="en-GB" sz="1400">
                        <a:effectLst/>
                      </a:endParaRPr>
                    </a:p>
                    <a:p>
                      <a:pPr algn="ctr">
                        <a:lnSpc>
                          <a:spcPct val="115000"/>
                        </a:lnSpc>
                        <a:spcAft>
                          <a:spcPts val="0"/>
                        </a:spcAft>
                      </a:pPr>
                      <a:r>
                        <a:rPr lang="en-GB" sz="1000">
                          <a:effectLst/>
                        </a:rPr>
                        <a:t>Food Tech</a:t>
                      </a:r>
                      <a:endParaRPr lang="en-GB" sz="1400">
                        <a:effectLst/>
                      </a:endParaRPr>
                    </a:p>
                    <a:p>
                      <a:pPr algn="ctr">
                        <a:lnSpc>
                          <a:spcPct val="115000"/>
                        </a:lnSpc>
                        <a:spcAft>
                          <a:spcPts val="0"/>
                        </a:spcAft>
                      </a:pPr>
                      <a:r>
                        <a:rPr lang="en-GB" sz="1000">
                          <a:effectLst/>
                        </a:rPr>
                        <a:t>F10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J Langton</a:t>
                      </a:r>
                      <a:endParaRPr lang="en-GB" sz="1400">
                        <a:effectLst/>
                      </a:endParaRPr>
                    </a:p>
                    <a:p>
                      <a:pPr algn="ctr">
                        <a:lnSpc>
                          <a:spcPct val="115000"/>
                        </a:lnSpc>
                        <a:spcAft>
                          <a:spcPts val="0"/>
                        </a:spcAft>
                      </a:pPr>
                      <a:r>
                        <a:rPr lang="en-GB" sz="1000">
                          <a:effectLst/>
                        </a:rPr>
                        <a:t>Science</a:t>
                      </a:r>
                      <a:endParaRPr lang="en-GB" sz="1400">
                        <a:effectLst/>
                      </a:endParaRPr>
                    </a:p>
                    <a:p>
                      <a:pPr algn="ctr">
                        <a:lnSpc>
                          <a:spcPct val="115000"/>
                        </a:lnSpc>
                        <a:spcAft>
                          <a:spcPts val="0"/>
                        </a:spcAft>
                      </a:pPr>
                      <a:r>
                        <a:rPr lang="en-GB" sz="1000">
                          <a:effectLst/>
                        </a:rPr>
                        <a:t>C8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 Abrahams</a:t>
                      </a:r>
                      <a:endParaRPr lang="en-GB" sz="1400" dirty="0">
                        <a:effectLst/>
                      </a:endParaRPr>
                    </a:p>
                    <a:p>
                      <a:pPr algn="ctr">
                        <a:lnSpc>
                          <a:spcPct val="115000"/>
                        </a:lnSpc>
                        <a:spcAft>
                          <a:spcPts val="0"/>
                        </a:spcAft>
                      </a:pPr>
                      <a:r>
                        <a:rPr lang="en-GB" sz="1000" dirty="0">
                          <a:effectLst/>
                        </a:rPr>
                        <a:t>PD</a:t>
                      </a:r>
                      <a:endParaRPr lang="en-GB" sz="1400" dirty="0">
                        <a:effectLst/>
                      </a:endParaRPr>
                    </a:p>
                    <a:p>
                      <a:pPr algn="ctr">
                        <a:lnSpc>
                          <a:spcPct val="115000"/>
                        </a:lnSpc>
                        <a:spcAft>
                          <a:spcPts val="0"/>
                        </a:spcAft>
                      </a:pPr>
                      <a:r>
                        <a:rPr lang="en-GB" sz="1000" dirty="0">
                          <a:effectLst/>
                        </a:rPr>
                        <a:t>A7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N Robinson</a:t>
                      </a:r>
                      <a:endParaRPr lang="en-GB" sz="1400">
                        <a:effectLst/>
                      </a:endParaRPr>
                    </a:p>
                    <a:p>
                      <a:pPr algn="ctr">
                        <a:lnSpc>
                          <a:spcPct val="115000"/>
                        </a:lnSpc>
                        <a:spcAft>
                          <a:spcPts val="0"/>
                        </a:spcAft>
                      </a:pPr>
                      <a:r>
                        <a:rPr lang="en-GB" sz="1000">
                          <a:effectLst/>
                        </a:rPr>
                        <a:t>Mathematics</a:t>
                      </a:r>
                      <a:endParaRPr lang="en-GB" sz="1400">
                        <a:effectLst/>
                      </a:endParaRPr>
                    </a:p>
                    <a:p>
                      <a:pPr algn="ctr">
                        <a:lnSpc>
                          <a:spcPct val="115000"/>
                        </a:lnSpc>
                        <a:spcAft>
                          <a:spcPts val="0"/>
                        </a:spcAft>
                      </a:pPr>
                      <a:r>
                        <a:rPr lang="en-GB" sz="1000">
                          <a:effectLst/>
                        </a:rPr>
                        <a:t>F4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N Robinson</a:t>
                      </a:r>
                      <a:endParaRPr lang="en-GB" sz="1400">
                        <a:effectLst/>
                      </a:endParaRPr>
                    </a:p>
                    <a:p>
                      <a:pPr algn="ctr">
                        <a:lnSpc>
                          <a:spcPct val="115000"/>
                        </a:lnSpc>
                        <a:spcAft>
                          <a:spcPts val="0"/>
                        </a:spcAft>
                      </a:pPr>
                      <a:r>
                        <a:rPr lang="en-GB" sz="1000">
                          <a:effectLst/>
                        </a:rPr>
                        <a:t>Mathematics </a:t>
                      </a:r>
                      <a:endParaRPr lang="en-GB" sz="1400">
                        <a:effectLst/>
                      </a:endParaRPr>
                    </a:p>
                    <a:p>
                      <a:pPr algn="ctr">
                        <a:lnSpc>
                          <a:spcPct val="115000"/>
                        </a:lnSpc>
                        <a:spcAft>
                          <a:spcPts val="0"/>
                        </a:spcAft>
                      </a:pPr>
                      <a:r>
                        <a:rPr lang="en-GB" sz="1000">
                          <a:effectLst/>
                        </a:rPr>
                        <a:t>F4</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5727738"/>
                  </a:ext>
                </a:extLst>
              </a:tr>
              <a:tr h="421005">
                <a:tc>
                  <a:txBody>
                    <a:bodyPr/>
                    <a:lstStyle/>
                    <a:p>
                      <a:pPr>
                        <a:lnSpc>
                          <a:spcPct val="115000"/>
                        </a:lnSpc>
                        <a:spcAft>
                          <a:spcPts val="0"/>
                        </a:spcAft>
                      </a:pPr>
                      <a:r>
                        <a:rPr lang="en-GB" sz="1400">
                          <a:effectLst/>
                        </a:rPr>
                        <a:t>5</a:t>
                      </a:r>
                      <a:endParaRPr lang="en-GB" sz="1100">
                        <a:effectLst/>
                      </a:endParaRPr>
                    </a:p>
                    <a:p>
                      <a:pPr>
                        <a:lnSpc>
                          <a:spcPct val="115000"/>
                        </a:lnSpc>
                        <a:spcAft>
                          <a:spcPts val="0"/>
                        </a:spcAft>
                      </a:pPr>
                      <a:r>
                        <a:rPr lang="en-GB" sz="14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Mrs C Ali </a:t>
                      </a:r>
                      <a:endParaRPr lang="en-GB" sz="1400" dirty="0">
                        <a:effectLst/>
                      </a:endParaRPr>
                    </a:p>
                    <a:p>
                      <a:pPr algn="ctr">
                        <a:lnSpc>
                          <a:spcPct val="115000"/>
                        </a:lnSpc>
                        <a:spcAft>
                          <a:spcPts val="0"/>
                        </a:spcAft>
                      </a:pPr>
                      <a:r>
                        <a:rPr lang="en-GB" sz="1000" dirty="0">
                          <a:effectLst/>
                        </a:rPr>
                        <a:t>Physical Ed</a:t>
                      </a:r>
                      <a:endParaRPr lang="en-GB" sz="1400" dirty="0">
                        <a:effectLst/>
                      </a:endParaRPr>
                    </a:p>
                    <a:p>
                      <a:pPr algn="ctr">
                        <a:lnSpc>
                          <a:spcPct val="115000"/>
                        </a:lnSpc>
                        <a:spcAft>
                          <a:spcPts val="0"/>
                        </a:spcAft>
                      </a:pPr>
                      <a:r>
                        <a:rPr lang="en-GB" sz="1000" dirty="0">
                          <a:effectLst/>
                        </a:rPr>
                        <a:t>Sports Hall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a:effectLst/>
                        </a:rPr>
                        <a:t>Mrs D. Jackson </a:t>
                      </a:r>
                      <a:endParaRPr lang="en-GB" sz="1400">
                        <a:effectLst/>
                      </a:endParaRPr>
                    </a:p>
                    <a:p>
                      <a:pPr algn="ctr">
                        <a:lnSpc>
                          <a:spcPct val="115000"/>
                        </a:lnSpc>
                        <a:spcAft>
                          <a:spcPts val="0"/>
                        </a:spcAft>
                      </a:pPr>
                      <a:r>
                        <a:rPr lang="en-GB" sz="1000">
                          <a:effectLst/>
                        </a:rPr>
                        <a:t>English</a:t>
                      </a:r>
                      <a:endParaRPr lang="en-GB" sz="1400">
                        <a:effectLst/>
                      </a:endParaRPr>
                    </a:p>
                    <a:p>
                      <a:pPr algn="ctr">
                        <a:lnSpc>
                          <a:spcPct val="115000"/>
                        </a:lnSpc>
                        <a:spcAft>
                          <a:spcPts val="0"/>
                        </a:spcAft>
                      </a:pPr>
                      <a:r>
                        <a:rPr lang="en-GB" sz="1000">
                          <a:effectLst/>
                        </a:rPr>
                        <a:t>A9</a:t>
                      </a:r>
                      <a:endParaRPr lang="en-GB" sz="1400">
                        <a:effectLst/>
                      </a:endParaRPr>
                    </a:p>
                    <a:p>
                      <a:pPr algn="ctr">
                        <a:lnSpc>
                          <a:spcPct val="115000"/>
                        </a:lnSpc>
                        <a:spcAft>
                          <a:spcPts val="0"/>
                        </a:spcAft>
                      </a:pPr>
                      <a:r>
                        <a:rPr lang="en-GB" sz="10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Mrs N Robinson Mathematics</a:t>
                      </a:r>
                      <a:endParaRPr lang="en-GB" sz="1400" dirty="0">
                        <a:effectLst/>
                      </a:endParaRPr>
                    </a:p>
                    <a:p>
                      <a:pPr algn="ctr">
                        <a:lnSpc>
                          <a:spcPct val="115000"/>
                        </a:lnSpc>
                        <a:spcAft>
                          <a:spcPts val="0"/>
                        </a:spcAft>
                      </a:pPr>
                      <a:r>
                        <a:rPr lang="en-GB" sz="1000" dirty="0">
                          <a:effectLst/>
                        </a:rPr>
                        <a:t>F4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314325" algn="l"/>
                          <a:tab pos="426085" algn="ctr"/>
                        </a:tabLst>
                      </a:pPr>
                      <a:r>
                        <a:rPr lang="en-GB" sz="1000" dirty="0">
                          <a:effectLst/>
                        </a:rPr>
                        <a:t>Mrs G Barton</a:t>
                      </a:r>
                      <a:endParaRPr lang="en-GB" sz="1400" dirty="0">
                        <a:effectLst/>
                      </a:endParaRPr>
                    </a:p>
                    <a:p>
                      <a:pPr algn="ctr">
                        <a:lnSpc>
                          <a:spcPct val="115000"/>
                        </a:lnSpc>
                        <a:spcAft>
                          <a:spcPts val="0"/>
                        </a:spcAft>
                        <a:tabLst>
                          <a:tab pos="314325" algn="l"/>
                          <a:tab pos="426085" algn="ctr"/>
                        </a:tabLst>
                      </a:pPr>
                      <a:r>
                        <a:rPr lang="en-GB" sz="1000" dirty="0">
                          <a:effectLst/>
                        </a:rPr>
                        <a:t>PD</a:t>
                      </a:r>
                      <a:endParaRPr lang="en-GB" sz="1400" dirty="0">
                        <a:effectLst/>
                      </a:endParaRPr>
                    </a:p>
                    <a:p>
                      <a:pPr algn="ctr">
                        <a:lnSpc>
                          <a:spcPct val="115000"/>
                        </a:lnSpc>
                        <a:spcAft>
                          <a:spcPts val="0"/>
                        </a:spcAft>
                        <a:tabLst>
                          <a:tab pos="314325" algn="l"/>
                          <a:tab pos="426085" algn="ctr"/>
                        </a:tabLst>
                      </a:pPr>
                      <a:r>
                        <a:rPr lang="en-GB" sz="1000" dirty="0">
                          <a:effectLst/>
                        </a:rPr>
                        <a:t>A18</a:t>
                      </a:r>
                      <a:endParaRPr lang="en-GB" sz="1400" dirty="0">
                        <a:effectLst/>
                      </a:endParaRPr>
                    </a:p>
                    <a:p>
                      <a:pPr algn="ctr">
                        <a:lnSpc>
                          <a:spcPct val="115000"/>
                        </a:lnSpc>
                        <a:spcAft>
                          <a:spcPts val="0"/>
                        </a:spcAft>
                      </a:pPr>
                      <a:r>
                        <a:rPr lang="en-GB" sz="10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000" dirty="0">
                          <a:effectLst/>
                        </a:rPr>
                        <a:t>Mrs J Langton</a:t>
                      </a:r>
                      <a:endParaRPr lang="en-GB" sz="1400" dirty="0">
                        <a:effectLst/>
                      </a:endParaRPr>
                    </a:p>
                    <a:p>
                      <a:pPr algn="ctr">
                        <a:lnSpc>
                          <a:spcPct val="115000"/>
                        </a:lnSpc>
                        <a:spcAft>
                          <a:spcPts val="0"/>
                        </a:spcAft>
                      </a:pPr>
                      <a:r>
                        <a:rPr lang="en-GB" sz="1000" dirty="0">
                          <a:effectLst/>
                        </a:rPr>
                        <a:t>Science</a:t>
                      </a:r>
                      <a:endParaRPr lang="en-GB" sz="1400" dirty="0">
                        <a:effectLst/>
                      </a:endParaRPr>
                    </a:p>
                    <a:p>
                      <a:pPr algn="ctr">
                        <a:lnSpc>
                          <a:spcPct val="115000"/>
                        </a:lnSpc>
                        <a:spcAft>
                          <a:spcPts val="0"/>
                        </a:spcAft>
                      </a:pPr>
                      <a:r>
                        <a:rPr lang="en-GB" sz="1000" dirty="0">
                          <a:effectLst/>
                        </a:rPr>
                        <a:t>C8</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619769"/>
                  </a:ext>
                </a:extLst>
              </a:tr>
            </a:tbl>
          </a:graphicData>
        </a:graphic>
      </p:graphicFrame>
      <p:cxnSp>
        <p:nvCxnSpPr>
          <p:cNvPr id="5" name="Straight Arrow Connector 4"/>
          <p:cNvCxnSpPr/>
          <p:nvPr/>
        </p:nvCxnSpPr>
        <p:spPr>
          <a:xfrm flipV="1">
            <a:off x="5199199" y="3088277"/>
            <a:ext cx="238125" cy="1905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094450108"/>
              </p:ext>
            </p:extLst>
          </p:nvPr>
        </p:nvGraphicFramePr>
        <p:xfrm>
          <a:off x="169818" y="2516526"/>
          <a:ext cx="4062549" cy="3228467"/>
        </p:xfrm>
        <a:graphic>
          <a:graphicData uri="http://schemas.openxmlformats.org/drawingml/2006/table">
            <a:tbl>
              <a:tblPr firstRow="1" firstCol="1" bandRow="1">
                <a:tableStyleId>{5C22544A-7EE6-4342-B048-85BDC9FD1C3A}</a:tableStyleId>
              </a:tblPr>
              <a:tblGrid>
                <a:gridCol w="1431398">
                  <a:extLst>
                    <a:ext uri="{9D8B030D-6E8A-4147-A177-3AD203B41FA5}">
                      <a16:colId xmlns:a16="http://schemas.microsoft.com/office/drawing/2014/main" val="1741798555"/>
                    </a:ext>
                  </a:extLst>
                </a:gridCol>
                <a:gridCol w="2631151">
                  <a:extLst>
                    <a:ext uri="{9D8B030D-6E8A-4147-A177-3AD203B41FA5}">
                      <a16:colId xmlns:a16="http://schemas.microsoft.com/office/drawing/2014/main" val="1672343575"/>
                    </a:ext>
                  </a:extLst>
                </a:gridCol>
              </a:tblGrid>
              <a:tr h="247349">
                <a:tc>
                  <a:txBody>
                    <a:bodyPr/>
                    <a:lstStyle/>
                    <a:p>
                      <a:pPr>
                        <a:lnSpc>
                          <a:spcPct val="107000"/>
                        </a:lnSpc>
                        <a:spcAft>
                          <a:spcPts val="0"/>
                        </a:spcAft>
                      </a:pPr>
                      <a:r>
                        <a:rPr lang="en-GB" sz="1800">
                          <a:effectLst/>
                        </a:rPr>
                        <a:t>First bell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8.40 </a:t>
                      </a:r>
                      <a:r>
                        <a:rPr lang="en-GB" sz="1800" smtClean="0">
                          <a:effectLst/>
                        </a:rPr>
                        <a:t>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5413051"/>
                  </a:ext>
                </a:extLst>
              </a:tr>
              <a:tr h="247349">
                <a:tc>
                  <a:txBody>
                    <a:bodyPr/>
                    <a:lstStyle/>
                    <a:p>
                      <a:pPr>
                        <a:lnSpc>
                          <a:spcPct val="107000"/>
                        </a:lnSpc>
                        <a:spcAft>
                          <a:spcPts val="0"/>
                        </a:spcAft>
                      </a:pPr>
                      <a:r>
                        <a:rPr lang="en-GB" sz="1800">
                          <a:effectLst/>
                        </a:rPr>
                        <a:t>Engagement period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8.45– 9.10 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323236"/>
                  </a:ext>
                </a:extLst>
              </a:tr>
              <a:tr h="247349">
                <a:tc>
                  <a:txBody>
                    <a:bodyPr/>
                    <a:lstStyle/>
                    <a:p>
                      <a:pPr>
                        <a:lnSpc>
                          <a:spcPct val="107000"/>
                        </a:lnSpc>
                        <a:spcAft>
                          <a:spcPts val="0"/>
                        </a:spcAft>
                      </a:pPr>
                      <a:r>
                        <a:rPr lang="en-GB" sz="1800">
                          <a:effectLst/>
                        </a:rPr>
                        <a:t>Period 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9.10 – 10.10 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1865207"/>
                  </a:ext>
                </a:extLst>
              </a:tr>
              <a:tr h="247349">
                <a:tc>
                  <a:txBody>
                    <a:bodyPr/>
                    <a:lstStyle/>
                    <a:p>
                      <a:pPr>
                        <a:lnSpc>
                          <a:spcPct val="107000"/>
                        </a:lnSpc>
                        <a:spcAft>
                          <a:spcPts val="0"/>
                        </a:spcAft>
                      </a:pPr>
                      <a:r>
                        <a:rPr lang="en-GB" sz="1800">
                          <a:effectLst/>
                        </a:rPr>
                        <a:t>Period 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10.10 – 11.10 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647982"/>
                  </a:ext>
                </a:extLst>
              </a:tr>
              <a:tr h="247349">
                <a:tc>
                  <a:txBody>
                    <a:bodyPr/>
                    <a:lstStyle/>
                    <a:p>
                      <a:pPr>
                        <a:lnSpc>
                          <a:spcPct val="107000"/>
                        </a:lnSpc>
                        <a:spcAft>
                          <a:spcPts val="0"/>
                        </a:spcAft>
                      </a:pPr>
                      <a:r>
                        <a:rPr lang="en-GB" sz="1800">
                          <a:effectLst/>
                        </a:rPr>
                        <a:t>Break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11.10 – 11.25 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9423048"/>
                  </a:ext>
                </a:extLst>
              </a:tr>
              <a:tr h="247349">
                <a:tc>
                  <a:txBody>
                    <a:bodyPr/>
                    <a:lstStyle/>
                    <a:p>
                      <a:pPr>
                        <a:lnSpc>
                          <a:spcPct val="107000"/>
                        </a:lnSpc>
                        <a:spcAft>
                          <a:spcPts val="0"/>
                        </a:spcAft>
                      </a:pPr>
                      <a:r>
                        <a:rPr lang="en-GB" sz="1800">
                          <a:effectLst/>
                        </a:rPr>
                        <a:t>Period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11.25 – 12.25 pm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3814308"/>
                  </a:ext>
                </a:extLst>
              </a:tr>
              <a:tr h="247349">
                <a:tc>
                  <a:txBody>
                    <a:bodyPr/>
                    <a:lstStyle/>
                    <a:p>
                      <a:pPr>
                        <a:lnSpc>
                          <a:spcPct val="107000"/>
                        </a:lnSpc>
                        <a:spcAft>
                          <a:spcPts val="0"/>
                        </a:spcAft>
                      </a:pPr>
                      <a:r>
                        <a:rPr lang="en-GB" sz="1800">
                          <a:effectLst/>
                        </a:rPr>
                        <a:t>Lunch</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12.25 – 12.57 pm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1728162"/>
                  </a:ext>
                </a:extLst>
              </a:tr>
              <a:tr h="247349">
                <a:tc>
                  <a:txBody>
                    <a:bodyPr/>
                    <a:lstStyle/>
                    <a:p>
                      <a:pPr>
                        <a:lnSpc>
                          <a:spcPct val="107000"/>
                        </a:lnSpc>
                        <a:spcAft>
                          <a:spcPts val="0"/>
                        </a:spcAft>
                      </a:pPr>
                      <a:r>
                        <a:rPr lang="en-GB" sz="1800">
                          <a:effectLst/>
                        </a:rPr>
                        <a:t>First bell</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12.57 pm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2848812"/>
                  </a:ext>
                </a:extLst>
              </a:tr>
              <a:tr h="247349">
                <a:tc>
                  <a:txBody>
                    <a:bodyPr/>
                    <a:lstStyle/>
                    <a:p>
                      <a:pPr>
                        <a:lnSpc>
                          <a:spcPct val="107000"/>
                        </a:lnSpc>
                        <a:spcAft>
                          <a:spcPts val="0"/>
                        </a:spcAft>
                      </a:pPr>
                      <a:r>
                        <a:rPr lang="en-GB" sz="1800">
                          <a:effectLst/>
                        </a:rPr>
                        <a:t>Period 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a:effectLst/>
                        </a:rPr>
                        <a:t>1.00 – 2.00 pm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0629208"/>
                  </a:ext>
                </a:extLst>
              </a:tr>
              <a:tr h="247349">
                <a:tc>
                  <a:txBody>
                    <a:bodyPr/>
                    <a:lstStyle/>
                    <a:p>
                      <a:pPr>
                        <a:lnSpc>
                          <a:spcPct val="107000"/>
                        </a:lnSpc>
                        <a:spcAft>
                          <a:spcPts val="0"/>
                        </a:spcAft>
                      </a:pPr>
                      <a:r>
                        <a:rPr lang="en-GB" sz="1800">
                          <a:effectLst/>
                        </a:rPr>
                        <a:t>Period 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2.00 – 3.00 pm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8547076"/>
                  </a:ext>
                </a:extLst>
              </a:tr>
            </a:tbl>
          </a:graphicData>
        </a:graphic>
      </p:graphicFrame>
      <p:sp>
        <p:nvSpPr>
          <p:cNvPr id="9" name="AutoShape 3" descr="Custom Premium Ballpoint Pen | Vistapr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tom Premium Ballpoint Pen | Vistapri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624" y="2209262"/>
            <a:ext cx="1219109" cy="121910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taedtler Noris 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1624" y="3536408"/>
            <a:ext cx="1135426" cy="113542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Q-Connect 300mm/30cm Clear Ruler KF01107 - Office Mons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7305" y="5040814"/>
            <a:ext cx="1144632" cy="1144632"/>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https://i8.amplience.net/i/jpl/sc_157501_b?qlt=92&amp;w=750&amp;h=909&amp;v=1%201x,%20https://i8.amplience.net/i/jpl/sc_157501_b?qlt=92&amp;w=950&amp;h=1151&amp;v=1%202x,%20https://i8.amplience.net/i/jpl/sc_157501_b?qlt=92&amp;w=1200&amp;h=1454&amp;v=1%203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0860" y="173625"/>
            <a:ext cx="1531417" cy="185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60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72" y="1724297"/>
            <a:ext cx="2181497" cy="3958046"/>
          </a:xfrm>
          <a:ln>
            <a:solidFill>
              <a:srgbClr val="7030A0"/>
            </a:solidFill>
          </a:ln>
        </p:spPr>
        <p:txBody>
          <a:bodyPr>
            <a:noAutofit/>
          </a:bodyPr>
          <a:lstStyle/>
          <a:p>
            <a:r>
              <a:rPr lang="en-GB" sz="2000" dirty="0" smtClean="0"/>
              <a:t>We pride ourselves in smart uniform.</a:t>
            </a:r>
            <a:br>
              <a:rPr lang="en-GB" sz="2000" dirty="0" smtClean="0"/>
            </a:br>
            <a:r>
              <a:rPr lang="en-GB" sz="2000" dirty="0" smtClean="0"/>
              <a:t>Uniform cards are carried by EVERY student in the school.</a:t>
            </a:r>
            <a:br>
              <a:rPr lang="en-GB" sz="2000" dirty="0" smtClean="0"/>
            </a:br>
            <a:r>
              <a:rPr lang="en-GB" sz="2000" dirty="0"/>
              <a:t/>
            </a:r>
            <a:br>
              <a:rPr lang="en-GB" sz="2000" dirty="0"/>
            </a:br>
            <a:r>
              <a:rPr lang="en-GB" sz="2000" dirty="0" smtClean="0"/>
              <a:t>3 signatures on your card means you can not come to school in non-uniform on the last day of half-term</a:t>
            </a:r>
            <a:endParaRPr lang="en-GB" sz="2000" dirty="0"/>
          </a:p>
        </p:txBody>
      </p:sp>
      <p:pic>
        <p:nvPicPr>
          <p:cNvPr id="5" name="Content Placeholder 4"/>
          <p:cNvPicPr>
            <a:picLocks noGrp="1" noChangeAspect="1"/>
          </p:cNvPicPr>
          <p:nvPr>
            <p:ph idx="1"/>
          </p:nvPr>
        </p:nvPicPr>
        <p:blipFill>
          <a:blip r:embed="rId2"/>
          <a:stretch>
            <a:fillRect/>
          </a:stretch>
        </p:blipFill>
        <p:spPr>
          <a:xfrm>
            <a:off x="7466324" y="3377219"/>
            <a:ext cx="4572638" cy="3429479"/>
          </a:xfrm>
          <a:prstGeom prst="rect">
            <a:avLst/>
          </a:prstGeom>
        </p:spPr>
      </p:pic>
      <p:pic>
        <p:nvPicPr>
          <p:cNvPr id="4" name="Picture 3"/>
          <p:cNvPicPr>
            <a:picLocks noChangeAspect="1"/>
          </p:cNvPicPr>
          <p:nvPr/>
        </p:nvPicPr>
        <p:blipFill>
          <a:blip r:embed="rId3"/>
          <a:stretch>
            <a:fillRect/>
          </a:stretch>
        </p:blipFill>
        <p:spPr>
          <a:xfrm>
            <a:off x="153038" y="124089"/>
            <a:ext cx="4572638" cy="3429479"/>
          </a:xfrm>
          <a:prstGeom prst="rect">
            <a:avLst/>
          </a:prstGeom>
        </p:spPr>
      </p:pic>
      <p:pic>
        <p:nvPicPr>
          <p:cNvPr id="6" name="Picture 5"/>
          <p:cNvPicPr>
            <a:picLocks noChangeAspect="1"/>
          </p:cNvPicPr>
          <p:nvPr/>
        </p:nvPicPr>
        <p:blipFill>
          <a:blip r:embed="rId4"/>
          <a:stretch>
            <a:fillRect/>
          </a:stretch>
        </p:blipFill>
        <p:spPr>
          <a:xfrm>
            <a:off x="153038" y="3553568"/>
            <a:ext cx="4572638" cy="3076783"/>
          </a:xfrm>
          <a:prstGeom prst="rect">
            <a:avLst/>
          </a:prstGeom>
        </p:spPr>
      </p:pic>
      <p:pic>
        <p:nvPicPr>
          <p:cNvPr id="8" name="Picture 7"/>
          <p:cNvPicPr>
            <a:picLocks noChangeAspect="1"/>
          </p:cNvPicPr>
          <p:nvPr/>
        </p:nvPicPr>
        <p:blipFill>
          <a:blip r:embed="rId5"/>
          <a:stretch>
            <a:fillRect/>
          </a:stretch>
        </p:blipFill>
        <p:spPr>
          <a:xfrm>
            <a:off x="7466324" y="0"/>
            <a:ext cx="4572638" cy="3429479"/>
          </a:xfrm>
          <a:prstGeom prst="rect">
            <a:avLst/>
          </a:prstGeom>
        </p:spPr>
      </p:pic>
    </p:spTree>
    <p:extLst>
      <p:ext uri="{BB962C8B-B14F-4D97-AF65-F5344CB8AC3E}">
        <p14:creationId xmlns:p14="http://schemas.microsoft.com/office/powerpoint/2010/main" val="2483703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1001</TotalTime>
  <Words>1222</Words>
  <Application>Microsoft Office PowerPoint</Application>
  <PresentationFormat>Widescreen</PresentationFormat>
  <Paragraphs>218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Comic Sans MS</vt:lpstr>
      <vt:lpstr>Times New Roman</vt:lpstr>
      <vt:lpstr>Office Theme</vt:lpstr>
      <vt:lpstr>Life at Hawkley!</vt:lpstr>
      <vt:lpstr>Some words from our current Y7s </vt:lpstr>
      <vt:lpstr>The Year 7 Team and their roles </vt:lpstr>
      <vt:lpstr>How are form groups arranged?</vt:lpstr>
      <vt:lpstr>How can I get prepared for life at secondary school? </vt:lpstr>
      <vt:lpstr>PowerPoint Presentation</vt:lpstr>
      <vt:lpstr>PowerPoint Presentation</vt:lpstr>
      <vt:lpstr>A typical day</vt:lpstr>
      <vt:lpstr>We pride ourselves in smart uniform. Uniform cards are carried by EVERY student in the school.  3 signatures on your card means you can not come to school in non-uniform on the last day of half-term</vt:lpstr>
      <vt:lpstr>PowerPoint Presentation</vt:lpstr>
      <vt:lpstr>Typical worries for Year 7</vt:lpstr>
      <vt:lpstr>PowerPoint Presentation</vt:lpstr>
      <vt:lpstr>TRAVEL</vt:lpstr>
      <vt:lpstr>PowerPoint Presentation</vt:lpstr>
      <vt:lpstr>During the Covid pandemic and school closure, we have very successfully used Microsoft Teams to deliver online lessons to students.   We will continue to use this in the new academic year, so where possible please try to familiarise yourselves with this over the summer break.   </vt:lpstr>
      <vt:lpstr>The Year 7 Team and their roles </vt:lpstr>
      <vt:lpstr>PowerPoint Presentation</vt:lpstr>
    </vt:vector>
  </TitlesOfParts>
  <Company>The Rowan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Hawkley!</dc:title>
  <dc:creator>Holland L</dc:creator>
  <cp:lastModifiedBy>Holland L</cp:lastModifiedBy>
  <cp:revision>43</cp:revision>
  <dcterms:created xsi:type="dcterms:W3CDTF">2018-06-05T12:45:37Z</dcterms:created>
  <dcterms:modified xsi:type="dcterms:W3CDTF">2021-06-21T13:48:58Z</dcterms:modified>
</cp:coreProperties>
</file>