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8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687" r:id="rId2"/>
    <p:sldMasterId id="2147483704" r:id="rId3"/>
    <p:sldMasterId id="2147483716" r:id="rId4"/>
    <p:sldMasterId id="2147483733" r:id="rId5"/>
    <p:sldMasterId id="2147483745" r:id="rId6"/>
    <p:sldMasterId id="2147483762" r:id="rId7"/>
    <p:sldMasterId id="2147483774" r:id="rId8"/>
    <p:sldMasterId id="2147483791" r:id="rId9"/>
  </p:sldMasterIdLst>
  <p:notesMasterIdLst>
    <p:notesMasterId r:id="rId18"/>
  </p:notesMasterIdLst>
  <p:sldIdLst>
    <p:sldId id="258" r:id="rId10"/>
    <p:sldId id="260" r:id="rId11"/>
    <p:sldId id="261" r:id="rId12"/>
    <p:sldId id="262" r:id="rId13"/>
    <p:sldId id="259" r:id="rId14"/>
    <p:sldId id="265" r:id="rId15"/>
    <p:sldId id="263" r:id="rId16"/>
    <p:sldId id="264" r:id="rId17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Buffham" initials="CB" lastIdx="19" clrIdx="0">
    <p:extLst>
      <p:ext uri="{19B8F6BF-5375-455C-9EA6-DF929625EA0E}">
        <p15:presenceInfo xmlns:p15="http://schemas.microsoft.com/office/powerpoint/2012/main" userId="S-1-5-21-233367352-1540679046-2994997741-10681" providerId="AD"/>
      </p:ext>
    </p:extLst>
  </p:cmAuthor>
  <p:cmAuthor id="2" name="Ms C. Dawes" initials="MCD" lastIdx="6" clrIdx="1">
    <p:extLst>
      <p:ext uri="{19B8F6BF-5375-455C-9EA6-DF929625EA0E}">
        <p15:presenceInfo xmlns:p15="http://schemas.microsoft.com/office/powerpoint/2012/main" userId="Ms C. Daw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 snapToObjects="1">
      <p:cViewPr>
        <p:scale>
          <a:sx n="50" d="100"/>
          <a:sy n="50" d="100"/>
        </p:scale>
        <p:origin x="1404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92C9-B55A-1F4F-9AFE-46C3C2199AFF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1B3C7-D27E-3848-B356-B3E625A9DB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8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94.xml"/><Relationship Id="rId16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02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slideLayout" Target="../slideLayouts/slideLayout10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9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2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8" name="Straight Connector 387"/>
          <p:cNvCxnSpPr>
            <a:stCxn id="385" idx="2"/>
          </p:cNvCxnSpPr>
          <p:nvPr/>
        </p:nvCxnSpPr>
        <p:spPr>
          <a:xfrm>
            <a:off x="8018111" y="5466170"/>
            <a:ext cx="21855" cy="272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8" idx="2"/>
            <a:endCxn id="18" idx="0"/>
          </p:cNvCxnSpPr>
          <p:nvPr/>
        </p:nvCxnSpPr>
        <p:spPr>
          <a:xfrm>
            <a:off x="1480442" y="5197963"/>
            <a:ext cx="965819" cy="906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49264" y="3244163"/>
            <a:ext cx="126439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1"/>
            <a:endCxn id="276" idx="3"/>
          </p:cNvCxnSpPr>
          <p:nvPr/>
        </p:nvCxnSpPr>
        <p:spPr>
          <a:xfrm flipH="1" flipV="1">
            <a:off x="5729561" y="3259190"/>
            <a:ext cx="219703" cy="446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372" idx="2"/>
            <a:endCxn id="28" idx="0"/>
          </p:cNvCxnSpPr>
          <p:nvPr/>
        </p:nvCxnSpPr>
        <p:spPr>
          <a:xfrm flipH="1">
            <a:off x="1480442" y="4209224"/>
            <a:ext cx="664929" cy="74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386335" y="2797525"/>
            <a:ext cx="1343226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Forces and their interactions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>
            <a:stCxn id="176" idx="0"/>
            <a:endCxn id="19" idx="2"/>
          </p:cNvCxnSpPr>
          <p:nvPr/>
        </p:nvCxnSpPr>
        <p:spPr>
          <a:xfrm flipV="1">
            <a:off x="1271896" y="1851350"/>
            <a:ext cx="317170" cy="68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27253"/>
              </p:ext>
            </p:extLst>
          </p:nvPr>
        </p:nvGraphicFramePr>
        <p:xfrm>
          <a:off x="108842" y="3294824"/>
          <a:ext cx="407305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70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Scalar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quantity that only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has magnitude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(size)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e.g. mass, time,  speed, temperature, energy, 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6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Vector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quantity that only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has magnitude and direction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e.g. force, velocity, momentum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273295"/>
              </p:ext>
            </p:extLst>
          </p:nvPr>
        </p:nvGraphicFramePr>
        <p:xfrm>
          <a:off x="113133" y="5288610"/>
          <a:ext cx="4666256" cy="1204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Velocity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Speed +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 speed of a car is 30m/s.</a:t>
                      </a:r>
                      <a:r>
                        <a:rPr lang="en-GB" sz="1200" baseline="0" dirty="0" smtClean="0"/>
                        <a:t> A car moves forward with a velocity of 30m/s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99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far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 table is 1m long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  <a:tr h="400504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Displacement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Distance +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</a:t>
                      </a:r>
                      <a:r>
                        <a:rPr lang="en-GB" sz="1200" baseline="0" dirty="0" smtClean="0"/>
                        <a:t> beach is 1km due east of the town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3936619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8842" y="1680013"/>
            <a:ext cx="2960447" cy="171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Weight = mass X gravitational field strength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19" idx="3"/>
            <a:endCxn id="60" idx="1"/>
          </p:cNvCxnSpPr>
          <p:nvPr/>
        </p:nvCxnSpPr>
        <p:spPr>
          <a:xfrm>
            <a:off x="3069289" y="1765682"/>
            <a:ext cx="65944" cy="15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647092"/>
              </p:ext>
            </p:extLst>
          </p:nvPr>
        </p:nvGraphicFramePr>
        <p:xfrm>
          <a:off x="108842" y="4283563"/>
          <a:ext cx="27432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344854694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3948454587"/>
                    </a:ext>
                  </a:extLst>
                </a:gridCol>
              </a:tblGrid>
              <a:tr h="446871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An arrow can be used to show vectors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Length of arrow = magnitude of vector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49596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Direction of arrow = direction of 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460846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37979"/>
              </p:ext>
            </p:extLst>
          </p:nvPr>
        </p:nvGraphicFramePr>
        <p:xfrm>
          <a:off x="5691461" y="75594"/>
          <a:ext cx="3644912" cy="1584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Push or pull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Stretch, squash,  turn.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Contact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Exerted between two objects when they touch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Friction, air resistance, tension.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Non-contact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Exerted between two objects without touching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Gravity, electrostatic forces, magnetic forces.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274" name="Table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76550"/>
              </p:ext>
            </p:extLst>
          </p:nvPr>
        </p:nvGraphicFramePr>
        <p:xfrm>
          <a:off x="2222205" y="75594"/>
          <a:ext cx="3326863" cy="847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525">
                  <a:extLst>
                    <a:ext uri="{9D8B030D-6E8A-4147-A177-3AD203B41FA5}">
                      <a16:colId xmlns:a16="http://schemas.microsoft.com/office/drawing/2014/main" val="1317750527"/>
                    </a:ext>
                  </a:extLst>
                </a:gridCol>
                <a:gridCol w="2143481">
                  <a:extLst>
                    <a:ext uri="{9D8B030D-6E8A-4147-A177-3AD203B41FA5}">
                      <a16:colId xmlns:a16="http://schemas.microsoft.com/office/drawing/2014/main" val="2395633527"/>
                    </a:ext>
                  </a:extLst>
                </a:gridCol>
                <a:gridCol w="619857">
                  <a:extLst>
                    <a:ext uri="{9D8B030D-6E8A-4147-A177-3AD203B41FA5}">
                      <a16:colId xmlns:a16="http://schemas.microsoft.com/office/drawing/2014/main" val="1716866518"/>
                    </a:ext>
                  </a:extLst>
                </a:gridCol>
              </a:tblGrid>
              <a:tr h="29847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Unit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1N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96531"/>
                  </a:ext>
                </a:extLst>
              </a:tr>
              <a:tr h="2356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Kilo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Kilonewton (KN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 = 1000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1X 10</a:t>
                      </a:r>
                      <a:r>
                        <a:rPr lang="en-US" sz="1200" baseline="30000" dirty="0" smtClean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8306"/>
                  </a:ext>
                </a:extLst>
              </a:tr>
              <a:tr h="25809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Mega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Meganewton (MN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 = 1000,000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 X 10</a:t>
                      </a:r>
                      <a:r>
                        <a:rPr lang="en-US" sz="1200" baseline="30000" dirty="0" smtClean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46715"/>
                  </a:ext>
                </a:extLst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>
            <a:off x="3135233" y="1680013"/>
            <a:ext cx="869547" cy="174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 = m X 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22860" y="64118"/>
            <a:ext cx="1222511" cy="507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Each Kg has a gravitational pull of 9.8N.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20173"/>
              </p:ext>
            </p:extLst>
          </p:nvPr>
        </p:nvGraphicFramePr>
        <p:xfrm>
          <a:off x="99431" y="653263"/>
          <a:ext cx="2027081" cy="936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94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Gravitational field strength 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Gravity exerted around an object.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Earth’s gfs = 9.8N/kg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Connector 65"/>
          <p:cNvCxnSpPr>
            <a:stCxn id="64" idx="2"/>
            <a:endCxn id="65" idx="0"/>
          </p:cNvCxnSpPr>
          <p:nvPr/>
        </p:nvCxnSpPr>
        <p:spPr>
          <a:xfrm flipH="1">
            <a:off x="1112971" y="571189"/>
            <a:ext cx="421145" cy="820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76" idx="3"/>
            <a:endCxn id="113" idx="1"/>
          </p:cNvCxnSpPr>
          <p:nvPr/>
        </p:nvCxnSpPr>
        <p:spPr>
          <a:xfrm>
            <a:off x="2434949" y="2560096"/>
            <a:ext cx="124731" cy="1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9" idx="0"/>
            <a:endCxn id="65" idx="2"/>
          </p:cNvCxnSpPr>
          <p:nvPr/>
        </p:nvCxnSpPr>
        <p:spPr>
          <a:xfrm flipH="1" flipV="1">
            <a:off x="1112971" y="1590209"/>
            <a:ext cx="476095" cy="89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2559680" y="1974035"/>
            <a:ext cx="264192" cy="11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Gravity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161126" y="2794286"/>
            <a:ext cx="2566296" cy="281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Contact and Resultant forces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/>
          <p:cNvCxnSpPr>
            <a:stCxn id="332" idx="1"/>
            <a:endCxn id="372" idx="3"/>
          </p:cNvCxnSpPr>
          <p:nvPr/>
        </p:nvCxnSpPr>
        <p:spPr>
          <a:xfrm flipH="1" flipV="1">
            <a:off x="4181901" y="3752024"/>
            <a:ext cx="95094" cy="2806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13" idx="3"/>
            <a:endCxn id="276" idx="1"/>
          </p:cNvCxnSpPr>
          <p:nvPr/>
        </p:nvCxnSpPr>
        <p:spPr>
          <a:xfrm>
            <a:off x="2823872" y="2561527"/>
            <a:ext cx="1562463" cy="697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47" idx="1"/>
            <a:endCxn id="276" idx="3"/>
          </p:cNvCxnSpPr>
          <p:nvPr/>
        </p:nvCxnSpPr>
        <p:spPr>
          <a:xfrm flipH="1">
            <a:off x="5729561" y="2934788"/>
            <a:ext cx="431565" cy="3244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9854"/>
              </p:ext>
            </p:extLst>
          </p:nvPr>
        </p:nvGraphicFramePr>
        <p:xfrm>
          <a:off x="108842" y="6561679"/>
          <a:ext cx="26889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3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Area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squares (m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Weight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Mass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Kilograms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(kg)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Gravitational field strength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per kilogram (N/Kg)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Work done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Joules (J)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(m)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Moment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Newton-metres (Nm)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graphicFrame>
        <p:nvGraphicFramePr>
          <p:cNvPr id="176" name="Table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60613"/>
              </p:ext>
            </p:extLst>
          </p:nvPr>
        </p:nvGraphicFramePr>
        <p:xfrm>
          <a:off x="108843" y="1920016"/>
          <a:ext cx="232610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10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Weight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Force acting upon an object due to gravity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Newton (N)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Mass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much matter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Kilograms (Kg)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949057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87195"/>
              </p:ext>
            </p:extLst>
          </p:nvPr>
        </p:nvGraphicFramePr>
        <p:xfrm>
          <a:off x="2306853" y="1012138"/>
          <a:ext cx="263793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879">
                  <a:extLst>
                    <a:ext uri="{9D8B030D-6E8A-4147-A177-3AD203B41FA5}">
                      <a16:colId xmlns:a16="http://schemas.microsoft.com/office/drawing/2014/main" val="2955753553"/>
                    </a:ext>
                  </a:extLst>
                </a:gridCol>
                <a:gridCol w="1946059">
                  <a:extLst>
                    <a:ext uri="{9D8B030D-6E8A-4147-A177-3AD203B41FA5}">
                      <a16:colId xmlns:a16="http://schemas.microsoft.com/office/drawing/2014/main" val="112504482"/>
                    </a:ext>
                  </a:extLst>
                </a:gridCol>
              </a:tblGrid>
              <a:tr h="42475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Centre of mass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weight of an object acts through a single point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135172"/>
                  </a:ext>
                </a:extLst>
              </a:tr>
            </a:tbl>
          </a:graphicData>
        </a:graphic>
      </p:graphicFrame>
      <p:graphicFrame>
        <p:nvGraphicFramePr>
          <p:cNvPr id="202" name="Table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839391"/>
              </p:ext>
            </p:extLst>
          </p:nvPr>
        </p:nvGraphicFramePr>
        <p:xfrm>
          <a:off x="4411865" y="1711828"/>
          <a:ext cx="40237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10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Resultant force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overall effect of all of the forces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acting upon an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Two</a:t>
                      </a:r>
                      <a:r>
                        <a:rPr lang="en-GB" sz="1200" baseline="0" dirty="0" smtClean="0"/>
                        <a:t> forces acting in the same direction are added.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92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Two</a:t>
                      </a:r>
                      <a:r>
                        <a:rPr lang="en-GB" sz="1200" baseline="0" dirty="0" smtClean="0"/>
                        <a:t> forces acting in the opposite direction are taken away.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</a:tbl>
          </a:graphicData>
        </a:graphic>
      </p:graphicFrame>
      <p:sp>
        <p:nvSpPr>
          <p:cNvPr id="203" name="Rectangle 202"/>
          <p:cNvSpPr/>
          <p:nvPr/>
        </p:nvSpPr>
        <p:spPr>
          <a:xfrm>
            <a:off x="8856128" y="1776918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>
            <a:stCxn id="202" idx="2"/>
            <a:endCxn id="147" idx="0"/>
          </p:cNvCxnSpPr>
          <p:nvPr/>
        </p:nvCxnSpPr>
        <p:spPr>
          <a:xfrm>
            <a:off x="6423755" y="2626228"/>
            <a:ext cx="1020519" cy="168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3" idx="3"/>
            <a:endCxn id="229" idx="1"/>
          </p:cNvCxnSpPr>
          <p:nvPr/>
        </p:nvCxnSpPr>
        <p:spPr>
          <a:xfrm>
            <a:off x="10162453" y="1891277"/>
            <a:ext cx="195024" cy="1676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320" idx="1"/>
            <a:endCxn id="4" idx="3"/>
          </p:cNvCxnSpPr>
          <p:nvPr/>
        </p:nvCxnSpPr>
        <p:spPr>
          <a:xfrm flipH="1" flipV="1">
            <a:off x="7213662" y="3705828"/>
            <a:ext cx="108122" cy="79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4605"/>
              </p:ext>
            </p:extLst>
          </p:nvPr>
        </p:nvGraphicFramePr>
        <p:xfrm>
          <a:off x="10357477" y="1738911"/>
          <a:ext cx="230543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Free body diagram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Show magnitude and direction of all forces upon an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10586991" y="2420153"/>
            <a:ext cx="1077556" cy="658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Object moves left with a force of 5N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r="24112" b="6398"/>
          <a:stretch/>
        </p:blipFill>
        <p:spPr>
          <a:xfrm>
            <a:off x="11664547" y="2430666"/>
            <a:ext cx="957330" cy="62727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08" b="-12704"/>
          <a:stretch/>
        </p:blipFill>
        <p:spPr>
          <a:xfrm>
            <a:off x="2962669" y="4847897"/>
            <a:ext cx="628037" cy="339723"/>
          </a:xfrm>
          <a:prstGeom prst="rect">
            <a:avLst/>
          </a:prstGeom>
        </p:spPr>
      </p:pic>
      <p:graphicFrame>
        <p:nvGraphicFramePr>
          <p:cNvPr id="247" name="Table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21729"/>
              </p:ext>
            </p:extLst>
          </p:nvPr>
        </p:nvGraphicFramePr>
        <p:xfrm>
          <a:off x="9483761" y="75594"/>
          <a:ext cx="210363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17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Resolving</a:t>
                      </a:r>
                      <a:r>
                        <a:rPr lang="en-GB" sz="1200" b="0" baseline="0" dirty="0" smtClean="0"/>
                        <a:t> </a:t>
                      </a:r>
                      <a:r>
                        <a:rPr lang="en-GB" sz="1200" b="0" dirty="0" smtClean="0"/>
                        <a:t> forces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 pulled with a force at an angle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</a:t>
                      </a:r>
                      <a:r>
                        <a:rPr lang="en-GB" sz="1200" baseline="0" dirty="0" smtClean="0"/>
                        <a:t> single force can be split into two components acting at right angles to each other. 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8" name="Rectangle 247"/>
          <p:cNvSpPr/>
          <p:nvPr/>
        </p:nvSpPr>
        <p:spPr>
          <a:xfrm>
            <a:off x="11664279" y="520221"/>
            <a:ext cx="976648" cy="1172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The component forces combined have the same </a:t>
            </a:r>
            <a:r>
              <a:rPr lang="en-GB" sz="1200" dirty="0" smtClean="0">
                <a:solidFill>
                  <a:schemeClr val="tx1"/>
                </a:solidFill>
              </a:rPr>
              <a:t>effect.</a:t>
            </a:r>
            <a:endParaRPr lang="en-GB" sz="1200" dirty="0"/>
          </a:p>
        </p:txBody>
      </p:sp>
      <p:cxnSp>
        <p:nvCxnSpPr>
          <p:cNvPr id="249" name="Straight Connector 248"/>
          <p:cNvCxnSpPr>
            <a:stCxn id="247" idx="2"/>
            <a:endCxn id="203" idx="0"/>
          </p:cNvCxnSpPr>
          <p:nvPr/>
        </p:nvCxnSpPr>
        <p:spPr>
          <a:xfrm flipH="1">
            <a:off x="9509291" y="1447194"/>
            <a:ext cx="1026287" cy="329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48" idx="1"/>
            <a:endCxn id="247" idx="3"/>
          </p:cNvCxnSpPr>
          <p:nvPr/>
        </p:nvCxnSpPr>
        <p:spPr>
          <a:xfrm flipH="1" flipV="1">
            <a:off x="11587395" y="761394"/>
            <a:ext cx="76884" cy="345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7321784" y="3484593"/>
            <a:ext cx="1359089" cy="458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Work done and energy transfer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56191"/>
              </p:ext>
            </p:extLst>
          </p:nvPr>
        </p:nvGraphicFramePr>
        <p:xfrm>
          <a:off x="8789337" y="3456812"/>
          <a:ext cx="385159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87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Work done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work is done, energy is transferred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 done = force X distance moved W = F X 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1J of work</a:t>
                      </a:r>
                      <a:r>
                        <a:rPr lang="en-GB" sz="1200" baseline="0" dirty="0" smtClean="0"/>
                        <a:t> is done when 1N of force moves an object through a distance of 1m, in the direction of the force.</a:t>
                      </a:r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231189"/>
                  </a:ext>
                </a:extLst>
              </a:tr>
            </a:tbl>
          </a:graphicData>
        </a:graphic>
      </p:graphicFrame>
      <p:sp>
        <p:nvSpPr>
          <p:cNvPr id="322" name="Rectangle 321"/>
          <p:cNvSpPr/>
          <p:nvPr/>
        </p:nvSpPr>
        <p:spPr>
          <a:xfrm>
            <a:off x="8150910" y="3124262"/>
            <a:ext cx="4490018" cy="250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If force is at right angles to direction of movement, NO work is done.</a:t>
            </a:r>
            <a:endParaRPr lang="en-GB" sz="1200" dirty="0"/>
          </a:p>
        </p:txBody>
      </p:sp>
      <p:cxnSp>
        <p:nvCxnSpPr>
          <p:cNvPr id="323" name="Straight Connector 322"/>
          <p:cNvCxnSpPr>
            <a:stCxn id="322" idx="2"/>
            <a:endCxn id="321" idx="0"/>
          </p:cNvCxnSpPr>
          <p:nvPr/>
        </p:nvCxnSpPr>
        <p:spPr>
          <a:xfrm>
            <a:off x="10395919" y="3375040"/>
            <a:ext cx="319213" cy="81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147" idx="3"/>
            <a:endCxn id="203" idx="1"/>
          </p:cNvCxnSpPr>
          <p:nvPr/>
        </p:nvCxnSpPr>
        <p:spPr>
          <a:xfrm flipV="1">
            <a:off x="8727422" y="1891277"/>
            <a:ext cx="128706" cy="10435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4276995" y="3809176"/>
            <a:ext cx="1452566" cy="447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Scalar and vector quantities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35" name="Straight Connector 334"/>
          <p:cNvCxnSpPr>
            <a:stCxn id="332" idx="0"/>
            <a:endCxn id="276" idx="2"/>
          </p:cNvCxnSpPr>
          <p:nvPr/>
        </p:nvCxnSpPr>
        <p:spPr>
          <a:xfrm flipV="1">
            <a:off x="5003278" y="3720855"/>
            <a:ext cx="54670" cy="883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4" name="Table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11327"/>
              </p:ext>
            </p:extLst>
          </p:nvPr>
        </p:nvGraphicFramePr>
        <p:xfrm>
          <a:off x="8329016" y="4601994"/>
          <a:ext cx="248336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54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One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changes speed or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4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More than one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changes shape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</a:tbl>
          </a:graphicData>
        </a:graphic>
      </p:graphicFrame>
      <p:sp>
        <p:nvSpPr>
          <p:cNvPr id="385" name="Rectangle 384"/>
          <p:cNvSpPr/>
          <p:nvPr/>
        </p:nvSpPr>
        <p:spPr>
          <a:xfrm>
            <a:off x="7806324" y="4503488"/>
            <a:ext cx="423574" cy="9626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elasticity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86" name="Straight Connector 385"/>
          <p:cNvCxnSpPr>
            <a:stCxn id="384" idx="3"/>
            <a:endCxn id="178" idx="1"/>
          </p:cNvCxnSpPr>
          <p:nvPr/>
        </p:nvCxnSpPr>
        <p:spPr>
          <a:xfrm>
            <a:off x="10812376" y="5059194"/>
            <a:ext cx="93663" cy="240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85" idx="0"/>
            <a:endCxn id="320" idx="2"/>
          </p:cNvCxnSpPr>
          <p:nvPr/>
        </p:nvCxnSpPr>
        <p:spPr>
          <a:xfrm flipH="1" flipV="1">
            <a:off x="8001329" y="3942939"/>
            <a:ext cx="16782" cy="56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28376"/>
              </p:ext>
            </p:extLst>
          </p:nvPr>
        </p:nvGraphicFramePr>
        <p:xfrm>
          <a:off x="10906039" y="4614260"/>
          <a:ext cx="174343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435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Two balanced forces can stretch a object.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Two balanced forces can compress an  object.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583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Three balanced forces can bend an object.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7475390"/>
                  </a:ext>
                </a:extLst>
              </a:tr>
            </a:tbl>
          </a:graphicData>
        </a:graphic>
      </p:graphicFrame>
      <p:graphicFrame>
        <p:nvGraphicFramePr>
          <p:cNvPr id="389" name="Table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369105"/>
              </p:ext>
            </p:extLst>
          </p:nvPr>
        </p:nvGraphicFramePr>
        <p:xfrm>
          <a:off x="7271647" y="5563294"/>
          <a:ext cx="3556773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43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Elastic deformation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has been stretched but returns to its original length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Inelastic deformation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has been stretched but does not return to its original length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Extension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difference between stretched and unstretched lengths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761880"/>
                  </a:ext>
                </a:extLst>
              </a:tr>
            </a:tbl>
          </a:graphicData>
        </a:graphic>
      </p:graphicFrame>
      <p:graphicFrame>
        <p:nvGraphicFramePr>
          <p:cNvPr id="390" name="Table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30280"/>
              </p:ext>
            </p:extLst>
          </p:nvPr>
        </p:nvGraphicFramePr>
        <p:xfrm>
          <a:off x="9524363" y="8177104"/>
          <a:ext cx="320603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Spring constant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per metre (N/m)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Extension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(m)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EPE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Joules (J)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91" name="Straight Connector 390"/>
          <p:cNvCxnSpPr>
            <a:stCxn id="321" idx="1"/>
            <a:endCxn id="320" idx="3"/>
          </p:cNvCxnSpPr>
          <p:nvPr/>
        </p:nvCxnSpPr>
        <p:spPr>
          <a:xfrm flipH="1" flipV="1">
            <a:off x="8680873" y="3713766"/>
            <a:ext cx="108464" cy="2916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89856"/>
              </p:ext>
            </p:extLst>
          </p:nvPr>
        </p:nvGraphicFramePr>
        <p:xfrm>
          <a:off x="8727422" y="7059753"/>
          <a:ext cx="3978310" cy="743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08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3513221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354043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Stretching a spring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Force =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spring constant X extension,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 = k X e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899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EPE = ½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X spring constant X (extension)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, EPE = ½ ke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827204"/>
                  </a:ext>
                </a:extLst>
              </a:tr>
            </a:tbl>
          </a:graphicData>
        </a:graphic>
      </p:graphicFrame>
      <p:graphicFrame>
        <p:nvGraphicFramePr>
          <p:cNvPr id="394" name="Table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52522"/>
              </p:ext>
            </p:extLst>
          </p:nvPr>
        </p:nvGraphicFramePr>
        <p:xfrm>
          <a:off x="10906039" y="6035800"/>
          <a:ext cx="175974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Limit of proportionality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63453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Beyond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this point the spring is permanently deformed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395" name="Straight Connector 394"/>
          <p:cNvCxnSpPr>
            <a:stCxn id="385" idx="3"/>
            <a:endCxn id="384" idx="1"/>
          </p:cNvCxnSpPr>
          <p:nvPr/>
        </p:nvCxnSpPr>
        <p:spPr>
          <a:xfrm>
            <a:off x="8229898" y="4984829"/>
            <a:ext cx="99118" cy="743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>
            <a:stCxn id="322" idx="0"/>
            <a:endCxn id="427" idx="3"/>
          </p:cNvCxnSpPr>
          <p:nvPr/>
        </p:nvCxnSpPr>
        <p:spPr>
          <a:xfrm flipH="1" flipV="1">
            <a:off x="10221478" y="2554395"/>
            <a:ext cx="174441" cy="569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stCxn id="206" idx="0"/>
            <a:endCxn id="394" idx="2"/>
          </p:cNvCxnSpPr>
          <p:nvPr/>
        </p:nvCxnSpPr>
        <p:spPr>
          <a:xfrm flipV="1">
            <a:off x="10716577" y="6950200"/>
            <a:ext cx="1069334" cy="109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stCxn id="389" idx="2"/>
            <a:endCxn id="206" idx="0"/>
          </p:cNvCxnSpPr>
          <p:nvPr/>
        </p:nvCxnSpPr>
        <p:spPr>
          <a:xfrm>
            <a:off x="9050033" y="6934894"/>
            <a:ext cx="1666544" cy="124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Rectangle 426"/>
          <p:cNvSpPr/>
          <p:nvPr/>
        </p:nvSpPr>
        <p:spPr>
          <a:xfrm>
            <a:off x="8892713" y="2098216"/>
            <a:ext cx="1328765" cy="912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Work done against frictional forces, temperature of object rises.</a:t>
            </a:r>
            <a:endParaRPr lang="en-GB" sz="1200" dirty="0"/>
          </a:p>
        </p:txBody>
      </p:sp>
      <p:sp>
        <p:nvSpPr>
          <p:cNvPr id="454" name="Rectangle 453"/>
          <p:cNvSpPr/>
          <p:nvPr/>
        </p:nvSpPr>
        <p:spPr>
          <a:xfrm>
            <a:off x="5781747" y="4256267"/>
            <a:ext cx="1306325" cy="317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>
            <a:stCxn id="454" idx="3"/>
            <a:endCxn id="385" idx="1"/>
          </p:cNvCxnSpPr>
          <p:nvPr/>
        </p:nvCxnSpPr>
        <p:spPr>
          <a:xfrm>
            <a:off x="7088072" y="4415186"/>
            <a:ext cx="718252" cy="569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Rectangle 457"/>
          <p:cNvSpPr/>
          <p:nvPr/>
        </p:nvSpPr>
        <p:spPr>
          <a:xfrm>
            <a:off x="4181901" y="4340957"/>
            <a:ext cx="1092956" cy="6416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Moments, levers and gears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9" name="Straight Connector 458"/>
          <p:cNvCxnSpPr>
            <a:stCxn id="454" idx="1"/>
            <a:endCxn id="458" idx="3"/>
          </p:cNvCxnSpPr>
          <p:nvPr/>
        </p:nvCxnSpPr>
        <p:spPr>
          <a:xfrm flipH="1">
            <a:off x="5274857" y="4415186"/>
            <a:ext cx="506890" cy="2465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75636"/>
              </p:ext>
            </p:extLst>
          </p:nvPr>
        </p:nvGraphicFramePr>
        <p:xfrm>
          <a:off x="4857750" y="5302153"/>
          <a:ext cx="217513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90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1430221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396234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Moment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Turning effect of a force about a pivot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464" name="Table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5753"/>
              </p:ext>
            </p:extLst>
          </p:nvPr>
        </p:nvGraphicFramePr>
        <p:xfrm>
          <a:off x="5344826" y="4982603"/>
          <a:ext cx="195296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967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Moment = force X distance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65" name="Straight Connector 464"/>
          <p:cNvCxnSpPr>
            <a:stCxn id="458" idx="2"/>
          </p:cNvCxnSpPr>
          <p:nvPr/>
        </p:nvCxnSpPr>
        <p:spPr>
          <a:xfrm>
            <a:off x="4728379" y="4982603"/>
            <a:ext cx="521490" cy="3174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>
            <a:stCxn id="464" idx="0"/>
            <a:endCxn id="478" idx="2"/>
          </p:cNvCxnSpPr>
          <p:nvPr/>
        </p:nvCxnSpPr>
        <p:spPr>
          <a:xfrm flipV="1">
            <a:off x="6321309" y="4911726"/>
            <a:ext cx="314807" cy="70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8" name="Table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2583"/>
              </p:ext>
            </p:extLst>
          </p:nvPr>
        </p:nvGraphicFramePr>
        <p:xfrm>
          <a:off x="6212643" y="4637406"/>
          <a:ext cx="84694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946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 = F X d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79" name="Straight Connector 478"/>
          <p:cNvCxnSpPr>
            <a:stCxn id="462" idx="0"/>
            <a:endCxn id="464" idx="2"/>
          </p:cNvCxnSpPr>
          <p:nvPr/>
        </p:nvCxnSpPr>
        <p:spPr>
          <a:xfrm flipV="1">
            <a:off x="5945315" y="5256923"/>
            <a:ext cx="375994" cy="45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57120"/>
              </p:ext>
            </p:extLst>
          </p:nvPr>
        </p:nvGraphicFramePr>
        <p:xfrm>
          <a:off x="4890502" y="5828953"/>
          <a:ext cx="2142377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067">
                  <a:extLst>
                    <a:ext uri="{9D8B030D-6E8A-4147-A177-3AD203B41FA5}">
                      <a16:colId xmlns:a16="http://schemas.microsoft.com/office/drawing/2014/main" val="663866934"/>
                    </a:ext>
                  </a:extLst>
                </a:gridCol>
                <a:gridCol w="1863310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566964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Lever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small force exerted with a long lever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applies a large force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graphicFrame>
        <p:nvGraphicFramePr>
          <p:cNvPr id="487" name="Table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06505"/>
              </p:ext>
            </p:extLst>
          </p:nvPr>
        </p:nvGraphicFramePr>
        <p:xfrm>
          <a:off x="4840241" y="6538683"/>
          <a:ext cx="21530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099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19647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Principle of moments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44750"/>
                  </a:ext>
                </a:extLst>
              </a:tr>
              <a:tr h="77221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balanced system, the sum of the clockwise moments = the sum of the anti-clockwise moments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cxnSp>
        <p:nvCxnSpPr>
          <p:cNvPr id="534" name="Straight Connector 533"/>
          <p:cNvCxnSpPr>
            <a:stCxn id="486" idx="0"/>
            <a:endCxn id="462" idx="2"/>
          </p:cNvCxnSpPr>
          <p:nvPr/>
        </p:nvCxnSpPr>
        <p:spPr>
          <a:xfrm flipH="1" flipV="1">
            <a:off x="5945315" y="5759353"/>
            <a:ext cx="16375" cy="6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>
            <a:stCxn id="486" idx="2"/>
            <a:endCxn id="487" idx="0"/>
          </p:cNvCxnSpPr>
          <p:nvPr/>
        </p:nvCxnSpPr>
        <p:spPr>
          <a:xfrm flipH="1">
            <a:off x="5916790" y="6469033"/>
            <a:ext cx="44900" cy="69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9" name="Table 5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914283"/>
              </p:ext>
            </p:extLst>
          </p:nvPr>
        </p:nvGraphicFramePr>
        <p:xfrm>
          <a:off x="2877612" y="6557733"/>
          <a:ext cx="1793463" cy="681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574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Gears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Increase or decrease the rotational effect of a force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6" name="Straight Connector 585"/>
          <p:cNvCxnSpPr>
            <a:stCxn id="569" idx="3"/>
            <a:endCxn id="487" idx="1"/>
          </p:cNvCxnSpPr>
          <p:nvPr/>
        </p:nvCxnSpPr>
        <p:spPr>
          <a:xfrm>
            <a:off x="4671075" y="6898520"/>
            <a:ext cx="169166" cy="188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5" name="Table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28846"/>
              </p:ext>
            </p:extLst>
          </p:nvPr>
        </p:nvGraphicFramePr>
        <p:xfrm>
          <a:off x="5874665" y="7705613"/>
          <a:ext cx="1663943" cy="740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074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83244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Fluid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liquid or gas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50753"/>
                  </a:ext>
                </a:extLst>
              </a:tr>
              <a:tr h="393404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Flows and changes shape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to fill a container.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6" name="Rectangle 605"/>
          <p:cNvSpPr/>
          <p:nvPr/>
        </p:nvSpPr>
        <p:spPr>
          <a:xfrm>
            <a:off x="3750367" y="7317377"/>
            <a:ext cx="224955" cy="8082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Pressure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1" name="Table 6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10493"/>
              </p:ext>
            </p:extLst>
          </p:nvPr>
        </p:nvGraphicFramePr>
        <p:xfrm>
          <a:off x="4072964" y="7691636"/>
          <a:ext cx="168346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469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3735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= Force ÷ Area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2" name="Table 6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82231"/>
              </p:ext>
            </p:extLst>
          </p:nvPr>
        </p:nvGraphicFramePr>
        <p:xfrm>
          <a:off x="4671075" y="8108208"/>
          <a:ext cx="75176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6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894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= F ÷ A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3" name="Straight Connector 612"/>
          <p:cNvCxnSpPr>
            <a:stCxn id="611" idx="2"/>
            <a:endCxn id="612" idx="0"/>
          </p:cNvCxnSpPr>
          <p:nvPr/>
        </p:nvCxnSpPr>
        <p:spPr>
          <a:xfrm>
            <a:off x="4914698" y="7965956"/>
            <a:ext cx="132258" cy="142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/>
          <p:cNvCxnSpPr>
            <a:stCxn id="606" idx="3"/>
            <a:endCxn id="611" idx="1"/>
          </p:cNvCxnSpPr>
          <p:nvPr/>
        </p:nvCxnSpPr>
        <p:spPr>
          <a:xfrm>
            <a:off x="3975322" y="7721506"/>
            <a:ext cx="97642" cy="1072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/>
          <p:cNvCxnSpPr>
            <a:stCxn id="629" idx="3"/>
            <a:endCxn id="150" idx="1"/>
          </p:cNvCxnSpPr>
          <p:nvPr/>
        </p:nvCxnSpPr>
        <p:spPr>
          <a:xfrm flipV="1">
            <a:off x="7213661" y="8812011"/>
            <a:ext cx="382509" cy="79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7" name="Table 6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59795"/>
              </p:ext>
            </p:extLst>
          </p:nvPr>
        </p:nvGraphicFramePr>
        <p:xfrm>
          <a:off x="2887570" y="8229408"/>
          <a:ext cx="1469725" cy="10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493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 and depth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73148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Pressure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on divers depends on weight of water above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9" name="Table 6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68651"/>
              </p:ext>
            </p:extLst>
          </p:nvPr>
        </p:nvGraphicFramePr>
        <p:xfrm>
          <a:off x="5877034" y="8523022"/>
          <a:ext cx="1336627" cy="736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878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946749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736053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Hydraulic machine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 liquids to transmit pressure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sp>
        <p:nvSpPr>
          <p:cNvPr id="631" name="Rectangle 630"/>
          <p:cNvSpPr/>
          <p:nvPr/>
        </p:nvSpPr>
        <p:spPr>
          <a:xfrm>
            <a:off x="2891791" y="7671442"/>
            <a:ext cx="774172" cy="431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635" name="Straight Connector 634"/>
          <p:cNvCxnSpPr>
            <a:stCxn id="631" idx="3"/>
            <a:endCxn id="606" idx="1"/>
          </p:cNvCxnSpPr>
          <p:nvPr/>
        </p:nvCxnSpPr>
        <p:spPr>
          <a:xfrm flipV="1">
            <a:off x="3665963" y="7721506"/>
            <a:ext cx="84404" cy="1654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8" name="Table 6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98143"/>
              </p:ext>
            </p:extLst>
          </p:nvPr>
        </p:nvGraphicFramePr>
        <p:xfrm>
          <a:off x="496319" y="9007797"/>
          <a:ext cx="231101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01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5862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= height X density X gfs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9" name="Straight Connector 638"/>
          <p:cNvCxnSpPr>
            <a:stCxn id="627" idx="1"/>
            <a:endCxn id="638" idx="3"/>
          </p:cNvCxnSpPr>
          <p:nvPr/>
        </p:nvCxnSpPr>
        <p:spPr>
          <a:xfrm flipH="1">
            <a:off x="2807331" y="8751896"/>
            <a:ext cx="80239" cy="393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3" name="Table 6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92320"/>
              </p:ext>
            </p:extLst>
          </p:nvPr>
        </p:nvGraphicFramePr>
        <p:xfrm>
          <a:off x="4423445" y="8523022"/>
          <a:ext cx="131918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71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Upthrust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22619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Resultant force exerted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by  a fluid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7" name="Straight Connector 646"/>
          <p:cNvCxnSpPr>
            <a:stCxn id="627" idx="3"/>
            <a:endCxn id="643" idx="1"/>
          </p:cNvCxnSpPr>
          <p:nvPr/>
        </p:nvCxnSpPr>
        <p:spPr>
          <a:xfrm>
            <a:off x="4357295" y="8751896"/>
            <a:ext cx="66150" cy="1368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69" y="4341560"/>
            <a:ext cx="475063" cy="489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57"/>
          <a:stretch/>
        </p:blipFill>
        <p:spPr>
          <a:xfrm>
            <a:off x="7143639" y="7023001"/>
            <a:ext cx="1285105" cy="538483"/>
          </a:xfrm>
          <a:prstGeom prst="rect">
            <a:avLst/>
          </a:prstGeom>
        </p:spPr>
      </p:pic>
      <p:cxnSp>
        <p:nvCxnSpPr>
          <p:cNvPr id="126" name="Straight Connector 125"/>
          <p:cNvCxnSpPr>
            <a:stCxn id="631" idx="2"/>
            <a:endCxn id="627" idx="0"/>
          </p:cNvCxnSpPr>
          <p:nvPr/>
        </p:nvCxnSpPr>
        <p:spPr>
          <a:xfrm>
            <a:off x="3278877" y="8102459"/>
            <a:ext cx="343555" cy="1269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496003"/>
              </p:ext>
            </p:extLst>
          </p:nvPr>
        </p:nvGraphicFramePr>
        <p:xfrm>
          <a:off x="8074172" y="7851314"/>
          <a:ext cx="4631173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563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251861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71227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Elastic Potential energy (EPE)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Energy stored in a stretched spring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170058"/>
              </p:ext>
            </p:extLst>
          </p:nvPr>
        </p:nvGraphicFramePr>
        <p:xfrm>
          <a:off x="7596170" y="8354811"/>
          <a:ext cx="172416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61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</a:tblGrid>
              <a:tr h="251482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Atmospheric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pressure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6879"/>
                  </a:ext>
                </a:extLst>
              </a:tr>
              <a:tr h="586790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Caused by billions of air particles colliding with a surface.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2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8" name="Straight Connector 387"/>
          <p:cNvCxnSpPr>
            <a:stCxn id="385" idx="2"/>
          </p:cNvCxnSpPr>
          <p:nvPr/>
        </p:nvCxnSpPr>
        <p:spPr>
          <a:xfrm>
            <a:off x="8018111" y="5466170"/>
            <a:ext cx="21855" cy="272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8" idx="2"/>
            <a:endCxn id="18" idx="0"/>
          </p:cNvCxnSpPr>
          <p:nvPr/>
        </p:nvCxnSpPr>
        <p:spPr>
          <a:xfrm>
            <a:off x="1480442" y="5197963"/>
            <a:ext cx="965819" cy="906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49264" y="3244163"/>
            <a:ext cx="126439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1"/>
            <a:endCxn id="276" idx="3"/>
          </p:cNvCxnSpPr>
          <p:nvPr/>
        </p:nvCxnSpPr>
        <p:spPr>
          <a:xfrm flipH="1" flipV="1">
            <a:off x="5729561" y="3259190"/>
            <a:ext cx="219703" cy="446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372" idx="2"/>
            <a:endCxn id="28" idx="0"/>
          </p:cNvCxnSpPr>
          <p:nvPr/>
        </p:nvCxnSpPr>
        <p:spPr>
          <a:xfrm flipH="1">
            <a:off x="1480442" y="4209224"/>
            <a:ext cx="664929" cy="74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386335" y="2797525"/>
            <a:ext cx="1343226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Forces and their interactions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>
            <a:stCxn id="176" idx="0"/>
            <a:endCxn id="19" idx="2"/>
          </p:cNvCxnSpPr>
          <p:nvPr/>
        </p:nvCxnSpPr>
        <p:spPr>
          <a:xfrm flipV="1">
            <a:off x="1271896" y="1851350"/>
            <a:ext cx="317170" cy="68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13029"/>
              </p:ext>
            </p:extLst>
          </p:nvPr>
        </p:nvGraphicFramePr>
        <p:xfrm>
          <a:off x="108842" y="3294824"/>
          <a:ext cx="407305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701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quantity that only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has magnitude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(size)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e.g. mass, time,  speed, temperature, energy, 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6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quantity that only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has magnitude and direction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e.g. force, velocity, momentum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19475"/>
              </p:ext>
            </p:extLst>
          </p:nvPr>
        </p:nvGraphicFramePr>
        <p:xfrm>
          <a:off x="113133" y="5288610"/>
          <a:ext cx="4666256" cy="1204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Speed +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 speed of a car is 30m/s.</a:t>
                      </a:r>
                      <a:r>
                        <a:rPr lang="en-GB" sz="1200" baseline="0" dirty="0" smtClean="0"/>
                        <a:t> A car moves forward with a velocity of 30m/s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99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far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 table is 1m long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  <a:tr h="400504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Distance +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</a:t>
                      </a:r>
                      <a:r>
                        <a:rPr lang="en-GB" sz="1200" baseline="0" dirty="0" smtClean="0"/>
                        <a:t> beach is 1km due east of the town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3936619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8842" y="1680013"/>
            <a:ext cx="2960447" cy="171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Weight = mass X gravitational field strength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19" idx="3"/>
            <a:endCxn id="60" idx="1"/>
          </p:cNvCxnSpPr>
          <p:nvPr/>
        </p:nvCxnSpPr>
        <p:spPr>
          <a:xfrm>
            <a:off x="3069289" y="1765682"/>
            <a:ext cx="65944" cy="15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16482"/>
              </p:ext>
            </p:extLst>
          </p:nvPr>
        </p:nvGraphicFramePr>
        <p:xfrm>
          <a:off x="108842" y="4283563"/>
          <a:ext cx="27432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344854694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3948454587"/>
                    </a:ext>
                  </a:extLst>
                </a:gridCol>
              </a:tblGrid>
              <a:tr h="446871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Length of arrow = magnitude of vector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49596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Direction of arrow = direction of 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460846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88521"/>
              </p:ext>
            </p:extLst>
          </p:nvPr>
        </p:nvGraphicFramePr>
        <p:xfrm>
          <a:off x="5691461" y="75594"/>
          <a:ext cx="3644912" cy="1584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Push or pull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Stretch, squash,  turn.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Exerted between two objects when they touch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Friction, air resistance, tension.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Exerted between two objects without touching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Gravity, electrostatic forces, magnetic forces.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274" name="Table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76009"/>
              </p:ext>
            </p:extLst>
          </p:nvPr>
        </p:nvGraphicFramePr>
        <p:xfrm>
          <a:off x="2222205" y="75594"/>
          <a:ext cx="3326863" cy="847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525">
                  <a:extLst>
                    <a:ext uri="{9D8B030D-6E8A-4147-A177-3AD203B41FA5}">
                      <a16:colId xmlns:a16="http://schemas.microsoft.com/office/drawing/2014/main" val="1317750527"/>
                    </a:ext>
                  </a:extLst>
                </a:gridCol>
                <a:gridCol w="2143481">
                  <a:extLst>
                    <a:ext uri="{9D8B030D-6E8A-4147-A177-3AD203B41FA5}">
                      <a16:colId xmlns:a16="http://schemas.microsoft.com/office/drawing/2014/main" val="2395633527"/>
                    </a:ext>
                  </a:extLst>
                </a:gridCol>
                <a:gridCol w="619857">
                  <a:extLst>
                    <a:ext uri="{9D8B030D-6E8A-4147-A177-3AD203B41FA5}">
                      <a16:colId xmlns:a16="http://schemas.microsoft.com/office/drawing/2014/main" val="1716866518"/>
                    </a:ext>
                  </a:extLst>
                </a:gridCol>
              </a:tblGrid>
              <a:tr h="29847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1N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96531"/>
                  </a:ext>
                </a:extLst>
              </a:tr>
              <a:tr h="2356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Kilonewton (KN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 = 1000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1X 10</a:t>
                      </a:r>
                      <a:r>
                        <a:rPr lang="en-US" sz="1200" baseline="30000" dirty="0" smtClean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8306"/>
                  </a:ext>
                </a:extLst>
              </a:tr>
              <a:tr h="25809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Meganewton (MN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 = 1000,000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 X 10</a:t>
                      </a:r>
                      <a:r>
                        <a:rPr lang="en-US" sz="1200" baseline="30000" dirty="0" smtClean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46715"/>
                  </a:ext>
                </a:extLst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>
            <a:off x="3135233" y="1680013"/>
            <a:ext cx="869547" cy="174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 = m X 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22860" y="64118"/>
            <a:ext cx="1222511" cy="507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Each Kg has a gravitational pull of 9.8N.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56119"/>
              </p:ext>
            </p:extLst>
          </p:nvPr>
        </p:nvGraphicFramePr>
        <p:xfrm>
          <a:off x="99431" y="653263"/>
          <a:ext cx="2027081" cy="936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94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Gravity exerted around an object.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Earth’s gfs = 9.8N/kg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Connector 65"/>
          <p:cNvCxnSpPr>
            <a:stCxn id="64" idx="2"/>
            <a:endCxn id="65" idx="0"/>
          </p:cNvCxnSpPr>
          <p:nvPr/>
        </p:nvCxnSpPr>
        <p:spPr>
          <a:xfrm flipH="1">
            <a:off x="1112971" y="571189"/>
            <a:ext cx="421145" cy="820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76" idx="3"/>
            <a:endCxn id="113" idx="1"/>
          </p:cNvCxnSpPr>
          <p:nvPr/>
        </p:nvCxnSpPr>
        <p:spPr>
          <a:xfrm>
            <a:off x="2434949" y="2560096"/>
            <a:ext cx="124731" cy="1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9" idx="0"/>
            <a:endCxn id="65" idx="2"/>
          </p:cNvCxnSpPr>
          <p:nvPr/>
        </p:nvCxnSpPr>
        <p:spPr>
          <a:xfrm flipH="1" flipV="1">
            <a:off x="1112971" y="1590209"/>
            <a:ext cx="476095" cy="89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2559680" y="1974035"/>
            <a:ext cx="264192" cy="11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Gravity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161126" y="2794286"/>
            <a:ext cx="2566296" cy="281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Contact and Resultant forces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/>
          <p:cNvCxnSpPr>
            <a:stCxn id="332" idx="1"/>
            <a:endCxn id="372" idx="3"/>
          </p:cNvCxnSpPr>
          <p:nvPr/>
        </p:nvCxnSpPr>
        <p:spPr>
          <a:xfrm flipH="1" flipV="1">
            <a:off x="4181901" y="3752024"/>
            <a:ext cx="95094" cy="2806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13" idx="3"/>
            <a:endCxn id="276" idx="1"/>
          </p:cNvCxnSpPr>
          <p:nvPr/>
        </p:nvCxnSpPr>
        <p:spPr>
          <a:xfrm>
            <a:off x="2823872" y="2561527"/>
            <a:ext cx="1562463" cy="697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47" idx="1"/>
            <a:endCxn id="276" idx="3"/>
          </p:cNvCxnSpPr>
          <p:nvPr/>
        </p:nvCxnSpPr>
        <p:spPr>
          <a:xfrm flipH="1">
            <a:off x="5729561" y="2934788"/>
            <a:ext cx="431565" cy="3244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77440"/>
              </p:ext>
            </p:extLst>
          </p:nvPr>
        </p:nvGraphicFramePr>
        <p:xfrm>
          <a:off x="108842" y="6561679"/>
          <a:ext cx="26889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3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squares (m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Kilograms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(kg)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per kilogram (N/Kg)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Joules (J)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(m)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Newton-metres (Nm)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graphicFrame>
        <p:nvGraphicFramePr>
          <p:cNvPr id="176" name="Table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578369"/>
              </p:ext>
            </p:extLst>
          </p:nvPr>
        </p:nvGraphicFramePr>
        <p:xfrm>
          <a:off x="108843" y="1920016"/>
          <a:ext cx="232610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10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Force acting upon an object due to gravity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Newton (N)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6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much matter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Kilograms (Kg)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949057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89641"/>
              </p:ext>
            </p:extLst>
          </p:nvPr>
        </p:nvGraphicFramePr>
        <p:xfrm>
          <a:off x="2306853" y="1012138"/>
          <a:ext cx="263793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879">
                  <a:extLst>
                    <a:ext uri="{9D8B030D-6E8A-4147-A177-3AD203B41FA5}">
                      <a16:colId xmlns:a16="http://schemas.microsoft.com/office/drawing/2014/main" val="2955753553"/>
                    </a:ext>
                  </a:extLst>
                </a:gridCol>
                <a:gridCol w="1946059">
                  <a:extLst>
                    <a:ext uri="{9D8B030D-6E8A-4147-A177-3AD203B41FA5}">
                      <a16:colId xmlns:a16="http://schemas.microsoft.com/office/drawing/2014/main" val="112504482"/>
                    </a:ext>
                  </a:extLst>
                </a:gridCol>
              </a:tblGrid>
              <a:tr h="42475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weight of an object acts through a single point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135172"/>
                  </a:ext>
                </a:extLst>
              </a:tr>
            </a:tbl>
          </a:graphicData>
        </a:graphic>
      </p:graphicFrame>
      <p:graphicFrame>
        <p:nvGraphicFramePr>
          <p:cNvPr id="202" name="Table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37982"/>
              </p:ext>
            </p:extLst>
          </p:nvPr>
        </p:nvGraphicFramePr>
        <p:xfrm>
          <a:off x="4411865" y="1711828"/>
          <a:ext cx="40237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10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overall effect of all of the forces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acting upon an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Two</a:t>
                      </a:r>
                      <a:r>
                        <a:rPr lang="en-GB" sz="1200" baseline="0" dirty="0" smtClean="0"/>
                        <a:t> forces acting in the same direction are added.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92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Two</a:t>
                      </a:r>
                      <a:r>
                        <a:rPr lang="en-GB" sz="1200" baseline="0" dirty="0" smtClean="0"/>
                        <a:t> forces acting in the opposite direction are taken away.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</a:tbl>
          </a:graphicData>
        </a:graphic>
      </p:graphicFrame>
      <p:sp>
        <p:nvSpPr>
          <p:cNvPr id="203" name="Rectangle 202"/>
          <p:cNvSpPr/>
          <p:nvPr/>
        </p:nvSpPr>
        <p:spPr>
          <a:xfrm>
            <a:off x="8856128" y="1776918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>
            <a:stCxn id="202" idx="2"/>
            <a:endCxn id="147" idx="0"/>
          </p:cNvCxnSpPr>
          <p:nvPr/>
        </p:nvCxnSpPr>
        <p:spPr>
          <a:xfrm>
            <a:off x="6423755" y="2626228"/>
            <a:ext cx="1020519" cy="168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3" idx="3"/>
            <a:endCxn id="229" idx="1"/>
          </p:cNvCxnSpPr>
          <p:nvPr/>
        </p:nvCxnSpPr>
        <p:spPr>
          <a:xfrm>
            <a:off x="10162453" y="1891277"/>
            <a:ext cx="195024" cy="1676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320" idx="1"/>
            <a:endCxn id="4" idx="3"/>
          </p:cNvCxnSpPr>
          <p:nvPr/>
        </p:nvCxnSpPr>
        <p:spPr>
          <a:xfrm flipH="1" flipV="1">
            <a:off x="7213662" y="3705828"/>
            <a:ext cx="108122" cy="79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41112"/>
              </p:ext>
            </p:extLst>
          </p:nvPr>
        </p:nvGraphicFramePr>
        <p:xfrm>
          <a:off x="10357477" y="1738911"/>
          <a:ext cx="230543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Show magnitude and direction of all forces upon an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10586991" y="2420153"/>
            <a:ext cx="1077556" cy="658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Object moves left with a force of 5N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r="24112" b="6398"/>
          <a:stretch/>
        </p:blipFill>
        <p:spPr>
          <a:xfrm>
            <a:off x="11664547" y="2430666"/>
            <a:ext cx="957330" cy="62727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08" b="-12704"/>
          <a:stretch/>
        </p:blipFill>
        <p:spPr>
          <a:xfrm>
            <a:off x="2962669" y="4847897"/>
            <a:ext cx="628037" cy="339723"/>
          </a:xfrm>
          <a:prstGeom prst="rect">
            <a:avLst/>
          </a:prstGeom>
        </p:spPr>
      </p:pic>
      <p:graphicFrame>
        <p:nvGraphicFramePr>
          <p:cNvPr id="247" name="Table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518"/>
              </p:ext>
            </p:extLst>
          </p:nvPr>
        </p:nvGraphicFramePr>
        <p:xfrm>
          <a:off x="9483761" y="75594"/>
          <a:ext cx="210363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17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 pulled with a force at an angle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</a:t>
                      </a:r>
                      <a:r>
                        <a:rPr lang="en-GB" sz="1200" baseline="0" dirty="0" smtClean="0"/>
                        <a:t> single force can be split into two components acting at right angles to each other. 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8" name="Rectangle 247"/>
          <p:cNvSpPr/>
          <p:nvPr/>
        </p:nvSpPr>
        <p:spPr>
          <a:xfrm>
            <a:off x="11664279" y="520221"/>
            <a:ext cx="976648" cy="1172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The component forces combined have the same </a:t>
            </a:r>
            <a:r>
              <a:rPr lang="en-GB" sz="1200" dirty="0" smtClean="0">
                <a:solidFill>
                  <a:schemeClr val="tx1"/>
                </a:solidFill>
              </a:rPr>
              <a:t>effect.</a:t>
            </a:r>
            <a:endParaRPr lang="en-GB" sz="1200" dirty="0"/>
          </a:p>
        </p:txBody>
      </p:sp>
      <p:cxnSp>
        <p:nvCxnSpPr>
          <p:cNvPr id="249" name="Straight Connector 248"/>
          <p:cNvCxnSpPr>
            <a:stCxn id="247" idx="2"/>
            <a:endCxn id="203" idx="0"/>
          </p:cNvCxnSpPr>
          <p:nvPr/>
        </p:nvCxnSpPr>
        <p:spPr>
          <a:xfrm flipH="1">
            <a:off x="9509291" y="1447194"/>
            <a:ext cx="1026287" cy="329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48" idx="1"/>
            <a:endCxn id="247" idx="3"/>
          </p:cNvCxnSpPr>
          <p:nvPr/>
        </p:nvCxnSpPr>
        <p:spPr>
          <a:xfrm flipH="1" flipV="1">
            <a:off x="11587395" y="761394"/>
            <a:ext cx="76884" cy="345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7321784" y="3484593"/>
            <a:ext cx="1359089" cy="458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Work done and energy transfer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13638"/>
              </p:ext>
            </p:extLst>
          </p:nvPr>
        </p:nvGraphicFramePr>
        <p:xfrm>
          <a:off x="8789337" y="3456812"/>
          <a:ext cx="385159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87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work is done, energy is transferred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 done = force X distance moved W = F X 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1J of work</a:t>
                      </a:r>
                      <a:r>
                        <a:rPr lang="en-GB" sz="1200" baseline="0" dirty="0" smtClean="0"/>
                        <a:t> is done when 1N of force moves an object through a distance of 1m, in the direction of the force.</a:t>
                      </a:r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231189"/>
                  </a:ext>
                </a:extLst>
              </a:tr>
            </a:tbl>
          </a:graphicData>
        </a:graphic>
      </p:graphicFrame>
      <p:sp>
        <p:nvSpPr>
          <p:cNvPr id="322" name="Rectangle 321"/>
          <p:cNvSpPr/>
          <p:nvPr/>
        </p:nvSpPr>
        <p:spPr>
          <a:xfrm>
            <a:off x="8150910" y="3124262"/>
            <a:ext cx="4490018" cy="250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If force is at right angles to direction of movement, NO work is done.</a:t>
            </a:r>
            <a:endParaRPr lang="en-GB" sz="1200" dirty="0"/>
          </a:p>
        </p:txBody>
      </p:sp>
      <p:cxnSp>
        <p:nvCxnSpPr>
          <p:cNvPr id="323" name="Straight Connector 322"/>
          <p:cNvCxnSpPr>
            <a:stCxn id="322" idx="2"/>
            <a:endCxn id="321" idx="0"/>
          </p:cNvCxnSpPr>
          <p:nvPr/>
        </p:nvCxnSpPr>
        <p:spPr>
          <a:xfrm>
            <a:off x="10395919" y="3375040"/>
            <a:ext cx="319213" cy="81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147" idx="3"/>
            <a:endCxn id="203" idx="1"/>
          </p:cNvCxnSpPr>
          <p:nvPr/>
        </p:nvCxnSpPr>
        <p:spPr>
          <a:xfrm flipV="1">
            <a:off x="8727422" y="1891277"/>
            <a:ext cx="128706" cy="10435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4276995" y="3809176"/>
            <a:ext cx="1452566" cy="447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Scalar and vector quantities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35" name="Straight Connector 334"/>
          <p:cNvCxnSpPr>
            <a:stCxn id="332" idx="0"/>
            <a:endCxn id="276" idx="2"/>
          </p:cNvCxnSpPr>
          <p:nvPr/>
        </p:nvCxnSpPr>
        <p:spPr>
          <a:xfrm flipV="1">
            <a:off x="5003278" y="3720855"/>
            <a:ext cx="54670" cy="883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4" name="Table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02833"/>
              </p:ext>
            </p:extLst>
          </p:nvPr>
        </p:nvGraphicFramePr>
        <p:xfrm>
          <a:off x="8329016" y="4601994"/>
          <a:ext cx="248336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54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changes speed or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4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changes shape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</a:tbl>
          </a:graphicData>
        </a:graphic>
      </p:graphicFrame>
      <p:sp>
        <p:nvSpPr>
          <p:cNvPr id="385" name="Rectangle 384"/>
          <p:cNvSpPr/>
          <p:nvPr/>
        </p:nvSpPr>
        <p:spPr>
          <a:xfrm>
            <a:off x="7806324" y="4503488"/>
            <a:ext cx="423574" cy="9626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elasticity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86" name="Straight Connector 385"/>
          <p:cNvCxnSpPr>
            <a:stCxn id="384" idx="3"/>
            <a:endCxn id="178" idx="1"/>
          </p:cNvCxnSpPr>
          <p:nvPr/>
        </p:nvCxnSpPr>
        <p:spPr>
          <a:xfrm>
            <a:off x="10812376" y="5059194"/>
            <a:ext cx="93663" cy="240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85" idx="0"/>
            <a:endCxn id="320" idx="2"/>
          </p:cNvCxnSpPr>
          <p:nvPr/>
        </p:nvCxnSpPr>
        <p:spPr>
          <a:xfrm flipH="1" flipV="1">
            <a:off x="8001329" y="3942939"/>
            <a:ext cx="16782" cy="56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28376"/>
              </p:ext>
            </p:extLst>
          </p:nvPr>
        </p:nvGraphicFramePr>
        <p:xfrm>
          <a:off x="10906039" y="4614260"/>
          <a:ext cx="174343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435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Two balanced forces can stretch a object.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Two balanced forces can compress an  object.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583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Three balanced forces can bend an object.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7475390"/>
                  </a:ext>
                </a:extLst>
              </a:tr>
            </a:tbl>
          </a:graphicData>
        </a:graphic>
      </p:graphicFrame>
      <p:graphicFrame>
        <p:nvGraphicFramePr>
          <p:cNvPr id="389" name="Table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577106"/>
              </p:ext>
            </p:extLst>
          </p:nvPr>
        </p:nvGraphicFramePr>
        <p:xfrm>
          <a:off x="7271647" y="5563294"/>
          <a:ext cx="3556773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43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has been stretched but returns to its original length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object has been stretched but does not return to its original length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difference between stretched and unstretched lengths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761880"/>
                  </a:ext>
                </a:extLst>
              </a:tr>
            </a:tbl>
          </a:graphicData>
        </a:graphic>
      </p:graphicFrame>
      <p:graphicFrame>
        <p:nvGraphicFramePr>
          <p:cNvPr id="390" name="Table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70231"/>
              </p:ext>
            </p:extLst>
          </p:nvPr>
        </p:nvGraphicFramePr>
        <p:xfrm>
          <a:off x="9524363" y="8177104"/>
          <a:ext cx="320603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 (N)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per metre (N/m)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(m)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Joules (J)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91" name="Straight Connector 390"/>
          <p:cNvCxnSpPr>
            <a:stCxn id="321" idx="1"/>
            <a:endCxn id="320" idx="3"/>
          </p:cNvCxnSpPr>
          <p:nvPr/>
        </p:nvCxnSpPr>
        <p:spPr>
          <a:xfrm flipH="1" flipV="1">
            <a:off x="8680873" y="3713766"/>
            <a:ext cx="108464" cy="2916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07469"/>
              </p:ext>
            </p:extLst>
          </p:nvPr>
        </p:nvGraphicFramePr>
        <p:xfrm>
          <a:off x="8727422" y="7059753"/>
          <a:ext cx="3978310" cy="743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08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3513221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354043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Force =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spring constant X extension,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 = k X e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899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EPE = ½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X spring constant X (extension)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, EPE = ½ ke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827204"/>
                  </a:ext>
                </a:extLst>
              </a:tr>
            </a:tbl>
          </a:graphicData>
        </a:graphic>
      </p:graphicFrame>
      <p:graphicFrame>
        <p:nvGraphicFramePr>
          <p:cNvPr id="394" name="Table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52522"/>
              </p:ext>
            </p:extLst>
          </p:nvPr>
        </p:nvGraphicFramePr>
        <p:xfrm>
          <a:off x="10906039" y="6035800"/>
          <a:ext cx="175974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Limit of proportionality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63453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Beyond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this point the spring is permanently deformed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395" name="Straight Connector 394"/>
          <p:cNvCxnSpPr>
            <a:stCxn id="385" idx="3"/>
            <a:endCxn id="384" idx="1"/>
          </p:cNvCxnSpPr>
          <p:nvPr/>
        </p:nvCxnSpPr>
        <p:spPr>
          <a:xfrm>
            <a:off x="8229898" y="4984829"/>
            <a:ext cx="99118" cy="743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>
            <a:stCxn id="322" idx="0"/>
            <a:endCxn id="427" idx="3"/>
          </p:cNvCxnSpPr>
          <p:nvPr/>
        </p:nvCxnSpPr>
        <p:spPr>
          <a:xfrm flipH="1" flipV="1">
            <a:off x="10221478" y="2554395"/>
            <a:ext cx="174441" cy="569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stCxn id="206" idx="0"/>
            <a:endCxn id="394" idx="2"/>
          </p:cNvCxnSpPr>
          <p:nvPr/>
        </p:nvCxnSpPr>
        <p:spPr>
          <a:xfrm flipV="1">
            <a:off x="10716577" y="6950200"/>
            <a:ext cx="1069334" cy="109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stCxn id="389" idx="2"/>
            <a:endCxn id="206" idx="0"/>
          </p:cNvCxnSpPr>
          <p:nvPr/>
        </p:nvCxnSpPr>
        <p:spPr>
          <a:xfrm>
            <a:off x="9050033" y="6934894"/>
            <a:ext cx="1666544" cy="124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Rectangle 426"/>
          <p:cNvSpPr/>
          <p:nvPr/>
        </p:nvSpPr>
        <p:spPr>
          <a:xfrm>
            <a:off x="8892713" y="2098216"/>
            <a:ext cx="1328765" cy="912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Work done against frictional forces, temperature of object rises.</a:t>
            </a:r>
            <a:endParaRPr lang="en-GB" sz="1200" dirty="0"/>
          </a:p>
        </p:txBody>
      </p:sp>
      <p:sp>
        <p:nvSpPr>
          <p:cNvPr id="454" name="Rectangle 453"/>
          <p:cNvSpPr/>
          <p:nvPr/>
        </p:nvSpPr>
        <p:spPr>
          <a:xfrm>
            <a:off x="5781747" y="4256267"/>
            <a:ext cx="1306325" cy="317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>
            <a:stCxn id="454" idx="3"/>
            <a:endCxn id="385" idx="1"/>
          </p:cNvCxnSpPr>
          <p:nvPr/>
        </p:nvCxnSpPr>
        <p:spPr>
          <a:xfrm>
            <a:off x="7088072" y="4415186"/>
            <a:ext cx="718252" cy="569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Rectangle 457"/>
          <p:cNvSpPr/>
          <p:nvPr/>
        </p:nvSpPr>
        <p:spPr>
          <a:xfrm>
            <a:off x="4181901" y="4340957"/>
            <a:ext cx="1092956" cy="6416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Moments, levers and gears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9" name="Straight Connector 458"/>
          <p:cNvCxnSpPr>
            <a:stCxn id="454" idx="1"/>
            <a:endCxn id="458" idx="3"/>
          </p:cNvCxnSpPr>
          <p:nvPr/>
        </p:nvCxnSpPr>
        <p:spPr>
          <a:xfrm flipH="1">
            <a:off x="5274857" y="4415186"/>
            <a:ext cx="506890" cy="2465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27622"/>
              </p:ext>
            </p:extLst>
          </p:nvPr>
        </p:nvGraphicFramePr>
        <p:xfrm>
          <a:off x="4857750" y="5302153"/>
          <a:ext cx="217513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90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1430221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396234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Turning effect of a force about a pivot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464" name="Table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5753"/>
              </p:ext>
            </p:extLst>
          </p:nvPr>
        </p:nvGraphicFramePr>
        <p:xfrm>
          <a:off x="5344826" y="4982603"/>
          <a:ext cx="195296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967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Moment = force X distance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65" name="Straight Connector 464"/>
          <p:cNvCxnSpPr>
            <a:stCxn id="458" idx="2"/>
          </p:cNvCxnSpPr>
          <p:nvPr/>
        </p:nvCxnSpPr>
        <p:spPr>
          <a:xfrm>
            <a:off x="4728379" y="4982603"/>
            <a:ext cx="521490" cy="3174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>
            <a:stCxn id="464" idx="0"/>
            <a:endCxn id="478" idx="2"/>
          </p:cNvCxnSpPr>
          <p:nvPr/>
        </p:nvCxnSpPr>
        <p:spPr>
          <a:xfrm flipV="1">
            <a:off x="6321309" y="4911726"/>
            <a:ext cx="314807" cy="70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8" name="Table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2583"/>
              </p:ext>
            </p:extLst>
          </p:nvPr>
        </p:nvGraphicFramePr>
        <p:xfrm>
          <a:off x="6212643" y="4637406"/>
          <a:ext cx="84694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946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 = F X d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79" name="Straight Connector 478"/>
          <p:cNvCxnSpPr>
            <a:stCxn id="462" idx="0"/>
            <a:endCxn id="464" idx="2"/>
          </p:cNvCxnSpPr>
          <p:nvPr/>
        </p:nvCxnSpPr>
        <p:spPr>
          <a:xfrm flipV="1">
            <a:off x="5945315" y="5256923"/>
            <a:ext cx="375994" cy="45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13359"/>
              </p:ext>
            </p:extLst>
          </p:nvPr>
        </p:nvGraphicFramePr>
        <p:xfrm>
          <a:off x="4890502" y="5828953"/>
          <a:ext cx="2142377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067">
                  <a:extLst>
                    <a:ext uri="{9D8B030D-6E8A-4147-A177-3AD203B41FA5}">
                      <a16:colId xmlns:a16="http://schemas.microsoft.com/office/drawing/2014/main" val="663866934"/>
                    </a:ext>
                  </a:extLst>
                </a:gridCol>
                <a:gridCol w="1863310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566964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small force exerted with a long lever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applies a large force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graphicFrame>
        <p:nvGraphicFramePr>
          <p:cNvPr id="487" name="Table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34937"/>
              </p:ext>
            </p:extLst>
          </p:nvPr>
        </p:nvGraphicFramePr>
        <p:xfrm>
          <a:off x="4840241" y="6538683"/>
          <a:ext cx="21530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099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19647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44750"/>
                  </a:ext>
                </a:extLst>
              </a:tr>
              <a:tr h="77221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balanced system, the sum of the clockwise moments = the sum of the anti-clockwise moments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cxnSp>
        <p:nvCxnSpPr>
          <p:cNvPr id="534" name="Straight Connector 533"/>
          <p:cNvCxnSpPr>
            <a:stCxn id="486" idx="0"/>
            <a:endCxn id="462" idx="2"/>
          </p:cNvCxnSpPr>
          <p:nvPr/>
        </p:nvCxnSpPr>
        <p:spPr>
          <a:xfrm flipH="1" flipV="1">
            <a:off x="5945315" y="5759353"/>
            <a:ext cx="16375" cy="6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>
            <a:stCxn id="486" idx="2"/>
            <a:endCxn id="487" idx="0"/>
          </p:cNvCxnSpPr>
          <p:nvPr/>
        </p:nvCxnSpPr>
        <p:spPr>
          <a:xfrm flipH="1">
            <a:off x="5916790" y="6469033"/>
            <a:ext cx="44900" cy="69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9" name="Table 5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52913"/>
              </p:ext>
            </p:extLst>
          </p:nvPr>
        </p:nvGraphicFramePr>
        <p:xfrm>
          <a:off x="2877612" y="6557733"/>
          <a:ext cx="1793463" cy="681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574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Increase or decrease the rotational effect of a force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6" name="Straight Connector 585"/>
          <p:cNvCxnSpPr>
            <a:stCxn id="569" idx="3"/>
            <a:endCxn id="487" idx="1"/>
          </p:cNvCxnSpPr>
          <p:nvPr/>
        </p:nvCxnSpPr>
        <p:spPr>
          <a:xfrm>
            <a:off x="4671075" y="6898520"/>
            <a:ext cx="169166" cy="188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5" name="Table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59579"/>
              </p:ext>
            </p:extLst>
          </p:nvPr>
        </p:nvGraphicFramePr>
        <p:xfrm>
          <a:off x="5874665" y="7705613"/>
          <a:ext cx="1663943" cy="740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074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83244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liquid or gas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50753"/>
                  </a:ext>
                </a:extLst>
              </a:tr>
              <a:tr h="393404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Flows and changes shape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to fill a container.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6" name="Rectangle 605"/>
          <p:cNvSpPr/>
          <p:nvPr/>
        </p:nvSpPr>
        <p:spPr>
          <a:xfrm>
            <a:off x="3750367" y="7317377"/>
            <a:ext cx="224955" cy="8082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Pressure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1" name="Table 6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10493"/>
              </p:ext>
            </p:extLst>
          </p:nvPr>
        </p:nvGraphicFramePr>
        <p:xfrm>
          <a:off x="4072964" y="7691636"/>
          <a:ext cx="168346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469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3735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= Force ÷ Area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2" name="Table 6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82231"/>
              </p:ext>
            </p:extLst>
          </p:nvPr>
        </p:nvGraphicFramePr>
        <p:xfrm>
          <a:off x="4671075" y="8108208"/>
          <a:ext cx="75176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6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894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= F ÷ A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3" name="Straight Connector 612"/>
          <p:cNvCxnSpPr>
            <a:stCxn id="611" idx="2"/>
            <a:endCxn id="612" idx="0"/>
          </p:cNvCxnSpPr>
          <p:nvPr/>
        </p:nvCxnSpPr>
        <p:spPr>
          <a:xfrm>
            <a:off x="4914698" y="7965956"/>
            <a:ext cx="132258" cy="142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/>
          <p:cNvCxnSpPr>
            <a:stCxn id="606" idx="3"/>
            <a:endCxn id="611" idx="1"/>
          </p:cNvCxnSpPr>
          <p:nvPr/>
        </p:nvCxnSpPr>
        <p:spPr>
          <a:xfrm>
            <a:off x="3975322" y="7721506"/>
            <a:ext cx="97642" cy="1072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/>
          <p:cNvCxnSpPr>
            <a:stCxn id="629" idx="3"/>
            <a:endCxn id="150" idx="1"/>
          </p:cNvCxnSpPr>
          <p:nvPr/>
        </p:nvCxnSpPr>
        <p:spPr>
          <a:xfrm flipV="1">
            <a:off x="7213661" y="8812011"/>
            <a:ext cx="382509" cy="79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7" name="Table 6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96785"/>
              </p:ext>
            </p:extLst>
          </p:nvPr>
        </p:nvGraphicFramePr>
        <p:xfrm>
          <a:off x="2887570" y="8229408"/>
          <a:ext cx="1469725" cy="10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493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73148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Pressure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on divers depends on weight of water above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9" name="Table 6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76946"/>
              </p:ext>
            </p:extLst>
          </p:nvPr>
        </p:nvGraphicFramePr>
        <p:xfrm>
          <a:off x="5877034" y="8523022"/>
          <a:ext cx="1336627" cy="736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878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946749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736053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 liquids to transmit pressure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sp>
        <p:nvSpPr>
          <p:cNvPr id="631" name="Rectangle 630"/>
          <p:cNvSpPr/>
          <p:nvPr/>
        </p:nvSpPr>
        <p:spPr>
          <a:xfrm>
            <a:off x="2891791" y="7671442"/>
            <a:ext cx="774172" cy="431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635" name="Straight Connector 634"/>
          <p:cNvCxnSpPr>
            <a:stCxn id="631" idx="3"/>
            <a:endCxn id="606" idx="1"/>
          </p:cNvCxnSpPr>
          <p:nvPr/>
        </p:nvCxnSpPr>
        <p:spPr>
          <a:xfrm flipV="1">
            <a:off x="3665963" y="7721506"/>
            <a:ext cx="84404" cy="1654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8" name="Table 6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98143"/>
              </p:ext>
            </p:extLst>
          </p:nvPr>
        </p:nvGraphicFramePr>
        <p:xfrm>
          <a:off x="496319" y="9007797"/>
          <a:ext cx="231101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01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5862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= height X density X gfs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9" name="Straight Connector 638"/>
          <p:cNvCxnSpPr>
            <a:stCxn id="627" idx="1"/>
            <a:endCxn id="638" idx="3"/>
          </p:cNvCxnSpPr>
          <p:nvPr/>
        </p:nvCxnSpPr>
        <p:spPr>
          <a:xfrm flipH="1">
            <a:off x="2807331" y="8751896"/>
            <a:ext cx="80239" cy="393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3" name="Table 6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976745"/>
              </p:ext>
            </p:extLst>
          </p:nvPr>
        </p:nvGraphicFramePr>
        <p:xfrm>
          <a:off x="4423445" y="8523022"/>
          <a:ext cx="131918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71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22619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Resultant force exerted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by  a fluid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7" name="Straight Connector 646"/>
          <p:cNvCxnSpPr>
            <a:stCxn id="627" idx="3"/>
            <a:endCxn id="643" idx="1"/>
          </p:cNvCxnSpPr>
          <p:nvPr/>
        </p:nvCxnSpPr>
        <p:spPr>
          <a:xfrm>
            <a:off x="4357295" y="8751896"/>
            <a:ext cx="66150" cy="1368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69" y="4341560"/>
            <a:ext cx="475063" cy="489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57"/>
          <a:stretch/>
        </p:blipFill>
        <p:spPr>
          <a:xfrm>
            <a:off x="7143639" y="7023001"/>
            <a:ext cx="1285105" cy="538483"/>
          </a:xfrm>
          <a:prstGeom prst="rect">
            <a:avLst/>
          </a:prstGeom>
        </p:spPr>
      </p:pic>
      <p:cxnSp>
        <p:nvCxnSpPr>
          <p:cNvPr id="126" name="Straight Connector 125"/>
          <p:cNvCxnSpPr>
            <a:stCxn id="631" idx="2"/>
            <a:endCxn id="627" idx="0"/>
          </p:cNvCxnSpPr>
          <p:nvPr/>
        </p:nvCxnSpPr>
        <p:spPr>
          <a:xfrm>
            <a:off x="3278877" y="8102459"/>
            <a:ext cx="343555" cy="1269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25548"/>
              </p:ext>
            </p:extLst>
          </p:nvPr>
        </p:nvGraphicFramePr>
        <p:xfrm>
          <a:off x="8074172" y="7851314"/>
          <a:ext cx="4631173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563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251861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71227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Energy stored in a stretched spring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11635"/>
              </p:ext>
            </p:extLst>
          </p:nvPr>
        </p:nvGraphicFramePr>
        <p:xfrm>
          <a:off x="7596170" y="8354811"/>
          <a:ext cx="172416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61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</a:tblGrid>
              <a:tr h="251482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6879"/>
                  </a:ext>
                </a:extLst>
              </a:tr>
              <a:tr h="586790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Caused by billions of air particles colliding with a surface.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3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8" name="Straight Connector 387"/>
          <p:cNvCxnSpPr>
            <a:stCxn id="385" idx="2"/>
          </p:cNvCxnSpPr>
          <p:nvPr/>
        </p:nvCxnSpPr>
        <p:spPr>
          <a:xfrm>
            <a:off x="8018111" y="5466170"/>
            <a:ext cx="21855" cy="272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8" idx="2"/>
            <a:endCxn id="18" idx="0"/>
          </p:cNvCxnSpPr>
          <p:nvPr/>
        </p:nvCxnSpPr>
        <p:spPr>
          <a:xfrm>
            <a:off x="1480442" y="5197963"/>
            <a:ext cx="965819" cy="906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49264" y="3244163"/>
            <a:ext cx="126439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1"/>
            <a:endCxn id="276" idx="3"/>
          </p:cNvCxnSpPr>
          <p:nvPr/>
        </p:nvCxnSpPr>
        <p:spPr>
          <a:xfrm flipH="1" flipV="1">
            <a:off x="5729561" y="3259190"/>
            <a:ext cx="219703" cy="446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372" idx="2"/>
            <a:endCxn id="28" idx="0"/>
          </p:cNvCxnSpPr>
          <p:nvPr/>
        </p:nvCxnSpPr>
        <p:spPr>
          <a:xfrm flipH="1">
            <a:off x="1480442" y="4209224"/>
            <a:ext cx="664929" cy="74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386335" y="2797525"/>
            <a:ext cx="1343226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Forces and their interactions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>
            <a:stCxn id="176" idx="0"/>
            <a:endCxn id="19" idx="2"/>
          </p:cNvCxnSpPr>
          <p:nvPr/>
        </p:nvCxnSpPr>
        <p:spPr>
          <a:xfrm flipV="1">
            <a:off x="1271896" y="1851350"/>
            <a:ext cx="317170" cy="68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51172"/>
              </p:ext>
            </p:extLst>
          </p:nvPr>
        </p:nvGraphicFramePr>
        <p:xfrm>
          <a:off x="108842" y="3294824"/>
          <a:ext cx="4073059" cy="90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70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Scalar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6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Vector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30376"/>
              </p:ext>
            </p:extLst>
          </p:nvPr>
        </p:nvGraphicFramePr>
        <p:xfrm>
          <a:off x="113133" y="5288610"/>
          <a:ext cx="4666256" cy="1132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Velocity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99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  <a:tr h="400504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Displacement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3936619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8842" y="1680013"/>
            <a:ext cx="2960447" cy="171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Weight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19" idx="3"/>
            <a:endCxn id="60" idx="1"/>
          </p:cNvCxnSpPr>
          <p:nvPr/>
        </p:nvCxnSpPr>
        <p:spPr>
          <a:xfrm>
            <a:off x="3069289" y="1765682"/>
            <a:ext cx="65944" cy="15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80194"/>
              </p:ext>
            </p:extLst>
          </p:nvPr>
        </p:nvGraphicFramePr>
        <p:xfrm>
          <a:off x="108842" y="4283563"/>
          <a:ext cx="2743200" cy="824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344854694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3948454587"/>
                    </a:ext>
                  </a:extLst>
                </a:gridCol>
              </a:tblGrid>
              <a:tr h="446871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An arrow can be used to show vectors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49596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460846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42175"/>
              </p:ext>
            </p:extLst>
          </p:nvPr>
        </p:nvGraphicFramePr>
        <p:xfrm>
          <a:off x="5691461" y="75594"/>
          <a:ext cx="3644912" cy="1516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Contact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Non-contact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274" name="Table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88879"/>
              </p:ext>
            </p:extLst>
          </p:nvPr>
        </p:nvGraphicFramePr>
        <p:xfrm>
          <a:off x="2222205" y="75594"/>
          <a:ext cx="3326863" cy="847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525">
                  <a:extLst>
                    <a:ext uri="{9D8B030D-6E8A-4147-A177-3AD203B41FA5}">
                      <a16:colId xmlns:a16="http://schemas.microsoft.com/office/drawing/2014/main" val="1317750527"/>
                    </a:ext>
                  </a:extLst>
                </a:gridCol>
                <a:gridCol w="2143481">
                  <a:extLst>
                    <a:ext uri="{9D8B030D-6E8A-4147-A177-3AD203B41FA5}">
                      <a16:colId xmlns:a16="http://schemas.microsoft.com/office/drawing/2014/main" val="2395633527"/>
                    </a:ext>
                  </a:extLst>
                </a:gridCol>
                <a:gridCol w="619857">
                  <a:extLst>
                    <a:ext uri="{9D8B030D-6E8A-4147-A177-3AD203B41FA5}">
                      <a16:colId xmlns:a16="http://schemas.microsoft.com/office/drawing/2014/main" val="1716866518"/>
                    </a:ext>
                  </a:extLst>
                </a:gridCol>
              </a:tblGrid>
              <a:tr h="29847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Unit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96531"/>
                  </a:ext>
                </a:extLst>
              </a:tr>
              <a:tr h="2356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Kilo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8306"/>
                  </a:ext>
                </a:extLst>
              </a:tr>
              <a:tr h="25809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Mega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46715"/>
                  </a:ext>
                </a:extLst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>
            <a:off x="3135233" y="1680013"/>
            <a:ext cx="869547" cy="174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 = m X 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22860" y="64118"/>
            <a:ext cx="1222511" cy="507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Each Kg 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89163"/>
              </p:ext>
            </p:extLst>
          </p:nvPr>
        </p:nvGraphicFramePr>
        <p:xfrm>
          <a:off x="99431" y="653263"/>
          <a:ext cx="2027081" cy="936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94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Gravitational field strength 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Connector 65"/>
          <p:cNvCxnSpPr>
            <a:stCxn id="64" idx="2"/>
            <a:endCxn id="65" idx="0"/>
          </p:cNvCxnSpPr>
          <p:nvPr/>
        </p:nvCxnSpPr>
        <p:spPr>
          <a:xfrm flipH="1">
            <a:off x="1112971" y="571189"/>
            <a:ext cx="421145" cy="820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76" idx="3"/>
            <a:endCxn id="113" idx="1"/>
          </p:cNvCxnSpPr>
          <p:nvPr/>
        </p:nvCxnSpPr>
        <p:spPr>
          <a:xfrm>
            <a:off x="2434949" y="2560096"/>
            <a:ext cx="124731" cy="1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9" idx="0"/>
            <a:endCxn id="65" idx="2"/>
          </p:cNvCxnSpPr>
          <p:nvPr/>
        </p:nvCxnSpPr>
        <p:spPr>
          <a:xfrm flipH="1" flipV="1">
            <a:off x="1112971" y="1590209"/>
            <a:ext cx="476095" cy="89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2559680" y="1974035"/>
            <a:ext cx="264192" cy="11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Gravity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161126" y="2794286"/>
            <a:ext cx="2566296" cy="281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Contact and Resultant forces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/>
          <p:cNvCxnSpPr>
            <a:stCxn id="332" idx="1"/>
            <a:endCxn id="372" idx="3"/>
          </p:cNvCxnSpPr>
          <p:nvPr/>
        </p:nvCxnSpPr>
        <p:spPr>
          <a:xfrm flipH="1" flipV="1">
            <a:off x="4181901" y="3752024"/>
            <a:ext cx="95094" cy="2806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13" idx="3"/>
            <a:endCxn id="276" idx="1"/>
          </p:cNvCxnSpPr>
          <p:nvPr/>
        </p:nvCxnSpPr>
        <p:spPr>
          <a:xfrm>
            <a:off x="2823872" y="2561527"/>
            <a:ext cx="1562463" cy="697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47" idx="1"/>
            <a:endCxn id="276" idx="3"/>
          </p:cNvCxnSpPr>
          <p:nvPr/>
        </p:nvCxnSpPr>
        <p:spPr>
          <a:xfrm flipH="1">
            <a:off x="5729561" y="2934788"/>
            <a:ext cx="431565" cy="3244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60821"/>
              </p:ext>
            </p:extLst>
          </p:nvPr>
        </p:nvGraphicFramePr>
        <p:xfrm>
          <a:off x="108842" y="6561679"/>
          <a:ext cx="26889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3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Area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Weight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Mass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Gravitational field strength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Work done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Moment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graphicFrame>
        <p:nvGraphicFramePr>
          <p:cNvPr id="176" name="Table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28147"/>
              </p:ext>
            </p:extLst>
          </p:nvPr>
        </p:nvGraphicFramePr>
        <p:xfrm>
          <a:off x="108843" y="1920016"/>
          <a:ext cx="2326106" cy="1246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10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Weight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Mass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949057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43912"/>
              </p:ext>
            </p:extLst>
          </p:nvPr>
        </p:nvGraphicFramePr>
        <p:xfrm>
          <a:off x="2306853" y="1012138"/>
          <a:ext cx="263793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879">
                  <a:extLst>
                    <a:ext uri="{9D8B030D-6E8A-4147-A177-3AD203B41FA5}">
                      <a16:colId xmlns:a16="http://schemas.microsoft.com/office/drawing/2014/main" val="2955753553"/>
                    </a:ext>
                  </a:extLst>
                </a:gridCol>
                <a:gridCol w="1946059">
                  <a:extLst>
                    <a:ext uri="{9D8B030D-6E8A-4147-A177-3AD203B41FA5}">
                      <a16:colId xmlns:a16="http://schemas.microsoft.com/office/drawing/2014/main" val="112504482"/>
                    </a:ext>
                  </a:extLst>
                </a:gridCol>
              </a:tblGrid>
              <a:tr h="42475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Centre of mass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135172"/>
                  </a:ext>
                </a:extLst>
              </a:tr>
            </a:tbl>
          </a:graphicData>
        </a:graphic>
      </p:graphicFrame>
      <p:graphicFrame>
        <p:nvGraphicFramePr>
          <p:cNvPr id="202" name="Table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50727"/>
              </p:ext>
            </p:extLst>
          </p:nvPr>
        </p:nvGraphicFramePr>
        <p:xfrm>
          <a:off x="4411865" y="1711828"/>
          <a:ext cx="402378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10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Resultant force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92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</a:tbl>
          </a:graphicData>
        </a:graphic>
      </p:graphicFrame>
      <p:sp>
        <p:nvSpPr>
          <p:cNvPr id="203" name="Rectangle 202"/>
          <p:cNvSpPr/>
          <p:nvPr/>
        </p:nvSpPr>
        <p:spPr>
          <a:xfrm>
            <a:off x="8856128" y="1776918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>
            <a:stCxn id="202" idx="2"/>
            <a:endCxn id="147" idx="0"/>
          </p:cNvCxnSpPr>
          <p:nvPr/>
        </p:nvCxnSpPr>
        <p:spPr>
          <a:xfrm>
            <a:off x="6423755" y="2534788"/>
            <a:ext cx="1020519" cy="2594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3" idx="3"/>
            <a:endCxn id="229" idx="1"/>
          </p:cNvCxnSpPr>
          <p:nvPr/>
        </p:nvCxnSpPr>
        <p:spPr>
          <a:xfrm>
            <a:off x="10162453" y="1891277"/>
            <a:ext cx="195024" cy="1676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320" idx="1"/>
            <a:endCxn id="4" idx="3"/>
          </p:cNvCxnSpPr>
          <p:nvPr/>
        </p:nvCxnSpPr>
        <p:spPr>
          <a:xfrm flipH="1" flipV="1">
            <a:off x="7213662" y="3705828"/>
            <a:ext cx="108122" cy="79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34024"/>
              </p:ext>
            </p:extLst>
          </p:nvPr>
        </p:nvGraphicFramePr>
        <p:xfrm>
          <a:off x="10357477" y="1738911"/>
          <a:ext cx="230543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Free body diagram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10586991" y="2420153"/>
            <a:ext cx="1077556" cy="658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Object </a:t>
            </a:r>
            <a:r>
              <a:rPr lang="en-GB" sz="1200" dirty="0" smtClean="0">
                <a:solidFill>
                  <a:schemeClr val="tx1"/>
                </a:solidFill>
              </a:rPr>
              <a:t>moves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r="24112" b="6398"/>
          <a:stretch/>
        </p:blipFill>
        <p:spPr>
          <a:xfrm>
            <a:off x="11664547" y="2430666"/>
            <a:ext cx="957330" cy="62727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08" b="-12704"/>
          <a:stretch/>
        </p:blipFill>
        <p:spPr>
          <a:xfrm>
            <a:off x="2962669" y="4847897"/>
            <a:ext cx="628037" cy="339723"/>
          </a:xfrm>
          <a:prstGeom prst="rect">
            <a:avLst/>
          </a:prstGeom>
        </p:spPr>
      </p:pic>
      <p:graphicFrame>
        <p:nvGraphicFramePr>
          <p:cNvPr id="247" name="Table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77647"/>
              </p:ext>
            </p:extLst>
          </p:nvPr>
        </p:nvGraphicFramePr>
        <p:xfrm>
          <a:off x="9483761" y="75594"/>
          <a:ext cx="210363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17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Resolving</a:t>
                      </a:r>
                      <a:r>
                        <a:rPr lang="en-GB" sz="1200" b="0" baseline="0" dirty="0" smtClean="0"/>
                        <a:t> </a:t>
                      </a:r>
                      <a:r>
                        <a:rPr lang="en-GB" sz="1200" b="0" dirty="0" smtClean="0"/>
                        <a:t> forces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8" name="Rectangle 247"/>
          <p:cNvSpPr/>
          <p:nvPr/>
        </p:nvSpPr>
        <p:spPr>
          <a:xfrm>
            <a:off x="11664279" y="520221"/>
            <a:ext cx="976648" cy="1172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The component </a:t>
            </a:r>
            <a:r>
              <a:rPr lang="en-GB" sz="1200" dirty="0" smtClean="0">
                <a:solidFill>
                  <a:schemeClr val="tx1"/>
                </a:solidFill>
              </a:rPr>
              <a:t>forces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/>
          </a:p>
        </p:txBody>
      </p:sp>
      <p:cxnSp>
        <p:nvCxnSpPr>
          <p:cNvPr id="249" name="Straight Connector 248"/>
          <p:cNvCxnSpPr>
            <a:stCxn id="247" idx="2"/>
            <a:endCxn id="203" idx="0"/>
          </p:cNvCxnSpPr>
          <p:nvPr/>
        </p:nvCxnSpPr>
        <p:spPr>
          <a:xfrm flipH="1">
            <a:off x="9509291" y="1447194"/>
            <a:ext cx="1026287" cy="329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48" idx="1"/>
            <a:endCxn id="247" idx="3"/>
          </p:cNvCxnSpPr>
          <p:nvPr/>
        </p:nvCxnSpPr>
        <p:spPr>
          <a:xfrm flipH="1" flipV="1">
            <a:off x="11587395" y="761394"/>
            <a:ext cx="76884" cy="345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7321784" y="3484593"/>
            <a:ext cx="1359089" cy="458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Work done and energy transfer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521918"/>
              </p:ext>
            </p:extLst>
          </p:nvPr>
        </p:nvGraphicFramePr>
        <p:xfrm>
          <a:off x="8789337" y="3456812"/>
          <a:ext cx="3851590" cy="955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87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Work done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231189"/>
                  </a:ext>
                </a:extLst>
              </a:tr>
            </a:tbl>
          </a:graphicData>
        </a:graphic>
      </p:graphicFrame>
      <p:sp>
        <p:nvSpPr>
          <p:cNvPr id="322" name="Rectangle 321"/>
          <p:cNvSpPr/>
          <p:nvPr/>
        </p:nvSpPr>
        <p:spPr>
          <a:xfrm>
            <a:off x="8150910" y="3124262"/>
            <a:ext cx="4490018" cy="250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If force is at right </a:t>
            </a:r>
            <a:r>
              <a:rPr lang="en-GB" sz="1200" dirty="0" smtClean="0">
                <a:solidFill>
                  <a:schemeClr val="tx1"/>
                </a:solidFill>
              </a:rPr>
              <a:t>angles</a:t>
            </a:r>
            <a:endParaRPr lang="en-GB" sz="1200" dirty="0"/>
          </a:p>
        </p:txBody>
      </p:sp>
      <p:cxnSp>
        <p:nvCxnSpPr>
          <p:cNvPr id="323" name="Straight Connector 322"/>
          <p:cNvCxnSpPr>
            <a:stCxn id="322" idx="2"/>
            <a:endCxn id="321" idx="0"/>
          </p:cNvCxnSpPr>
          <p:nvPr/>
        </p:nvCxnSpPr>
        <p:spPr>
          <a:xfrm>
            <a:off x="10395919" y="3375040"/>
            <a:ext cx="319213" cy="81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147" idx="3"/>
            <a:endCxn id="203" idx="1"/>
          </p:cNvCxnSpPr>
          <p:nvPr/>
        </p:nvCxnSpPr>
        <p:spPr>
          <a:xfrm flipV="1">
            <a:off x="8727422" y="1891277"/>
            <a:ext cx="128706" cy="10435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4276995" y="3809176"/>
            <a:ext cx="1452566" cy="447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Scalar and vector quantities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35" name="Straight Connector 334"/>
          <p:cNvCxnSpPr>
            <a:stCxn id="332" idx="0"/>
            <a:endCxn id="276" idx="2"/>
          </p:cNvCxnSpPr>
          <p:nvPr/>
        </p:nvCxnSpPr>
        <p:spPr>
          <a:xfrm flipV="1">
            <a:off x="5003278" y="3720855"/>
            <a:ext cx="54670" cy="883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4" name="Table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89617"/>
              </p:ext>
            </p:extLst>
          </p:nvPr>
        </p:nvGraphicFramePr>
        <p:xfrm>
          <a:off x="8329016" y="4601994"/>
          <a:ext cx="2483360" cy="887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54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One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4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More than one force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</a:tbl>
          </a:graphicData>
        </a:graphic>
      </p:graphicFrame>
      <p:sp>
        <p:nvSpPr>
          <p:cNvPr id="385" name="Rectangle 384"/>
          <p:cNvSpPr/>
          <p:nvPr/>
        </p:nvSpPr>
        <p:spPr>
          <a:xfrm>
            <a:off x="7806324" y="4503488"/>
            <a:ext cx="423574" cy="9626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elasticity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86" name="Straight Connector 385"/>
          <p:cNvCxnSpPr>
            <a:stCxn id="384" idx="3"/>
            <a:endCxn id="178" idx="1"/>
          </p:cNvCxnSpPr>
          <p:nvPr/>
        </p:nvCxnSpPr>
        <p:spPr>
          <a:xfrm>
            <a:off x="10812376" y="5059194"/>
            <a:ext cx="93663" cy="240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85" idx="0"/>
            <a:endCxn id="320" idx="2"/>
          </p:cNvCxnSpPr>
          <p:nvPr/>
        </p:nvCxnSpPr>
        <p:spPr>
          <a:xfrm flipH="1" flipV="1">
            <a:off x="8001329" y="3942939"/>
            <a:ext cx="16782" cy="56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476445"/>
              </p:ext>
            </p:extLst>
          </p:nvPr>
        </p:nvGraphicFramePr>
        <p:xfrm>
          <a:off x="10906039" y="4614260"/>
          <a:ext cx="174343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435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Two </a:t>
                      </a:r>
                      <a:r>
                        <a:rPr lang="en-GB" sz="1200" dirty="0" smtClean="0"/>
                        <a:t>balance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Two </a:t>
                      </a:r>
                      <a:r>
                        <a:rPr lang="en-GB" sz="1200" dirty="0" smtClean="0"/>
                        <a:t>balanced</a:t>
                      </a:r>
                    </a:p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583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Three </a:t>
                      </a:r>
                      <a:r>
                        <a:rPr lang="en-GB" sz="1200" dirty="0" smtClean="0"/>
                        <a:t>balanced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7475390"/>
                  </a:ext>
                </a:extLst>
              </a:tr>
            </a:tbl>
          </a:graphicData>
        </a:graphic>
      </p:graphicFrame>
      <p:graphicFrame>
        <p:nvGraphicFramePr>
          <p:cNvPr id="389" name="Table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746708"/>
              </p:ext>
            </p:extLst>
          </p:nvPr>
        </p:nvGraphicFramePr>
        <p:xfrm>
          <a:off x="7271647" y="5563294"/>
          <a:ext cx="3556773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43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Elastic deformation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Inelastic deformation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Extension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761880"/>
                  </a:ext>
                </a:extLst>
              </a:tr>
            </a:tbl>
          </a:graphicData>
        </a:graphic>
      </p:graphicFrame>
      <p:graphicFrame>
        <p:nvGraphicFramePr>
          <p:cNvPr id="390" name="Table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20345"/>
              </p:ext>
            </p:extLst>
          </p:nvPr>
        </p:nvGraphicFramePr>
        <p:xfrm>
          <a:off x="9524363" y="8177104"/>
          <a:ext cx="320603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Spring constant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Extension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EPE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91" name="Straight Connector 390"/>
          <p:cNvCxnSpPr>
            <a:stCxn id="321" idx="1"/>
            <a:endCxn id="320" idx="3"/>
          </p:cNvCxnSpPr>
          <p:nvPr/>
        </p:nvCxnSpPr>
        <p:spPr>
          <a:xfrm flipH="1" flipV="1">
            <a:off x="8680873" y="3713766"/>
            <a:ext cx="108464" cy="2916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09439"/>
              </p:ext>
            </p:extLst>
          </p:nvPr>
        </p:nvGraphicFramePr>
        <p:xfrm>
          <a:off x="8727422" y="7059753"/>
          <a:ext cx="3978310" cy="743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08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3513221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354043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Stretching a spring</a:t>
                      </a: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899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827204"/>
                  </a:ext>
                </a:extLst>
              </a:tr>
            </a:tbl>
          </a:graphicData>
        </a:graphic>
      </p:graphicFrame>
      <p:graphicFrame>
        <p:nvGraphicFramePr>
          <p:cNvPr id="394" name="Table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17265"/>
              </p:ext>
            </p:extLst>
          </p:nvPr>
        </p:nvGraphicFramePr>
        <p:xfrm>
          <a:off x="10906039" y="6035800"/>
          <a:ext cx="1759745" cy="90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Limit of proportionality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63453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395" name="Straight Connector 394"/>
          <p:cNvCxnSpPr>
            <a:stCxn id="385" idx="3"/>
            <a:endCxn id="384" idx="1"/>
          </p:cNvCxnSpPr>
          <p:nvPr/>
        </p:nvCxnSpPr>
        <p:spPr>
          <a:xfrm>
            <a:off x="8229898" y="4984829"/>
            <a:ext cx="99118" cy="743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>
            <a:stCxn id="322" idx="0"/>
            <a:endCxn id="427" idx="3"/>
          </p:cNvCxnSpPr>
          <p:nvPr/>
        </p:nvCxnSpPr>
        <p:spPr>
          <a:xfrm flipH="1" flipV="1">
            <a:off x="10221478" y="2554395"/>
            <a:ext cx="174441" cy="569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stCxn id="206" idx="0"/>
            <a:endCxn id="394" idx="2"/>
          </p:cNvCxnSpPr>
          <p:nvPr/>
        </p:nvCxnSpPr>
        <p:spPr>
          <a:xfrm flipV="1">
            <a:off x="10716577" y="6950200"/>
            <a:ext cx="1069334" cy="109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stCxn id="389" idx="2"/>
            <a:endCxn id="206" idx="0"/>
          </p:cNvCxnSpPr>
          <p:nvPr/>
        </p:nvCxnSpPr>
        <p:spPr>
          <a:xfrm>
            <a:off x="9050033" y="6934894"/>
            <a:ext cx="1666544" cy="124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Rectangle 426"/>
          <p:cNvSpPr/>
          <p:nvPr/>
        </p:nvSpPr>
        <p:spPr>
          <a:xfrm>
            <a:off x="8892713" y="2098216"/>
            <a:ext cx="1328765" cy="912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Work </a:t>
            </a:r>
            <a:r>
              <a:rPr lang="en-GB" sz="1200" dirty="0" smtClean="0">
                <a:solidFill>
                  <a:schemeClr val="tx1"/>
                </a:solidFill>
              </a:rPr>
              <a:t>done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/>
          </a:p>
        </p:txBody>
      </p:sp>
      <p:sp>
        <p:nvSpPr>
          <p:cNvPr id="454" name="Rectangle 453"/>
          <p:cNvSpPr/>
          <p:nvPr/>
        </p:nvSpPr>
        <p:spPr>
          <a:xfrm>
            <a:off x="5781747" y="4256267"/>
            <a:ext cx="1306325" cy="317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>
            <a:stCxn id="454" idx="3"/>
            <a:endCxn id="385" idx="1"/>
          </p:cNvCxnSpPr>
          <p:nvPr/>
        </p:nvCxnSpPr>
        <p:spPr>
          <a:xfrm>
            <a:off x="7088072" y="4415186"/>
            <a:ext cx="718252" cy="569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Rectangle 457"/>
          <p:cNvSpPr/>
          <p:nvPr/>
        </p:nvSpPr>
        <p:spPr>
          <a:xfrm>
            <a:off x="4181901" y="4340957"/>
            <a:ext cx="1092956" cy="6416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Moments, levers and gears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9" name="Straight Connector 458"/>
          <p:cNvCxnSpPr>
            <a:stCxn id="454" idx="1"/>
            <a:endCxn id="458" idx="3"/>
          </p:cNvCxnSpPr>
          <p:nvPr/>
        </p:nvCxnSpPr>
        <p:spPr>
          <a:xfrm flipH="1">
            <a:off x="5274857" y="4415186"/>
            <a:ext cx="506890" cy="2465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44766"/>
              </p:ext>
            </p:extLst>
          </p:nvPr>
        </p:nvGraphicFramePr>
        <p:xfrm>
          <a:off x="4857750" y="5302153"/>
          <a:ext cx="217513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90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1430221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396234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Moment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464" name="Table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19121"/>
              </p:ext>
            </p:extLst>
          </p:nvPr>
        </p:nvGraphicFramePr>
        <p:xfrm>
          <a:off x="5344826" y="4982603"/>
          <a:ext cx="195296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967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l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Moment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65" name="Straight Connector 464"/>
          <p:cNvCxnSpPr>
            <a:stCxn id="458" idx="2"/>
          </p:cNvCxnSpPr>
          <p:nvPr/>
        </p:nvCxnSpPr>
        <p:spPr>
          <a:xfrm>
            <a:off x="4728379" y="4982603"/>
            <a:ext cx="521490" cy="3174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>
            <a:stCxn id="464" idx="0"/>
            <a:endCxn id="478" idx="2"/>
          </p:cNvCxnSpPr>
          <p:nvPr/>
        </p:nvCxnSpPr>
        <p:spPr>
          <a:xfrm flipV="1">
            <a:off x="6321309" y="4911726"/>
            <a:ext cx="314807" cy="70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8" name="Table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2583"/>
              </p:ext>
            </p:extLst>
          </p:nvPr>
        </p:nvGraphicFramePr>
        <p:xfrm>
          <a:off x="6212643" y="4637406"/>
          <a:ext cx="84694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946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 = F X d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79" name="Straight Connector 478"/>
          <p:cNvCxnSpPr>
            <a:stCxn id="462" idx="0"/>
            <a:endCxn id="464" idx="2"/>
          </p:cNvCxnSpPr>
          <p:nvPr/>
        </p:nvCxnSpPr>
        <p:spPr>
          <a:xfrm flipV="1">
            <a:off x="5945315" y="5256923"/>
            <a:ext cx="375994" cy="45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15625"/>
              </p:ext>
            </p:extLst>
          </p:nvPr>
        </p:nvGraphicFramePr>
        <p:xfrm>
          <a:off x="4890502" y="5828953"/>
          <a:ext cx="2142377" cy="566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067">
                  <a:extLst>
                    <a:ext uri="{9D8B030D-6E8A-4147-A177-3AD203B41FA5}">
                      <a16:colId xmlns:a16="http://schemas.microsoft.com/office/drawing/2014/main" val="663866934"/>
                    </a:ext>
                  </a:extLst>
                </a:gridCol>
                <a:gridCol w="1863310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566964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Lever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graphicFrame>
        <p:nvGraphicFramePr>
          <p:cNvPr id="487" name="Table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81035"/>
              </p:ext>
            </p:extLst>
          </p:nvPr>
        </p:nvGraphicFramePr>
        <p:xfrm>
          <a:off x="4840241" y="6538683"/>
          <a:ext cx="2153099" cy="1046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099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19647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Principle of moments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44750"/>
                  </a:ext>
                </a:extLst>
              </a:tr>
              <a:tr h="772216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cxnSp>
        <p:nvCxnSpPr>
          <p:cNvPr id="534" name="Straight Connector 533"/>
          <p:cNvCxnSpPr>
            <a:stCxn id="486" idx="0"/>
            <a:endCxn id="462" idx="2"/>
          </p:cNvCxnSpPr>
          <p:nvPr/>
        </p:nvCxnSpPr>
        <p:spPr>
          <a:xfrm flipH="1" flipV="1">
            <a:off x="5945315" y="5759353"/>
            <a:ext cx="16375" cy="6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>
            <a:stCxn id="486" idx="2"/>
            <a:endCxn id="487" idx="0"/>
          </p:cNvCxnSpPr>
          <p:nvPr/>
        </p:nvCxnSpPr>
        <p:spPr>
          <a:xfrm flipH="1">
            <a:off x="5916790" y="6469033"/>
            <a:ext cx="44900" cy="69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9" name="Table 5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400661"/>
              </p:ext>
            </p:extLst>
          </p:nvPr>
        </p:nvGraphicFramePr>
        <p:xfrm>
          <a:off x="2877612" y="6557733"/>
          <a:ext cx="1793463" cy="681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574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Gears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6" name="Straight Connector 585"/>
          <p:cNvCxnSpPr>
            <a:stCxn id="569" idx="3"/>
            <a:endCxn id="487" idx="1"/>
          </p:cNvCxnSpPr>
          <p:nvPr/>
        </p:nvCxnSpPr>
        <p:spPr>
          <a:xfrm>
            <a:off x="4671075" y="6898520"/>
            <a:ext cx="169166" cy="188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5" name="Table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0395"/>
              </p:ext>
            </p:extLst>
          </p:nvPr>
        </p:nvGraphicFramePr>
        <p:xfrm>
          <a:off x="5874665" y="7705613"/>
          <a:ext cx="1663943" cy="740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074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83244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Fluid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50753"/>
                  </a:ext>
                </a:extLst>
              </a:tr>
              <a:tr h="393404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6" name="Rectangle 605"/>
          <p:cNvSpPr/>
          <p:nvPr/>
        </p:nvSpPr>
        <p:spPr>
          <a:xfrm>
            <a:off x="3750367" y="7317377"/>
            <a:ext cx="224955" cy="8082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Pressure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1" name="Table 6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36156"/>
              </p:ext>
            </p:extLst>
          </p:nvPr>
        </p:nvGraphicFramePr>
        <p:xfrm>
          <a:off x="4072964" y="7691636"/>
          <a:ext cx="168346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469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37352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2" name="Table 6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82231"/>
              </p:ext>
            </p:extLst>
          </p:nvPr>
        </p:nvGraphicFramePr>
        <p:xfrm>
          <a:off x="4671075" y="8108208"/>
          <a:ext cx="75176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6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894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= F ÷ A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3" name="Straight Connector 612"/>
          <p:cNvCxnSpPr>
            <a:stCxn id="611" idx="2"/>
            <a:endCxn id="612" idx="0"/>
          </p:cNvCxnSpPr>
          <p:nvPr/>
        </p:nvCxnSpPr>
        <p:spPr>
          <a:xfrm>
            <a:off x="4914698" y="7965956"/>
            <a:ext cx="132258" cy="142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/>
          <p:cNvCxnSpPr>
            <a:stCxn id="606" idx="3"/>
            <a:endCxn id="611" idx="1"/>
          </p:cNvCxnSpPr>
          <p:nvPr/>
        </p:nvCxnSpPr>
        <p:spPr>
          <a:xfrm>
            <a:off x="3975322" y="7721506"/>
            <a:ext cx="97642" cy="1072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/>
          <p:cNvCxnSpPr>
            <a:stCxn id="629" idx="3"/>
            <a:endCxn id="150" idx="1"/>
          </p:cNvCxnSpPr>
          <p:nvPr/>
        </p:nvCxnSpPr>
        <p:spPr>
          <a:xfrm flipV="1">
            <a:off x="7213661" y="8812011"/>
            <a:ext cx="382509" cy="79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7" name="Table 6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92664"/>
              </p:ext>
            </p:extLst>
          </p:nvPr>
        </p:nvGraphicFramePr>
        <p:xfrm>
          <a:off x="2887570" y="8229408"/>
          <a:ext cx="1469725" cy="10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493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 and depth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731483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9" name="Table 6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80348"/>
              </p:ext>
            </p:extLst>
          </p:nvPr>
        </p:nvGraphicFramePr>
        <p:xfrm>
          <a:off x="5877034" y="8523022"/>
          <a:ext cx="1336627" cy="736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878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946749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736053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Hydraulic machine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sp>
        <p:nvSpPr>
          <p:cNvPr id="631" name="Rectangle 630"/>
          <p:cNvSpPr/>
          <p:nvPr/>
        </p:nvSpPr>
        <p:spPr>
          <a:xfrm>
            <a:off x="2891791" y="7671442"/>
            <a:ext cx="774172" cy="431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635" name="Straight Connector 634"/>
          <p:cNvCxnSpPr>
            <a:stCxn id="631" idx="3"/>
            <a:endCxn id="606" idx="1"/>
          </p:cNvCxnSpPr>
          <p:nvPr/>
        </p:nvCxnSpPr>
        <p:spPr>
          <a:xfrm flipV="1">
            <a:off x="3665963" y="7721506"/>
            <a:ext cx="84404" cy="1654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8" name="Table 6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41858"/>
              </p:ext>
            </p:extLst>
          </p:nvPr>
        </p:nvGraphicFramePr>
        <p:xfrm>
          <a:off x="496319" y="9007797"/>
          <a:ext cx="231101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01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5862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9" name="Straight Connector 638"/>
          <p:cNvCxnSpPr>
            <a:stCxn id="627" idx="1"/>
            <a:endCxn id="638" idx="3"/>
          </p:cNvCxnSpPr>
          <p:nvPr/>
        </p:nvCxnSpPr>
        <p:spPr>
          <a:xfrm flipH="1">
            <a:off x="2807331" y="8751896"/>
            <a:ext cx="80239" cy="393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3" name="Table 6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4070"/>
              </p:ext>
            </p:extLst>
          </p:nvPr>
        </p:nvGraphicFramePr>
        <p:xfrm>
          <a:off x="4423445" y="8523022"/>
          <a:ext cx="131918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71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Upthrust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226193"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7" name="Straight Connector 646"/>
          <p:cNvCxnSpPr>
            <a:stCxn id="627" idx="3"/>
            <a:endCxn id="643" idx="1"/>
          </p:cNvCxnSpPr>
          <p:nvPr/>
        </p:nvCxnSpPr>
        <p:spPr>
          <a:xfrm>
            <a:off x="4357295" y="8751896"/>
            <a:ext cx="66150" cy="1368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69" y="4341560"/>
            <a:ext cx="475063" cy="489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57"/>
          <a:stretch/>
        </p:blipFill>
        <p:spPr>
          <a:xfrm>
            <a:off x="7143639" y="7023001"/>
            <a:ext cx="1285105" cy="538483"/>
          </a:xfrm>
          <a:prstGeom prst="rect">
            <a:avLst/>
          </a:prstGeom>
        </p:spPr>
      </p:pic>
      <p:cxnSp>
        <p:nvCxnSpPr>
          <p:cNvPr id="126" name="Straight Connector 125"/>
          <p:cNvCxnSpPr>
            <a:stCxn id="631" idx="2"/>
            <a:endCxn id="627" idx="0"/>
          </p:cNvCxnSpPr>
          <p:nvPr/>
        </p:nvCxnSpPr>
        <p:spPr>
          <a:xfrm>
            <a:off x="3278877" y="8102459"/>
            <a:ext cx="343555" cy="1269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24623"/>
              </p:ext>
            </p:extLst>
          </p:nvPr>
        </p:nvGraphicFramePr>
        <p:xfrm>
          <a:off x="8074172" y="7851314"/>
          <a:ext cx="4631173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563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251861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71227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Elastic Potential energy (EPE)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79899"/>
              </p:ext>
            </p:extLst>
          </p:nvPr>
        </p:nvGraphicFramePr>
        <p:xfrm>
          <a:off x="7596170" y="8354811"/>
          <a:ext cx="172416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61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</a:tblGrid>
              <a:tr h="251482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Atmospheric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pressure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6879"/>
                  </a:ext>
                </a:extLst>
              </a:tr>
              <a:tr h="586790"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9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8" name="Straight Connector 387"/>
          <p:cNvCxnSpPr>
            <a:stCxn id="385" idx="2"/>
          </p:cNvCxnSpPr>
          <p:nvPr/>
        </p:nvCxnSpPr>
        <p:spPr>
          <a:xfrm>
            <a:off x="8018111" y="5466170"/>
            <a:ext cx="21855" cy="272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8" idx="2"/>
            <a:endCxn id="18" idx="0"/>
          </p:cNvCxnSpPr>
          <p:nvPr/>
        </p:nvCxnSpPr>
        <p:spPr>
          <a:xfrm>
            <a:off x="1480442" y="5197963"/>
            <a:ext cx="965819" cy="906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49264" y="3244163"/>
            <a:ext cx="126439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1"/>
            <a:endCxn id="276" idx="3"/>
          </p:cNvCxnSpPr>
          <p:nvPr/>
        </p:nvCxnSpPr>
        <p:spPr>
          <a:xfrm flipH="1" flipV="1">
            <a:off x="5729561" y="3259190"/>
            <a:ext cx="219703" cy="446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372" idx="2"/>
            <a:endCxn id="28" idx="0"/>
          </p:cNvCxnSpPr>
          <p:nvPr/>
        </p:nvCxnSpPr>
        <p:spPr>
          <a:xfrm flipH="1">
            <a:off x="1480442" y="4209224"/>
            <a:ext cx="664929" cy="74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386335" y="2797525"/>
            <a:ext cx="1343226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Forces and their interactions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>
            <a:stCxn id="176" idx="0"/>
            <a:endCxn id="19" idx="2"/>
          </p:cNvCxnSpPr>
          <p:nvPr/>
        </p:nvCxnSpPr>
        <p:spPr>
          <a:xfrm flipV="1">
            <a:off x="1271896" y="1851350"/>
            <a:ext cx="317170" cy="68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74502"/>
              </p:ext>
            </p:extLst>
          </p:nvPr>
        </p:nvGraphicFramePr>
        <p:xfrm>
          <a:off x="108842" y="3294824"/>
          <a:ext cx="4073059" cy="855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701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6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768"/>
              </p:ext>
            </p:extLst>
          </p:nvPr>
        </p:nvGraphicFramePr>
        <p:xfrm>
          <a:off x="113133" y="5288610"/>
          <a:ext cx="4666256" cy="1132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99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  <a:tr h="400504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3936619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8842" y="1680013"/>
            <a:ext cx="2960447" cy="171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Weight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19" idx="3"/>
            <a:endCxn id="60" idx="1"/>
          </p:cNvCxnSpPr>
          <p:nvPr/>
        </p:nvCxnSpPr>
        <p:spPr>
          <a:xfrm>
            <a:off x="3069289" y="1765682"/>
            <a:ext cx="65944" cy="15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2146"/>
              </p:ext>
            </p:extLst>
          </p:nvPr>
        </p:nvGraphicFramePr>
        <p:xfrm>
          <a:off x="108842" y="4283563"/>
          <a:ext cx="2743200" cy="904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344854694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3948454587"/>
                    </a:ext>
                  </a:extLst>
                </a:gridCol>
              </a:tblGrid>
              <a:tr h="446871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49596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460846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66032"/>
              </p:ext>
            </p:extLst>
          </p:nvPr>
        </p:nvGraphicFramePr>
        <p:xfrm>
          <a:off x="5691461" y="75594"/>
          <a:ext cx="3644912" cy="1504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274" name="Table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28180"/>
              </p:ext>
            </p:extLst>
          </p:nvPr>
        </p:nvGraphicFramePr>
        <p:xfrm>
          <a:off x="2222205" y="75594"/>
          <a:ext cx="3326863" cy="847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525">
                  <a:extLst>
                    <a:ext uri="{9D8B030D-6E8A-4147-A177-3AD203B41FA5}">
                      <a16:colId xmlns:a16="http://schemas.microsoft.com/office/drawing/2014/main" val="1317750527"/>
                    </a:ext>
                  </a:extLst>
                </a:gridCol>
                <a:gridCol w="2143481">
                  <a:extLst>
                    <a:ext uri="{9D8B030D-6E8A-4147-A177-3AD203B41FA5}">
                      <a16:colId xmlns:a16="http://schemas.microsoft.com/office/drawing/2014/main" val="2395633527"/>
                    </a:ext>
                  </a:extLst>
                </a:gridCol>
                <a:gridCol w="619857">
                  <a:extLst>
                    <a:ext uri="{9D8B030D-6E8A-4147-A177-3AD203B41FA5}">
                      <a16:colId xmlns:a16="http://schemas.microsoft.com/office/drawing/2014/main" val="1716866518"/>
                    </a:ext>
                  </a:extLst>
                </a:gridCol>
              </a:tblGrid>
              <a:tr h="29847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96531"/>
                  </a:ext>
                </a:extLst>
              </a:tr>
              <a:tr h="2356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8306"/>
                  </a:ext>
                </a:extLst>
              </a:tr>
              <a:tr h="25809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46715"/>
                  </a:ext>
                </a:extLst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>
            <a:off x="3135233" y="1680013"/>
            <a:ext cx="869547" cy="174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W =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22860" y="64118"/>
            <a:ext cx="1222511" cy="507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Each </a:t>
            </a:r>
            <a:r>
              <a:rPr lang="en-GB" sz="1200" dirty="0" smtClean="0">
                <a:solidFill>
                  <a:schemeClr val="tx1"/>
                </a:solidFill>
              </a:rPr>
              <a:t>Kg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64605"/>
              </p:ext>
            </p:extLst>
          </p:nvPr>
        </p:nvGraphicFramePr>
        <p:xfrm>
          <a:off x="99431" y="653263"/>
          <a:ext cx="2027081" cy="936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94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Connector 65"/>
          <p:cNvCxnSpPr>
            <a:stCxn id="64" idx="2"/>
            <a:endCxn id="65" idx="0"/>
          </p:cNvCxnSpPr>
          <p:nvPr/>
        </p:nvCxnSpPr>
        <p:spPr>
          <a:xfrm flipH="1">
            <a:off x="1112971" y="571189"/>
            <a:ext cx="421145" cy="820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76" idx="3"/>
            <a:endCxn id="113" idx="1"/>
          </p:cNvCxnSpPr>
          <p:nvPr/>
        </p:nvCxnSpPr>
        <p:spPr>
          <a:xfrm>
            <a:off x="2434949" y="2560096"/>
            <a:ext cx="124731" cy="1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9" idx="0"/>
            <a:endCxn id="65" idx="2"/>
          </p:cNvCxnSpPr>
          <p:nvPr/>
        </p:nvCxnSpPr>
        <p:spPr>
          <a:xfrm flipH="1" flipV="1">
            <a:off x="1112971" y="1590209"/>
            <a:ext cx="476095" cy="89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2559680" y="1974035"/>
            <a:ext cx="264192" cy="11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Gravity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161126" y="2794286"/>
            <a:ext cx="2566296" cy="281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Contact and Resultant forces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/>
          <p:cNvCxnSpPr>
            <a:stCxn id="332" idx="1"/>
            <a:endCxn id="372" idx="3"/>
          </p:cNvCxnSpPr>
          <p:nvPr/>
        </p:nvCxnSpPr>
        <p:spPr>
          <a:xfrm flipH="1" flipV="1">
            <a:off x="4181901" y="3752024"/>
            <a:ext cx="95094" cy="2806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13" idx="3"/>
            <a:endCxn id="276" idx="1"/>
          </p:cNvCxnSpPr>
          <p:nvPr/>
        </p:nvCxnSpPr>
        <p:spPr>
          <a:xfrm>
            <a:off x="2823872" y="2561527"/>
            <a:ext cx="1562463" cy="697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47" idx="1"/>
            <a:endCxn id="276" idx="3"/>
          </p:cNvCxnSpPr>
          <p:nvPr/>
        </p:nvCxnSpPr>
        <p:spPr>
          <a:xfrm flipH="1">
            <a:off x="5729561" y="2934788"/>
            <a:ext cx="431565" cy="3244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08212"/>
              </p:ext>
            </p:extLst>
          </p:nvPr>
        </p:nvGraphicFramePr>
        <p:xfrm>
          <a:off x="108842" y="6561679"/>
          <a:ext cx="268894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3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graphicFrame>
        <p:nvGraphicFramePr>
          <p:cNvPr id="176" name="Table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61095"/>
              </p:ext>
            </p:extLst>
          </p:nvPr>
        </p:nvGraphicFramePr>
        <p:xfrm>
          <a:off x="108843" y="1920016"/>
          <a:ext cx="2326106" cy="1246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10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6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949057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75317"/>
              </p:ext>
            </p:extLst>
          </p:nvPr>
        </p:nvGraphicFramePr>
        <p:xfrm>
          <a:off x="2306853" y="1012138"/>
          <a:ext cx="2637938" cy="424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879">
                  <a:extLst>
                    <a:ext uri="{9D8B030D-6E8A-4147-A177-3AD203B41FA5}">
                      <a16:colId xmlns:a16="http://schemas.microsoft.com/office/drawing/2014/main" val="2955753553"/>
                    </a:ext>
                  </a:extLst>
                </a:gridCol>
                <a:gridCol w="1946059">
                  <a:extLst>
                    <a:ext uri="{9D8B030D-6E8A-4147-A177-3AD203B41FA5}">
                      <a16:colId xmlns:a16="http://schemas.microsoft.com/office/drawing/2014/main" val="112504482"/>
                    </a:ext>
                  </a:extLst>
                </a:gridCol>
              </a:tblGrid>
              <a:tr h="42475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135172"/>
                  </a:ext>
                </a:extLst>
              </a:tr>
            </a:tbl>
          </a:graphicData>
        </a:graphic>
      </p:graphicFrame>
      <p:graphicFrame>
        <p:nvGraphicFramePr>
          <p:cNvPr id="202" name="Table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35904"/>
              </p:ext>
            </p:extLst>
          </p:nvPr>
        </p:nvGraphicFramePr>
        <p:xfrm>
          <a:off x="4411865" y="1711828"/>
          <a:ext cx="402378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10">
                <a:tc rowSpan="2">
                  <a:txBody>
                    <a:bodyPr/>
                    <a:lstStyle/>
                    <a:p>
                      <a:pPr algn="ctr"/>
                      <a:endParaRPr lang="en-GB" sz="1200" b="0" dirty="0" smtClean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92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2529"/>
                  </a:ext>
                </a:extLst>
              </a:tr>
            </a:tbl>
          </a:graphicData>
        </a:graphic>
      </p:graphicFrame>
      <p:sp>
        <p:nvSpPr>
          <p:cNvPr id="203" name="Rectangle 202"/>
          <p:cNvSpPr/>
          <p:nvPr/>
        </p:nvSpPr>
        <p:spPr>
          <a:xfrm>
            <a:off x="8856128" y="1776918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>
            <a:stCxn id="202" idx="2"/>
            <a:endCxn id="147" idx="0"/>
          </p:cNvCxnSpPr>
          <p:nvPr/>
        </p:nvCxnSpPr>
        <p:spPr>
          <a:xfrm>
            <a:off x="6423755" y="2626228"/>
            <a:ext cx="1020519" cy="168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3" idx="3"/>
            <a:endCxn id="229" idx="1"/>
          </p:cNvCxnSpPr>
          <p:nvPr/>
        </p:nvCxnSpPr>
        <p:spPr>
          <a:xfrm>
            <a:off x="10162453" y="1891277"/>
            <a:ext cx="195024" cy="1676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320" idx="1"/>
            <a:endCxn id="4" idx="3"/>
          </p:cNvCxnSpPr>
          <p:nvPr/>
        </p:nvCxnSpPr>
        <p:spPr>
          <a:xfrm flipH="1" flipV="1">
            <a:off x="7213662" y="3705828"/>
            <a:ext cx="108122" cy="79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10884"/>
              </p:ext>
            </p:extLst>
          </p:nvPr>
        </p:nvGraphicFramePr>
        <p:xfrm>
          <a:off x="10357477" y="1738911"/>
          <a:ext cx="230543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9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10586991" y="2420153"/>
            <a:ext cx="1077556" cy="658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Object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r="24112" b="6398"/>
          <a:stretch/>
        </p:blipFill>
        <p:spPr>
          <a:xfrm>
            <a:off x="11664547" y="2430666"/>
            <a:ext cx="957330" cy="62727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08" b="-12704"/>
          <a:stretch/>
        </p:blipFill>
        <p:spPr>
          <a:xfrm>
            <a:off x="2962669" y="4847897"/>
            <a:ext cx="628037" cy="339723"/>
          </a:xfrm>
          <a:prstGeom prst="rect">
            <a:avLst/>
          </a:prstGeom>
        </p:spPr>
      </p:pic>
      <p:graphicFrame>
        <p:nvGraphicFramePr>
          <p:cNvPr id="247" name="Table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30369"/>
              </p:ext>
            </p:extLst>
          </p:nvPr>
        </p:nvGraphicFramePr>
        <p:xfrm>
          <a:off x="9483761" y="75594"/>
          <a:ext cx="210363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17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8" name="Rectangle 247"/>
          <p:cNvSpPr/>
          <p:nvPr/>
        </p:nvSpPr>
        <p:spPr>
          <a:xfrm>
            <a:off x="11664279" y="520221"/>
            <a:ext cx="976648" cy="1172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/>
          </a:p>
        </p:txBody>
      </p:sp>
      <p:cxnSp>
        <p:nvCxnSpPr>
          <p:cNvPr id="249" name="Straight Connector 248"/>
          <p:cNvCxnSpPr>
            <a:stCxn id="247" idx="2"/>
            <a:endCxn id="203" idx="0"/>
          </p:cNvCxnSpPr>
          <p:nvPr/>
        </p:nvCxnSpPr>
        <p:spPr>
          <a:xfrm flipH="1">
            <a:off x="9509291" y="1447194"/>
            <a:ext cx="1026287" cy="329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48" idx="1"/>
            <a:endCxn id="247" idx="3"/>
          </p:cNvCxnSpPr>
          <p:nvPr/>
        </p:nvCxnSpPr>
        <p:spPr>
          <a:xfrm flipH="1" flipV="1">
            <a:off x="11587395" y="761394"/>
            <a:ext cx="76884" cy="345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7321784" y="3484593"/>
            <a:ext cx="1359089" cy="458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Work done and energy transfer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13276"/>
              </p:ext>
            </p:extLst>
          </p:nvPr>
        </p:nvGraphicFramePr>
        <p:xfrm>
          <a:off x="8789337" y="3456812"/>
          <a:ext cx="3851590" cy="955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87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231189"/>
                  </a:ext>
                </a:extLst>
              </a:tr>
            </a:tbl>
          </a:graphicData>
        </a:graphic>
      </p:graphicFrame>
      <p:sp>
        <p:nvSpPr>
          <p:cNvPr id="322" name="Rectangle 321"/>
          <p:cNvSpPr/>
          <p:nvPr/>
        </p:nvSpPr>
        <p:spPr>
          <a:xfrm>
            <a:off x="8150910" y="3124262"/>
            <a:ext cx="4490018" cy="250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If </a:t>
            </a:r>
            <a:r>
              <a:rPr lang="en-GB" sz="1200" dirty="0" smtClean="0">
                <a:solidFill>
                  <a:schemeClr val="tx1"/>
                </a:solidFill>
              </a:rPr>
              <a:t>force </a:t>
            </a:r>
            <a:endParaRPr lang="en-GB" sz="1200" dirty="0"/>
          </a:p>
        </p:txBody>
      </p:sp>
      <p:cxnSp>
        <p:nvCxnSpPr>
          <p:cNvPr id="323" name="Straight Connector 322"/>
          <p:cNvCxnSpPr>
            <a:stCxn id="322" idx="2"/>
            <a:endCxn id="321" idx="0"/>
          </p:cNvCxnSpPr>
          <p:nvPr/>
        </p:nvCxnSpPr>
        <p:spPr>
          <a:xfrm>
            <a:off x="10395919" y="3375040"/>
            <a:ext cx="319213" cy="81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147" idx="3"/>
            <a:endCxn id="203" idx="1"/>
          </p:cNvCxnSpPr>
          <p:nvPr/>
        </p:nvCxnSpPr>
        <p:spPr>
          <a:xfrm flipV="1">
            <a:off x="8727422" y="1891277"/>
            <a:ext cx="128706" cy="10435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4276995" y="3809176"/>
            <a:ext cx="1452566" cy="447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Scalar and vector quantities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35" name="Straight Connector 334"/>
          <p:cNvCxnSpPr>
            <a:stCxn id="332" idx="0"/>
            <a:endCxn id="276" idx="2"/>
          </p:cNvCxnSpPr>
          <p:nvPr/>
        </p:nvCxnSpPr>
        <p:spPr>
          <a:xfrm flipV="1">
            <a:off x="5003278" y="3720855"/>
            <a:ext cx="54670" cy="883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4" name="Table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92268"/>
              </p:ext>
            </p:extLst>
          </p:nvPr>
        </p:nvGraphicFramePr>
        <p:xfrm>
          <a:off x="8329016" y="4601994"/>
          <a:ext cx="2483360" cy="822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54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4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</a:tbl>
          </a:graphicData>
        </a:graphic>
      </p:graphicFrame>
      <p:sp>
        <p:nvSpPr>
          <p:cNvPr id="385" name="Rectangle 384"/>
          <p:cNvSpPr/>
          <p:nvPr/>
        </p:nvSpPr>
        <p:spPr>
          <a:xfrm>
            <a:off x="7806324" y="4503488"/>
            <a:ext cx="423574" cy="9626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elasticity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386" name="Straight Connector 385"/>
          <p:cNvCxnSpPr>
            <a:stCxn id="384" idx="3"/>
            <a:endCxn id="178" idx="1"/>
          </p:cNvCxnSpPr>
          <p:nvPr/>
        </p:nvCxnSpPr>
        <p:spPr>
          <a:xfrm>
            <a:off x="10812376" y="5059194"/>
            <a:ext cx="93663" cy="240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85" idx="0"/>
            <a:endCxn id="320" idx="2"/>
          </p:cNvCxnSpPr>
          <p:nvPr/>
        </p:nvCxnSpPr>
        <p:spPr>
          <a:xfrm flipH="1" flipV="1">
            <a:off x="8001329" y="3942939"/>
            <a:ext cx="16782" cy="56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49488"/>
              </p:ext>
            </p:extLst>
          </p:nvPr>
        </p:nvGraphicFramePr>
        <p:xfrm>
          <a:off x="10906039" y="4614260"/>
          <a:ext cx="174343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435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583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7475390"/>
                  </a:ext>
                </a:extLst>
              </a:tr>
            </a:tbl>
          </a:graphicData>
        </a:graphic>
      </p:graphicFrame>
      <p:graphicFrame>
        <p:nvGraphicFramePr>
          <p:cNvPr id="389" name="Table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27123"/>
              </p:ext>
            </p:extLst>
          </p:nvPr>
        </p:nvGraphicFramePr>
        <p:xfrm>
          <a:off x="7271647" y="5563294"/>
          <a:ext cx="3556773" cy="1349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43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116706"/>
                  </a:ext>
                </a:extLst>
              </a:tr>
              <a:tr h="35923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761880"/>
                  </a:ext>
                </a:extLst>
              </a:tr>
            </a:tbl>
          </a:graphicData>
        </a:graphic>
      </p:graphicFrame>
      <p:graphicFrame>
        <p:nvGraphicFramePr>
          <p:cNvPr id="390" name="Table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14808"/>
              </p:ext>
            </p:extLst>
          </p:nvPr>
        </p:nvGraphicFramePr>
        <p:xfrm>
          <a:off x="9524363" y="8177104"/>
          <a:ext cx="320603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91" name="Straight Connector 390"/>
          <p:cNvCxnSpPr>
            <a:stCxn id="321" idx="1"/>
            <a:endCxn id="320" idx="3"/>
          </p:cNvCxnSpPr>
          <p:nvPr/>
        </p:nvCxnSpPr>
        <p:spPr>
          <a:xfrm flipH="1" flipV="1">
            <a:off x="8680873" y="3713766"/>
            <a:ext cx="108464" cy="2916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5279"/>
              </p:ext>
            </p:extLst>
          </p:nvPr>
        </p:nvGraphicFramePr>
        <p:xfrm>
          <a:off x="8727422" y="7059753"/>
          <a:ext cx="3978310" cy="743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08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3513221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354043"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899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827204"/>
                  </a:ext>
                </a:extLst>
              </a:tr>
            </a:tbl>
          </a:graphicData>
        </a:graphic>
      </p:graphicFrame>
      <p:graphicFrame>
        <p:nvGraphicFramePr>
          <p:cNvPr id="394" name="Table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20219"/>
              </p:ext>
            </p:extLst>
          </p:nvPr>
        </p:nvGraphicFramePr>
        <p:xfrm>
          <a:off x="10906039" y="6035800"/>
          <a:ext cx="1759745" cy="90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63453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395" name="Straight Connector 394"/>
          <p:cNvCxnSpPr>
            <a:stCxn id="385" idx="3"/>
            <a:endCxn id="384" idx="1"/>
          </p:cNvCxnSpPr>
          <p:nvPr/>
        </p:nvCxnSpPr>
        <p:spPr>
          <a:xfrm>
            <a:off x="8229898" y="4984829"/>
            <a:ext cx="99118" cy="743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>
            <a:stCxn id="322" idx="0"/>
            <a:endCxn id="427" idx="3"/>
          </p:cNvCxnSpPr>
          <p:nvPr/>
        </p:nvCxnSpPr>
        <p:spPr>
          <a:xfrm flipH="1" flipV="1">
            <a:off x="10221478" y="2554395"/>
            <a:ext cx="174441" cy="569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stCxn id="206" idx="0"/>
            <a:endCxn id="394" idx="2"/>
          </p:cNvCxnSpPr>
          <p:nvPr/>
        </p:nvCxnSpPr>
        <p:spPr>
          <a:xfrm flipV="1">
            <a:off x="10716577" y="6950200"/>
            <a:ext cx="1069334" cy="109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stCxn id="389" idx="2"/>
            <a:endCxn id="206" idx="0"/>
          </p:cNvCxnSpPr>
          <p:nvPr/>
        </p:nvCxnSpPr>
        <p:spPr>
          <a:xfrm>
            <a:off x="9050033" y="6934894"/>
            <a:ext cx="1666544" cy="124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Rectangle 426"/>
          <p:cNvSpPr/>
          <p:nvPr/>
        </p:nvSpPr>
        <p:spPr>
          <a:xfrm>
            <a:off x="8892713" y="2098216"/>
            <a:ext cx="1328765" cy="912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Work </a:t>
            </a:r>
            <a:r>
              <a:rPr lang="en-GB" sz="1200" dirty="0" smtClean="0">
                <a:solidFill>
                  <a:schemeClr val="tx1"/>
                </a:solidFill>
              </a:rPr>
              <a:t>done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/>
          </a:p>
        </p:txBody>
      </p:sp>
      <p:sp>
        <p:nvSpPr>
          <p:cNvPr id="454" name="Rectangle 453"/>
          <p:cNvSpPr/>
          <p:nvPr/>
        </p:nvSpPr>
        <p:spPr>
          <a:xfrm>
            <a:off x="5781747" y="4256267"/>
            <a:ext cx="1306325" cy="317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>
            <a:stCxn id="454" idx="3"/>
            <a:endCxn id="385" idx="1"/>
          </p:cNvCxnSpPr>
          <p:nvPr/>
        </p:nvCxnSpPr>
        <p:spPr>
          <a:xfrm>
            <a:off x="7088072" y="4415186"/>
            <a:ext cx="718252" cy="569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Rectangle 457"/>
          <p:cNvSpPr/>
          <p:nvPr/>
        </p:nvSpPr>
        <p:spPr>
          <a:xfrm>
            <a:off x="4181901" y="4340957"/>
            <a:ext cx="1092956" cy="6416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Moments, levers and gears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59" name="Straight Connector 458"/>
          <p:cNvCxnSpPr>
            <a:stCxn id="454" idx="1"/>
            <a:endCxn id="458" idx="3"/>
          </p:cNvCxnSpPr>
          <p:nvPr/>
        </p:nvCxnSpPr>
        <p:spPr>
          <a:xfrm flipH="1">
            <a:off x="5274857" y="4415186"/>
            <a:ext cx="506890" cy="2465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96638"/>
              </p:ext>
            </p:extLst>
          </p:nvPr>
        </p:nvGraphicFramePr>
        <p:xfrm>
          <a:off x="4857750" y="5302153"/>
          <a:ext cx="2175130" cy="396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909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1430221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396234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464" name="Table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59467"/>
              </p:ext>
            </p:extLst>
          </p:nvPr>
        </p:nvGraphicFramePr>
        <p:xfrm>
          <a:off x="5344826" y="4982603"/>
          <a:ext cx="195296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967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65" name="Straight Connector 464"/>
          <p:cNvCxnSpPr>
            <a:stCxn id="458" idx="2"/>
          </p:cNvCxnSpPr>
          <p:nvPr/>
        </p:nvCxnSpPr>
        <p:spPr>
          <a:xfrm>
            <a:off x="4728379" y="4982603"/>
            <a:ext cx="521490" cy="3174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>
            <a:stCxn id="464" idx="0"/>
            <a:endCxn id="478" idx="2"/>
          </p:cNvCxnSpPr>
          <p:nvPr/>
        </p:nvCxnSpPr>
        <p:spPr>
          <a:xfrm flipV="1">
            <a:off x="6321309" y="4911726"/>
            <a:ext cx="314807" cy="70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8" name="Table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34596"/>
              </p:ext>
            </p:extLst>
          </p:nvPr>
        </p:nvGraphicFramePr>
        <p:xfrm>
          <a:off x="6212643" y="4637406"/>
          <a:ext cx="84694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946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69070">
                <a:tc>
                  <a:txBody>
                    <a:bodyPr/>
                    <a:lstStyle/>
                    <a:p>
                      <a:pPr algn="l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cxnSp>
        <p:nvCxnSpPr>
          <p:cNvPr id="479" name="Straight Connector 478"/>
          <p:cNvCxnSpPr>
            <a:stCxn id="462" idx="0"/>
            <a:endCxn id="464" idx="2"/>
          </p:cNvCxnSpPr>
          <p:nvPr/>
        </p:nvCxnSpPr>
        <p:spPr>
          <a:xfrm flipV="1">
            <a:off x="5945315" y="5256923"/>
            <a:ext cx="375994" cy="45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59838"/>
              </p:ext>
            </p:extLst>
          </p:nvPr>
        </p:nvGraphicFramePr>
        <p:xfrm>
          <a:off x="4890502" y="5828953"/>
          <a:ext cx="2142377" cy="566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067">
                  <a:extLst>
                    <a:ext uri="{9D8B030D-6E8A-4147-A177-3AD203B41FA5}">
                      <a16:colId xmlns:a16="http://schemas.microsoft.com/office/drawing/2014/main" val="663866934"/>
                    </a:ext>
                  </a:extLst>
                </a:gridCol>
                <a:gridCol w="1863310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566964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graphicFrame>
        <p:nvGraphicFramePr>
          <p:cNvPr id="487" name="Table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52013"/>
              </p:ext>
            </p:extLst>
          </p:nvPr>
        </p:nvGraphicFramePr>
        <p:xfrm>
          <a:off x="4840241" y="6538683"/>
          <a:ext cx="2153099" cy="1046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099">
                  <a:extLst>
                    <a:ext uri="{9D8B030D-6E8A-4147-A177-3AD203B41FA5}">
                      <a16:colId xmlns:a16="http://schemas.microsoft.com/office/drawing/2014/main" val="2982621518"/>
                    </a:ext>
                  </a:extLst>
                </a:gridCol>
              </a:tblGrid>
              <a:tr h="19647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44750"/>
                  </a:ext>
                </a:extLst>
              </a:tr>
              <a:tr h="772216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81572"/>
                  </a:ext>
                </a:extLst>
              </a:tr>
            </a:tbl>
          </a:graphicData>
        </a:graphic>
      </p:graphicFrame>
      <p:cxnSp>
        <p:nvCxnSpPr>
          <p:cNvPr id="534" name="Straight Connector 533"/>
          <p:cNvCxnSpPr>
            <a:stCxn id="486" idx="0"/>
            <a:endCxn id="462" idx="2"/>
          </p:cNvCxnSpPr>
          <p:nvPr/>
        </p:nvCxnSpPr>
        <p:spPr>
          <a:xfrm flipH="1" flipV="1">
            <a:off x="5945315" y="5759353"/>
            <a:ext cx="16375" cy="6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>
            <a:stCxn id="486" idx="2"/>
            <a:endCxn id="487" idx="0"/>
          </p:cNvCxnSpPr>
          <p:nvPr/>
        </p:nvCxnSpPr>
        <p:spPr>
          <a:xfrm flipH="1">
            <a:off x="5916790" y="6469033"/>
            <a:ext cx="44900" cy="69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9" name="Table 5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84167"/>
              </p:ext>
            </p:extLst>
          </p:nvPr>
        </p:nvGraphicFramePr>
        <p:xfrm>
          <a:off x="2877612" y="6557733"/>
          <a:ext cx="1793463" cy="681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574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6" name="Straight Connector 585"/>
          <p:cNvCxnSpPr>
            <a:stCxn id="569" idx="3"/>
            <a:endCxn id="487" idx="1"/>
          </p:cNvCxnSpPr>
          <p:nvPr/>
        </p:nvCxnSpPr>
        <p:spPr>
          <a:xfrm>
            <a:off x="4671075" y="6898520"/>
            <a:ext cx="169166" cy="188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5" name="Table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054381"/>
              </p:ext>
            </p:extLst>
          </p:nvPr>
        </p:nvGraphicFramePr>
        <p:xfrm>
          <a:off x="5874665" y="7705613"/>
          <a:ext cx="1663943" cy="676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074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83244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50753"/>
                  </a:ext>
                </a:extLst>
              </a:tr>
              <a:tr h="393404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6" name="Rectangle 605"/>
          <p:cNvSpPr/>
          <p:nvPr/>
        </p:nvSpPr>
        <p:spPr>
          <a:xfrm>
            <a:off x="3750367" y="7317377"/>
            <a:ext cx="224955" cy="8082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Pressure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1" name="Table 6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04483"/>
              </p:ext>
            </p:extLst>
          </p:nvPr>
        </p:nvGraphicFramePr>
        <p:xfrm>
          <a:off x="4072964" y="7691636"/>
          <a:ext cx="168346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469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3735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2" name="Table 6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99260"/>
              </p:ext>
            </p:extLst>
          </p:nvPr>
        </p:nvGraphicFramePr>
        <p:xfrm>
          <a:off x="4671075" y="8108208"/>
          <a:ext cx="75176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6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189466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3" name="Straight Connector 612"/>
          <p:cNvCxnSpPr>
            <a:stCxn id="611" idx="2"/>
            <a:endCxn id="612" idx="0"/>
          </p:cNvCxnSpPr>
          <p:nvPr/>
        </p:nvCxnSpPr>
        <p:spPr>
          <a:xfrm>
            <a:off x="4914698" y="7965956"/>
            <a:ext cx="132258" cy="142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/>
          <p:cNvCxnSpPr>
            <a:stCxn id="606" idx="3"/>
            <a:endCxn id="611" idx="1"/>
          </p:cNvCxnSpPr>
          <p:nvPr/>
        </p:nvCxnSpPr>
        <p:spPr>
          <a:xfrm>
            <a:off x="3975322" y="7721506"/>
            <a:ext cx="97642" cy="1072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/>
          <p:cNvCxnSpPr>
            <a:stCxn id="629" idx="3"/>
            <a:endCxn id="150" idx="1"/>
          </p:cNvCxnSpPr>
          <p:nvPr/>
        </p:nvCxnSpPr>
        <p:spPr>
          <a:xfrm flipV="1">
            <a:off x="7213661" y="8812011"/>
            <a:ext cx="382509" cy="79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7" name="Table 6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265991"/>
              </p:ext>
            </p:extLst>
          </p:nvPr>
        </p:nvGraphicFramePr>
        <p:xfrm>
          <a:off x="2887570" y="8229408"/>
          <a:ext cx="1469725" cy="10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493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731483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9" name="Table 6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885376"/>
              </p:ext>
            </p:extLst>
          </p:nvPr>
        </p:nvGraphicFramePr>
        <p:xfrm>
          <a:off x="5877034" y="8523022"/>
          <a:ext cx="1336627" cy="736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878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946749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736053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sp>
        <p:nvSpPr>
          <p:cNvPr id="631" name="Rectangle 630"/>
          <p:cNvSpPr/>
          <p:nvPr/>
        </p:nvSpPr>
        <p:spPr>
          <a:xfrm>
            <a:off x="2891791" y="7671442"/>
            <a:ext cx="774172" cy="431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635" name="Straight Connector 634"/>
          <p:cNvCxnSpPr>
            <a:stCxn id="631" idx="3"/>
            <a:endCxn id="606" idx="1"/>
          </p:cNvCxnSpPr>
          <p:nvPr/>
        </p:nvCxnSpPr>
        <p:spPr>
          <a:xfrm flipV="1">
            <a:off x="3665963" y="7721506"/>
            <a:ext cx="84404" cy="1654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8" name="Table 6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97627"/>
              </p:ext>
            </p:extLst>
          </p:nvPr>
        </p:nvGraphicFramePr>
        <p:xfrm>
          <a:off x="496319" y="9007797"/>
          <a:ext cx="231101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012">
                  <a:extLst>
                    <a:ext uri="{9D8B030D-6E8A-4147-A177-3AD203B41FA5}">
                      <a16:colId xmlns:a16="http://schemas.microsoft.com/office/drawing/2014/main" val="1398025502"/>
                    </a:ext>
                  </a:extLst>
                </a:gridCol>
              </a:tblGrid>
              <a:tr h="25862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9" name="Straight Connector 638"/>
          <p:cNvCxnSpPr>
            <a:stCxn id="627" idx="1"/>
            <a:endCxn id="638" idx="3"/>
          </p:cNvCxnSpPr>
          <p:nvPr/>
        </p:nvCxnSpPr>
        <p:spPr>
          <a:xfrm flipH="1">
            <a:off x="2807331" y="8751896"/>
            <a:ext cx="80239" cy="393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3" name="Table 6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65705"/>
              </p:ext>
            </p:extLst>
          </p:nvPr>
        </p:nvGraphicFramePr>
        <p:xfrm>
          <a:off x="4423445" y="8523022"/>
          <a:ext cx="131918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71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1755"/>
                  </a:ext>
                </a:extLst>
              </a:tr>
              <a:tr h="226193"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7" name="Straight Connector 646"/>
          <p:cNvCxnSpPr>
            <a:stCxn id="627" idx="3"/>
            <a:endCxn id="643" idx="1"/>
          </p:cNvCxnSpPr>
          <p:nvPr/>
        </p:nvCxnSpPr>
        <p:spPr>
          <a:xfrm>
            <a:off x="4357295" y="8751896"/>
            <a:ext cx="66150" cy="1368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69" y="4341560"/>
            <a:ext cx="475063" cy="489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57"/>
          <a:stretch/>
        </p:blipFill>
        <p:spPr>
          <a:xfrm>
            <a:off x="7143639" y="7023001"/>
            <a:ext cx="1285105" cy="538483"/>
          </a:xfrm>
          <a:prstGeom prst="rect">
            <a:avLst/>
          </a:prstGeom>
        </p:spPr>
      </p:pic>
      <p:cxnSp>
        <p:nvCxnSpPr>
          <p:cNvPr id="126" name="Straight Connector 125"/>
          <p:cNvCxnSpPr>
            <a:stCxn id="631" idx="2"/>
            <a:endCxn id="627" idx="0"/>
          </p:cNvCxnSpPr>
          <p:nvPr/>
        </p:nvCxnSpPr>
        <p:spPr>
          <a:xfrm>
            <a:off x="3278877" y="8102459"/>
            <a:ext cx="343555" cy="1269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18773"/>
              </p:ext>
            </p:extLst>
          </p:nvPr>
        </p:nvGraphicFramePr>
        <p:xfrm>
          <a:off x="8074172" y="7851314"/>
          <a:ext cx="4631173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563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  <a:gridCol w="251861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71227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212386"/>
              </p:ext>
            </p:extLst>
          </p:nvPr>
        </p:nvGraphicFramePr>
        <p:xfrm>
          <a:off x="7596170" y="8354811"/>
          <a:ext cx="1724161" cy="861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61">
                  <a:extLst>
                    <a:ext uri="{9D8B030D-6E8A-4147-A177-3AD203B41FA5}">
                      <a16:colId xmlns:a16="http://schemas.microsoft.com/office/drawing/2014/main" val="1075810232"/>
                    </a:ext>
                  </a:extLst>
                </a:gridCol>
              </a:tblGrid>
              <a:tr h="251482"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6879"/>
                  </a:ext>
                </a:extLst>
              </a:tr>
              <a:tr h="586790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" name="Straight Connector 235"/>
          <p:cNvCxnSpPr>
            <a:stCxn id="227" idx="0"/>
            <a:endCxn id="225" idx="2"/>
          </p:cNvCxnSpPr>
          <p:nvPr/>
        </p:nvCxnSpPr>
        <p:spPr>
          <a:xfrm flipH="1" flipV="1">
            <a:off x="6641736" y="533142"/>
            <a:ext cx="86471" cy="364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11149" y="4128275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2"/>
            <a:endCxn id="276" idx="0"/>
          </p:cNvCxnSpPr>
          <p:nvPr/>
        </p:nvCxnSpPr>
        <p:spPr>
          <a:xfrm>
            <a:off x="5794306" y="4774606"/>
            <a:ext cx="0" cy="829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811149" y="4857511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Observing and recording motion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79651"/>
              </p:ext>
            </p:extLst>
          </p:nvPr>
        </p:nvGraphicFramePr>
        <p:xfrm>
          <a:off x="3791484" y="2761070"/>
          <a:ext cx="29104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Distance-</a:t>
                      </a:r>
                      <a:r>
                        <a:rPr lang="en-GB" sz="1200" b="0" baseline="0" dirty="0" smtClean="0"/>
                        <a:t>time graph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Shows how far an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 moves along a straight line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0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Speed</a:t>
                      </a:r>
                      <a:r>
                        <a:rPr lang="en-GB" sz="1200" b="0" baseline="0" dirty="0" smtClean="0"/>
                        <a:t> of object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 the gradient of graph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9" name="Straight Connector 158"/>
          <p:cNvCxnSpPr>
            <a:stCxn id="100" idx="2"/>
            <a:endCxn id="205" idx="0"/>
          </p:cNvCxnSpPr>
          <p:nvPr/>
        </p:nvCxnSpPr>
        <p:spPr>
          <a:xfrm>
            <a:off x="4679951" y="2320772"/>
            <a:ext cx="222139" cy="916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243" idx="3"/>
            <a:endCxn id="4" idx="1"/>
          </p:cNvCxnSpPr>
          <p:nvPr/>
        </p:nvCxnSpPr>
        <p:spPr>
          <a:xfrm flipV="1">
            <a:off x="4624942" y="4451441"/>
            <a:ext cx="186207" cy="61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65658"/>
              </p:ext>
            </p:extLst>
          </p:nvPr>
        </p:nvGraphicFramePr>
        <p:xfrm>
          <a:off x="9803439" y="6739703"/>
          <a:ext cx="290870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Speed / velocity</a:t>
                      </a:r>
                      <a:r>
                        <a:rPr lang="en-GB" sz="1200" b="0" baseline="0" dirty="0" smtClean="0"/>
                        <a:t>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per second (m/s)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(m)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Time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Seconds (s)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per second squared (m/s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(N)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Mass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Kilogram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(Kg)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Momentum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Kilograms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metres per second (</a:t>
                      </a:r>
                      <a:r>
                        <a:rPr lang="en-GB" sz="1200" b="1" i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Kgm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/s)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cxnSp>
        <p:nvCxnSpPr>
          <p:cNvPr id="223" name="Straight Connector 222"/>
          <p:cNvCxnSpPr/>
          <p:nvPr/>
        </p:nvCxnSpPr>
        <p:spPr>
          <a:xfrm>
            <a:off x="8257239" y="3319615"/>
            <a:ext cx="0" cy="1020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09701"/>
              </p:ext>
            </p:extLst>
          </p:nvPr>
        </p:nvGraphicFramePr>
        <p:xfrm>
          <a:off x="9652903" y="2313775"/>
          <a:ext cx="306534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6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Parachuting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Size of air resistance depends on area of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 and speed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45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Larger the area, the l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arger the air resistance.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938193"/>
                  </a:ext>
                </a:extLst>
              </a:tr>
              <a:tr h="232012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Larger the speed,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the larger the air resistance.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59274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3857094" y="4177500"/>
            <a:ext cx="767848" cy="670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is rarely constant.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49" name="Straight Connector 248"/>
          <p:cNvCxnSpPr>
            <a:endCxn id="331" idx="3"/>
          </p:cNvCxnSpPr>
          <p:nvPr/>
        </p:nvCxnSpPr>
        <p:spPr>
          <a:xfrm flipH="1">
            <a:off x="6728207" y="5681931"/>
            <a:ext cx="168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6914821" y="2752620"/>
            <a:ext cx="2076480" cy="544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Forces, acceleration and Newton’s Laws of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10765"/>
              </p:ext>
            </p:extLst>
          </p:nvPr>
        </p:nvGraphicFramePr>
        <p:xfrm>
          <a:off x="115337" y="8446160"/>
          <a:ext cx="396508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95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Braking and kinetic energy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Work done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by braking force, reduces kinetic energy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Kinetic energy decreases, temperature of brakes increases due to frictional forces.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35" name="Straight Connector 334"/>
          <p:cNvCxnSpPr>
            <a:stCxn id="243" idx="1"/>
            <a:endCxn id="139" idx="3"/>
          </p:cNvCxnSpPr>
          <p:nvPr/>
        </p:nvCxnSpPr>
        <p:spPr>
          <a:xfrm flipH="1">
            <a:off x="3670887" y="4512947"/>
            <a:ext cx="186207" cy="546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70671"/>
              </p:ext>
            </p:extLst>
          </p:nvPr>
        </p:nvGraphicFramePr>
        <p:xfrm>
          <a:off x="8915400" y="885955"/>
          <a:ext cx="380284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030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  <a:gridCol w="1499061">
                  <a:extLst>
                    <a:ext uri="{9D8B030D-6E8A-4147-A177-3AD203B41FA5}">
                      <a16:colId xmlns:a16="http://schemas.microsoft.com/office/drawing/2014/main" val="196551598"/>
                    </a:ext>
                  </a:extLst>
                </a:gridCol>
                <a:gridCol w="1070758">
                  <a:extLst>
                    <a:ext uri="{9D8B030D-6E8A-4147-A177-3AD203B41FA5}">
                      <a16:colId xmlns:a16="http://schemas.microsoft.com/office/drawing/2014/main" val="1510962515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Falling objects accelerate due to gravity.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In no air resistance,</a:t>
                      </a:r>
                      <a:r>
                        <a:rPr lang="en-GB" sz="1200" baseline="0" dirty="0" smtClean="0"/>
                        <a:t> o</a:t>
                      </a:r>
                      <a:r>
                        <a:rPr lang="en-GB" sz="1200" dirty="0" smtClean="0"/>
                        <a:t>bjects</a:t>
                      </a:r>
                      <a:r>
                        <a:rPr lang="en-GB" sz="1200" baseline="0" dirty="0" smtClean="0"/>
                        <a:t> accelerate at 9.8m/s</a:t>
                      </a:r>
                      <a:r>
                        <a:rPr lang="en-GB" sz="1200" baseline="30000" dirty="0" smtClean="0"/>
                        <a:t>2</a:t>
                      </a:r>
                      <a:r>
                        <a:rPr lang="en-GB" sz="1200" baseline="0" dirty="0" smtClean="0"/>
                        <a:t>  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Air resistance slows falling</a:t>
                      </a:r>
                      <a:r>
                        <a:rPr lang="en-GB" sz="1200" baseline="0" dirty="0" smtClean="0"/>
                        <a:t> objects down.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</a:tbl>
          </a:graphicData>
        </a:graphic>
      </p:graphicFrame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252724"/>
              </p:ext>
            </p:extLst>
          </p:nvPr>
        </p:nvGraphicFramePr>
        <p:xfrm>
          <a:off x="7702246" y="83087"/>
          <a:ext cx="41727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2719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1921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Constant acceleration</a:t>
                      </a:r>
                      <a:endParaRPr lang="en-GB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47335"/>
                  </a:ext>
                </a:extLst>
              </a:tr>
              <a:tr h="4387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(final velocity)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aseline="0" dirty="0" smtClean="0"/>
                        <a:t> – (initial velocity)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en-GB" sz="1200" baseline="0" dirty="0" smtClean="0"/>
                        <a:t> = 2 X acceleration X distance  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– u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= 2 X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 X 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780069"/>
                  </a:ext>
                </a:extLst>
              </a:tr>
            </a:tbl>
          </a:graphicData>
        </a:graphic>
      </p:graphicFrame>
      <p:sp>
        <p:nvSpPr>
          <p:cNvPr id="129" name="Rectangle 128"/>
          <p:cNvSpPr/>
          <p:nvPr/>
        </p:nvSpPr>
        <p:spPr>
          <a:xfrm>
            <a:off x="3670887" y="5032177"/>
            <a:ext cx="1020364" cy="461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braking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909781" y="6627913"/>
            <a:ext cx="1187147" cy="2646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20721"/>
              </p:ext>
            </p:extLst>
          </p:nvPr>
        </p:nvGraphicFramePr>
        <p:xfrm>
          <a:off x="104426" y="3074659"/>
          <a:ext cx="3555091" cy="1016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Speed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fast an object moves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Scalar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9905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Displacement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Includes the distance and direction an object moves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far an object moves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scalar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73494"/>
              </p:ext>
            </p:extLst>
          </p:nvPr>
        </p:nvGraphicFramePr>
        <p:xfrm>
          <a:off x="914314" y="71628"/>
          <a:ext cx="274328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Aeroplane banks to change direction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Velocity</a:t>
                      </a:r>
                      <a:r>
                        <a:rPr lang="en-GB" sz="1200" baseline="0" dirty="0" smtClean="0"/>
                        <a:t> changes.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69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Car travelling around a bend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Constant speed,</a:t>
                      </a:r>
                      <a:r>
                        <a:rPr lang="en-US" sz="1200" baseline="0" dirty="0" smtClean="0"/>
                        <a:t> direction </a:t>
                      </a:r>
                      <a:r>
                        <a:rPr lang="en-US" sz="1200" dirty="0" smtClean="0"/>
                        <a:t>changes.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1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Satellite</a:t>
                      </a:r>
                      <a:r>
                        <a:rPr lang="en-GB" sz="1200" b="0" baseline="0" dirty="0" smtClean="0"/>
                        <a:t> orbiting the Earth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Constant speed, direction changes.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034756"/>
              </p:ext>
            </p:extLst>
          </p:nvPr>
        </p:nvGraphicFramePr>
        <p:xfrm>
          <a:off x="2212692" y="4155610"/>
          <a:ext cx="1458195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Walking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1.5m/s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Running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Cycling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03077"/>
              </p:ext>
            </p:extLst>
          </p:nvPr>
        </p:nvGraphicFramePr>
        <p:xfrm>
          <a:off x="104427" y="4155610"/>
          <a:ext cx="2010123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Car on motorway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Train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60m/s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Jet plane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200m/s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cxnSp>
        <p:nvCxnSpPr>
          <p:cNvPr id="144" name="Straight Connector 143"/>
          <p:cNvCxnSpPr>
            <a:stCxn id="139" idx="1"/>
            <a:endCxn id="140" idx="3"/>
          </p:cNvCxnSpPr>
          <p:nvPr/>
        </p:nvCxnSpPr>
        <p:spPr>
          <a:xfrm flipH="1">
            <a:off x="2114550" y="4567599"/>
            <a:ext cx="981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2313600" y="2425623"/>
            <a:ext cx="1766822" cy="2801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of sound 330m/s.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58" name="Straight Connector 157"/>
          <p:cNvCxnSpPr>
            <a:stCxn id="243" idx="0"/>
            <a:endCxn id="131" idx="3"/>
          </p:cNvCxnSpPr>
          <p:nvPr/>
        </p:nvCxnSpPr>
        <p:spPr>
          <a:xfrm flipH="1" flipV="1">
            <a:off x="3659517" y="3582798"/>
            <a:ext cx="581501" cy="5947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104426" y="2739234"/>
            <a:ext cx="1762474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= distance ÷ time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959665" y="2739957"/>
            <a:ext cx="70787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v = s ÷ 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62" name="Straight Connector 161"/>
          <p:cNvCxnSpPr>
            <a:stCxn id="161" idx="1"/>
            <a:endCxn id="160" idx="3"/>
          </p:cNvCxnSpPr>
          <p:nvPr/>
        </p:nvCxnSpPr>
        <p:spPr>
          <a:xfrm flipH="1" flipV="1">
            <a:off x="1866900" y="2872584"/>
            <a:ext cx="92765" cy="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31" idx="0"/>
            <a:endCxn id="160" idx="2"/>
          </p:cNvCxnSpPr>
          <p:nvPr/>
        </p:nvCxnSpPr>
        <p:spPr>
          <a:xfrm flipH="1" flipV="1">
            <a:off x="985663" y="3005934"/>
            <a:ext cx="896308" cy="68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39438"/>
              </p:ext>
            </p:extLst>
          </p:nvPr>
        </p:nvGraphicFramePr>
        <p:xfrm>
          <a:off x="114468" y="2026158"/>
          <a:ext cx="2098223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32">
                  <a:extLst>
                    <a:ext uri="{9D8B030D-6E8A-4147-A177-3AD203B41FA5}">
                      <a16:colId xmlns:a16="http://schemas.microsoft.com/office/drawing/2014/main" val="279044917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30517134"/>
                    </a:ext>
                  </a:extLst>
                </a:gridCol>
                <a:gridCol w="650591">
                  <a:extLst>
                    <a:ext uri="{9D8B030D-6E8A-4147-A177-3AD203B41FA5}">
                      <a16:colId xmlns:a16="http://schemas.microsoft.com/office/drawing/2014/main" val="1230571955"/>
                    </a:ext>
                  </a:extLst>
                </a:gridCol>
              </a:tblGrid>
              <a:tr h="63984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Velocity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speed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an object with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526487"/>
                  </a:ext>
                </a:extLst>
              </a:tr>
            </a:tbl>
          </a:graphicData>
        </a:graphic>
      </p:graphicFrame>
      <p:sp>
        <p:nvSpPr>
          <p:cNvPr id="169" name="Rectangle 168"/>
          <p:cNvSpPr/>
          <p:nvPr/>
        </p:nvSpPr>
        <p:spPr>
          <a:xfrm>
            <a:off x="2340649" y="2041262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344348"/>
              </p:ext>
            </p:extLst>
          </p:nvPr>
        </p:nvGraphicFramePr>
        <p:xfrm>
          <a:off x="102960" y="1485138"/>
          <a:ext cx="35278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Changing velocity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Objects in a circular motion, change direction but keep a constant speed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1" name="Rectangle 170"/>
          <p:cNvSpPr/>
          <p:nvPr/>
        </p:nvSpPr>
        <p:spPr>
          <a:xfrm>
            <a:off x="5995503" y="589127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72" name="Straight Connector 171"/>
          <p:cNvCxnSpPr>
            <a:stCxn id="138" idx="2"/>
            <a:endCxn id="170" idx="0"/>
          </p:cNvCxnSpPr>
          <p:nvPr/>
        </p:nvCxnSpPr>
        <p:spPr>
          <a:xfrm flipH="1">
            <a:off x="1866900" y="1443228"/>
            <a:ext cx="419057" cy="419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2"/>
            <a:endCxn id="169" idx="0"/>
          </p:cNvCxnSpPr>
          <p:nvPr/>
        </p:nvCxnSpPr>
        <p:spPr>
          <a:xfrm>
            <a:off x="1866900" y="1942338"/>
            <a:ext cx="1126912" cy="989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3" idx="0"/>
            <a:endCxn id="170" idx="2"/>
          </p:cNvCxnSpPr>
          <p:nvPr/>
        </p:nvCxnSpPr>
        <p:spPr>
          <a:xfrm flipV="1">
            <a:off x="1163579" y="1942338"/>
            <a:ext cx="703321" cy="83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" name="Table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91945"/>
              </p:ext>
            </p:extLst>
          </p:nvPr>
        </p:nvGraphicFramePr>
        <p:xfrm>
          <a:off x="7655369" y="7570300"/>
          <a:ext cx="175974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Changes in momentum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Force is applied to stop momentum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If momentum changes slowly, the force applied is small so less damage.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3813811"/>
                  </a:ext>
                </a:extLst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41255"/>
              </p:ext>
            </p:extLst>
          </p:nvPr>
        </p:nvGraphicFramePr>
        <p:xfrm>
          <a:off x="9047686" y="1585760"/>
          <a:ext cx="3670563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8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Terminal velocity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Weight of an object is balanced by resistive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Object moves at a constant</a:t>
                      </a:r>
                      <a:r>
                        <a:rPr lang="en-GB" sz="1200" baseline="0" dirty="0" smtClean="0"/>
                        <a:t> velocity.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Resultant force = 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Rectangle 185"/>
          <p:cNvSpPr/>
          <p:nvPr/>
        </p:nvSpPr>
        <p:spPr>
          <a:xfrm>
            <a:off x="3826107" y="3787009"/>
            <a:ext cx="1595114" cy="230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Describing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>
            <a:stCxn id="186" idx="0"/>
            <a:endCxn id="56" idx="2"/>
          </p:cNvCxnSpPr>
          <p:nvPr/>
        </p:nvCxnSpPr>
        <p:spPr>
          <a:xfrm flipV="1">
            <a:off x="4623664" y="3675470"/>
            <a:ext cx="623059" cy="1115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4248927" y="2412456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07525"/>
              </p:ext>
            </p:extLst>
          </p:nvPr>
        </p:nvGraphicFramePr>
        <p:xfrm>
          <a:off x="3742914" y="901606"/>
          <a:ext cx="1874074" cy="141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344">
                  <a:extLst>
                    <a:ext uri="{9D8B030D-6E8A-4147-A177-3AD203B41FA5}">
                      <a16:colId xmlns:a16="http://schemas.microsoft.com/office/drawing/2014/main" val="337864054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97482818"/>
                    </a:ext>
                  </a:extLst>
                </a:gridCol>
                <a:gridCol w="873210">
                  <a:extLst>
                    <a:ext uri="{9D8B030D-6E8A-4147-A177-3AD203B41FA5}">
                      <a16:colId xmlns:a16="http://schemas.microsoft.com/office/drawing/2014/main" val="1064087826"/>
                    </a:ext>
                  </a:extLst>
                </a:gridCol>
              </a:tblGrid>
              <a:tr h="14191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Accelerating objects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It takes time for objects to reach top speed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Draw a tangent to the curve, work out gradient.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9704332"/>
                  </a:ext>
                </a:extLst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3724626" y="665648"/>
            <a:ext cx="2190353" cy="152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Gradient = vertical ÷ horizontal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44039"/>
              </p:ext>
            </p:extLst>
          </p:nvPr>
        </p:nvGraphicFramePr>
        <p:xfrm>
          <a:off x="5686296" y="2420191"/>
          <a:ext cx="307810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Change in velocity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sp>
        <p:nvSpPr>
          <p:cNvPr id="221" name="Rectangle 220"/>
          <p:cNvSpPr/>
          <p:nvPr/>
        </p:nvSpPr>
        <p:spPr>
          <a:xfrm>
            <a:off x="5686296" y="2057723"/>
            <a:ext cx="3087154" cy="30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Acceleration = change in velocity ÷ time taken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22" name="Straight Connector 221"/>
          <p:cNvCxnSpPr>
            <a:stCxn id="220" idx="0"/>
            <a:endCxn id="221" idx="2"/>
          </p:cNvCxnSpPr>
          <p:nvPr/>
        </p:nvCxnSpPr>
        <p:spPr>
          <a:xfrm flipV="1">
            <a:off x="7225349" y="2363523"/>
            <a:ext cx="4524" cy="56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" name="Table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42502"/>
              </p:ext>
            </p:extLst>
          </p:nvPr>
        </p:nvGraphicFramePr>
        <p:xfrm>
          <a:off x="5672116" y="75942"/>
          <a:ext cx="193924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0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r>
                        <a:rPr lang="en-GB" sz="1200" b="0" baseline="0" dirty="0" smtClean="0"/>
                        <a:t> travelled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Area under the graph shape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6513"/>
              </p:ext>
            </p:extLst>
          </p:nvPr>
        </p:nvGraphicFramePr>
        <p:xfrm>
          <a:off x="5702302" y="1443834"/>
          <a:ext cx="2554937" cy="550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00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Accelerating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bject getting faster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Decelerating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Object slowing down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7" name="Table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73351"/>
              </p:ext>
            </p:extLst>
          </p:nvPr>
        </p:nvGraphicFramePr>
        <p:xfrm>
          <a:off x="5702302" y="898135"/>
          <a:ext cx="205181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7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Velocity-</a:t>
                      </a:r>
                      <a:r>
                        <a:rPr lang="en-GB" sz="1200" b="0" baseline="0" dirty="0" smtClean="0"/>
                        <a:t>time graph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Shows speed of an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8" name="Straight Connector 227"/>
          <p:cNvCxnSpPr>
            <a:stCxn id="221" idx="0"/>
            <a:endCxn id="226" idx="2"/>
          </p:cNvCxnSpPr>
          <p:nvPr/>
        </p:nvCxnSpPr>
        <p:spPr>
          <a:xfrm flipH="1" flipV="1">
            <a:off x="6979770" y="1994161"/>
            <a:ext cx="250103" cy="635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27" idx="2"/>
            <a:endCxn id="226" idx="0"/>
          </p:cNvCxnSpPr>
          <p:nvPr/>
        </p:nvCxnSpPr>
        <p:spPr>
          <a:xfrm>
            <a:off x="6728207" y="1355335"/>
            <a:ext cx="251563" cy="88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endCxn id="227" idx="3"/>
          </p:cNvCxnSpPr>
          <p:nvPr/>
        </p:nvCxnSpPr>
        <p:spPr>
          <a:xfrm flipH="1">
            <a:off x="7754112" y="841467"/>
            <a:ext cx="193949" cy="2852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8320919" y="1271635"/>
            <a:ext cx="519133" cy="7253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Falling objects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176321" y="5076049"/>
            <a:ext cx="2388429" cy="388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Frictional forces decelerate a moving object and bring it to rest.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114468" y="5054317"/>
            <a:ext cx="930668" cy="10271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affects both thinking and braking distances.</a:t>
            </a:r>
          </a:p>
        </p:txBody>
      </p:sp>
      <p:cxnSp>
        <p:nvCxnSpPr>
          <p:cNvPr id="251" name="Straight Connector 250"/>
          <p:cNvCxnSpPr>
            <a:stCxn id="244" idx="1"/>
            <a:endCxn id="226" idx="3"/>
          </p:cNvCxnSpPr>
          <p:nvPr/>
        </p:nvCxnSpPr>
        <p:spPr>
          <a:xfrm flipH="1">
            <a:off x="8257239" y="1634324"/>
            <a:ext cx="63680" cy="846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178" idx="1"/>
            <a:endCxn id="244" idx="3"/>
          </p:cNvCxnSpPr>
          <p:nvPr/>
        </p:nvCxnSpPr>
        <p:spPr>
          <a:xfrm flipH="1">
            <a:off x="8840052" y="1205995"/>
            <a:ext cx="75348" cy="428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178" idx="2"/>
            <a:endCxn id="185" idx="0"/>
          </p:cNvCxnSpPr>
          <p:nvPr/>
        </p:nvCxnSpPr>
        <p:spPr>
          <a:xfrm>
            <a:off x="10816824" y="1526035"/>
            <a:ext cx="66143" cy="59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29" idx="1"/>
            <a:endCxn id="302" idx="3"/>
          </p:cNvCxnSpPr>
          <p:nvPr/>
        </p:nvCxnSpPr>
        <p:spPr>
          <a:xfrm flipH="1">
            <a:off x="9566863" y="2816695"/>
            <a:ext cx="86040" cy="3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9127463" y="2321372"/>
            <a:ext cx="439400" cy="998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9" name="Table 3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60053"/>
              </p:ext>
            </p:extLst>
          </p:nvPr>
        </p:nvGraphicFramePr>
        <p:xfrm>
          <a:off x="7748056" y="4340255"/>
          <a:ext cx="496408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Newton’s first Law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Balanced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When the resultant force on an still object =</a:t>
                      </a:r>
                      <a:r>
                        <a:rPr lang="en-US" sz="1200" baseline="0" dirty="0" smtClean="0"/>
                        <a:t> 0, the object is stationary.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70146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When the resultant force on a moving object =</a:t>
                      </a:r>
                      <a:r>
                        <a:rPr lang="en-US" sz="1200" baseline="0" dirty="0" smtClean="0"/>
                        <a:t> 0, the object is at a constant speed.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27054"/>
                  </a:ext>
                </a:extLst>
              </a:tr>
              <a:tr h="59874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Newton’s second Law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Unbalanced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When the resultant force is greater than 0,</a:t>
                      </a:r>
                      <a:r>
                        <a:rPr lang="en-US" sz="1200" baseline="0" dirty="0" smtClean="0"/>
                        <a:t> the object accelerates. It could speed up, slow down or change direction.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0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Newton’s third</a:t>
                      </a:r>
                      <a:r>
                        <a:rPr lang="en-GB" sz="1200" b="0" baseline="0" dirty="0" smtClean="0"/>
                        <a:t> Law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Equal and opposite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When two objects interact the forces exerted are </a:t>
                      </a:r>
                      <a:r>
                        <a:rPr lang="en-GB" sz="1200" baseline="0" dirty="0" smtClean="0"/>
                        <a:t>equal and in an opposite direction.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sp>
        <p:nvSpPr>
          <p:cNvPr id="310" name="Rectangle 309"/>
          <p:cNvSpPr/>
          <p:nvPr/>
        </p:nvSpPr>
        <p:spPr>
          <a:xfrm>
            <a:off x="10937512" y="3371123"/>
            <a:ext cx="1774630" cy="661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or direction only changes if a resultant force acts on the object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12" name="Straight Connector 311"/>
          <p:cNvCxnSpPr>
            <a:stCxn id="310" idx="2"/>
            <a:endCxn id="309" idx="0"/>
          </p:cNvCxnSpPr>
          <p:nvPr/>
        </p:nvCxnSpPr>
        <p:spPr>
          <a:xfrm flipH="1">
            <a:off x="10230098" y="4032170"/>
            <a:ext cx="1594729" cy="3080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8673264" y="404157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4337178" y="5856509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18" name="Table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99011"/>
              </p:ext>
            </p:extLst>
          </p:nvPr>
        </p:nvGraphicFramePr>
        <p:xfrm>
          <a:off x="8388935" y="3409950"/>
          <a:ext cx="2412415" cy="571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Inertia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objects continue in the same state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motion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cxnSp>
        <p:nvCxnSpPr>
          <p:cNvPr id="319" name="Straight Connector 318"/>
          <p:cNvCxnSpPr>
            <a:stCxn id="318" idx="2"/>
            <a:endCxn id="315" idx="0"/>
          </p:cNvCxnSpPr>
          <p:nvPr/>
        </p:nvCxnSpPr>
        <p:spPr>
          <a:xfrm flipH="1">
            <a:off x="9326427" y="3981450"/>
            <a:ext cx="268715" cy="60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5" name="Table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78466"/>
              </p:ext>
            </p:extLst>
          </p:nvPr>
        </p:nvGraphicFramePr>
        <p:xfrm>
          <a:off x="6905114" y="4079019"/>
          <a:ext cx="697611" cy="248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63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Acceleration is proportional to resultant force.</a:t>
                      </a:r>
                      <a:endParaRPr lang="en-GB" sz="1200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8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Acceleration is inversely proportional to mass.</a:t>
                      </a:r>
                      <a:endParaRPr lang="en-GB" sz="1200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26" name="Straight Connector 325"/>
          <p:cNvCxnSpPr>
            <a:endCxn id="325" idx="3"/>
          </p:cNvCxnSpPr>
          <p:nvPr/>
        </p:nvCxnSpPr>
        <p:spPr>
          <a:xfrm flipH="1" flipV="1">
            <a:off x="7602725" y="5323636"/>
            <a:ext cx="126460" cy="155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339" idx="0"/>
            <a:endCxn id="316" idx="2"/>
          </p:cNvCxnSpPr>
          <p:nvPr/>
        </p:nvCxnSpPr>
        <p:spPr>
          <a:xfrm flipH="1" flipV="1">
            <a:off x="4990341" y="6085227"/>
            <a:ext cx="535329" cy="61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38816" y="5851608"/>
            <a:ext cx="789305" cy="215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 = m X a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29" name="Straight Connector 328"/>
          <p:cNvCxnSpPr>
            <a:stCxn id="331" idx="2"/>
            <a:endCxn id="328" idx="0"/>
          </p:cNvCxnSpPr>
          <p:nvPr/>
        </p:nvCxnSpPr>
        <p:spPr>
          <a:xfrm>
            <a:off x="5671610" y="5785201"/>
            <a:ext cx="661859" cy="664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4615012" y="5578661"/>
            <a:ext cx="2113195" cy="206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Force = mass X acceleration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339" name="Table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12967"/>
              </p:ext>
            </p:extLst>
          </p:nvPr>
        </p:nvGraphicFramePr>
        <p:xfrm>
          <a:off x="4198019" y="6146951"/>
          <a:ext cx="26553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1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Inertial mass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difficult it is to change the velocity of an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Inertial mass = force ÷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acceleration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978011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If the mass is large, to change velocity a big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force is needed.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01996"/>
                  </a:ext>
                </a:extLst>
              </a:tr>
            </a:tbl>
          </a:graphicData>
        </a:graphic>
      </p:graphicFrame>
      <p:cxnSp>
        <p:nvCxnSpPr>
          <p:cNvPr id="340" name="Straight Connector 339"/>
          <p:cNvCxnSpPr>
            <a:stCxn id="343" idx="2"/>
            <a:endCxn id="358" idx="0"/>
          </p:cNvCxnSpPr>
          <p:nvPr/>
        </p:nvCxnSpPr>
        <p:spPr>
          <a:xfrm flipH="1">
            <a:off x="2095857" y="6975983"/>
            <a:ext cx="530869" cy="193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3" name="Table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7000"/>
              </p:ext>
            </p:extLst>
          </p:nvPr>
        </p:nvGraphicFramePr>
        <p:xfrm>
          <a:off x="1173031" y="5604383"/>
          <a:ext cx="290739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3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Thinking 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Distance travelled whilst the driver reacts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40745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Braking</a:t>
                      </a:r>
                      <a:r>
                        <a:rPr lang="en-GB" sz="1200" b="0" baseline="0" dirty="0" smtClean="0"/>
                        <a:t> 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Distance travelled whilst the car is stopped by the brakes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Stopping</a:t>
                      </a:r>
                      <a:r>
                        <a:rPr lang="en-GB" sz="1200" b="0" baseline="0" dirty="0" smtClean="0"/>
                        <a:t> 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 thinking and 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braking distances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cxnSp>
        <p:nvCxnSpPr>
          <p:cNvPr id="344" name="Straight Connector 343"/>
          <p:cNvCxnSpPr>
            <a:stCxn id="129" idx="1"/>
            <a:endCxn id="245" idx="3"/>
          </p:cNvCxnSpPr>
          <p:nvPr/>
        </p:nvCxnSpPr>
        <p:spPr>
          <a:xfrm flipH="1">
            <a:off x="3564750" y="5262954"/>
            <a:ext cx="106137" cy="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>
            <a:stCxn id="245" idx="2"/>
            <a:endCxn id="343" idx="0"/>
          </p:cNvCxnSpPr>
          <p:nvPr/>
        </p:nvCxnSpPr>
        <p:spPr>
          <a:xfrm>
            <a:off x="2370536" y="5464502"/>
            <a:ext cx="256190" cy="1398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>
            <a:stCxn id="343" idx="1"/>
            <a:endCxn id="246" idx="3"/>
          </p:cNvCxnSpPr>
          <p:nvPr/>
        </p:nvCxnSpPr>
        <p:spPr>
          <a:xfrm flipH="1" flipV="1">
            <a:off x="1045136" y="5567910"/>
            <a:ext cx="127895" cy="7222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Rectangle 356"/>
          <p:cNvSpPr/>
          <p:nvPr/>
        </p:nvSpPr>
        <p:spPr>
          <a:xfrm>
            <a:off x="114468" y="6140459"/>
            <a:ext cx="930668" cy="5234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Typical reaction time = 0.7s</a:t>
            </a:r>
          </a:p>
        </p:txBody>
      </p:sp>
      <p:graphicFrame>
        <p:nvGraphicFramePr>
          <p:cNvPr id="358" name="Table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55377"/>
              </p:ext>
            </p:extLst>
          </p:nvPr>
        </p:nvGraphicFramePr>
        <p:xfrm>
          <a:off x="104427" y="7169706"/>
          <a:ext cx="3982860" cy="1203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3">
                  <a:extLst>
                    <a:ext uri="{9D8B030D-6E8A-4147-A177-3AD203B41FA5}">
                      <a16:colId xmlns:a16="http://schemas.microsoft.com/office/drawing/2014/main" val="470607256"/>
                    </a:ext>
                  </a:extLst>
                </a:gridCol>
              </a:tblGrid>
              <a:tr h="501370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Factors affecting stopping</a:t>
                      </a:r>
                      <a:r>
                        <a:rPr lang="en-GB" sz="1200" b="0" baseline="0" dirty="0" smtClean="0"/>
                        <a:t> distances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Drivers reaction times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Drinking alcohol, taking drugs, tired.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7019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Braking distances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Weather conditions, worn brakes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or tyres, road surface, size of braking force.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243290"/>
                  </a:ext>
                </a:extLst>
              </a:tr>
            </a:tbl>
          </a:graphicData>
        </a:graphic>
      </p:graphicFrame>
      <p:cxnSp>
        <p:nvCxnSpPr>
          <p:cNvPr id="365" name="Straight Connector 364"/>
          <p:cNvCxnSpPr>
            <a:stCxn id="321" idx="0"/>
            <a:endCxn id="358" idx="2"/>
          </p:cNvCxnSpPr>
          <p:nvPr/>
        </p:nvCxnSpPr>
        <p:spPr>
          <a:xfrm flipH="1" flipV="1">
            <a:off x="2095857" y="8372995"/>
            <a:ext cx="2022" cy="73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>
            <a:off x="7337059" y="7220287"/>
            <a:ext cx="2055847" cy="253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Momentum = mass X velocity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8197220" y="6939521"/>
            <a:ext cx="850466" cy="191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</a:t>
            </a:r>
            <a:r>
              <a:rPr lang="en-GB" sz="1200" dirty="0" smtClean="0">
                <a:solidFill>
                  <a:schemeClr val="tx1"/>
                </a:solidFill>
              </a:rPr>
              <a:t> = m X v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75" name="Straight Connector 374"/>
          <p:cNvCxnSpPr>
            <a:stCxn id="380" idx="0"/>
            <a:endCxn id="130" idx="2"/>
          </p:cNvCxnSpPr>
          <p:nvPr/>
        </p:nvCxnSpPr>
        <p:spPr>
          <a:xfrm flipV="1">
            <a:off x="7503082" y="6892598"/>
            <a:ext cx="273" cy="720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3" idx="0"/>
            <a:endCxn id="374" idx="2"/>
          </p:cNvCxnSpPr>
          <p:nvPr/>
        </p:nvCxnSpPr>
        <p:spPr>
          <a:xfrm flipV="1">
            <a:off x="8364983" y="7131139"/>
            <a:ext cx="257470" cy="89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Rectangle 379"/>
          <p:cNvSpPr/>
          <p:nvPr/>
        </p:nvSpPr>
        <p:spPr>
          <a:xfrm>
            <a:off x="6972675" y="6964609"/>
            <a:ext cx="1060813" cy="191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Is a vector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81" name="Straight Connector 380"/>
          <p:cNvCxnSpPr>
            <a:stCxn id="373" idx="0"/>
            <a:endCxn id="380" idx="2"/>
          </p:cNvCxnSpPr>
          <p:nvPr/>
        </p:nvCxnSpPr>
        <p:spPr>
          <a:xfrm flipH="1" flipV="1">
            <a:off x="7503082" y="7156334"/>
            <a:ext cx="861901" cy="639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ctangle 392"/>
          <p:cNvSpPr/>
          <p:nvPr/>
        </p:nvSpPr>
        <p:spPr>
          <a:xfrm>
            <a:off x="8186387" y="666388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3" name="Rectangle 412"/>
          <p:cNvSpPr/>
          <p:nvPr/>
        </p:nvSpPr>
        <p:spPr>
          <a:xfrm>
            <a:off x="7665955" y="9049892"/>
            <a:ext cx="1933602" cy="193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9489569" y="6966326"/>
            <a:ext cx="240627" cy="1306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Crumple zones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15" name="Straight Connector 414"/>
          <p:cNvCxnSpPr>
            <a:stCxn id="414" idx="1"/>
            <a:endCxn id="184" idx="3"/>
          </p:cNvCxnSpPr>
          <p:nvPr/>
        </p:nvCxnSpPr>
        <p:spPr>
          <a:xfrm flipH="1">
            <a:off x="9415114" y="7619460"/>
            <a:ext cx="74455" cy="63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>
            <a:stCxn id="184" idx="2"/>
            <a:endCxn id="413" idx="0"/>
          </p:cNvCxnSpPr>
          <p:nvPr/>
        </p:nvCxnSpPr>
        <p:spPr>
          <a:xfrm>
            <a:off x="8535241" y="8941900"/>
            <a:ext cx="97515" cy="1079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Rectangle 421"/>
          <p:cNvSpPr/>
          <p:nvPr/>
        </p:nvSpPr>
        <p:spPr>
          <a:xfrm rot="5400000">
            <a:off x="6849844" y="8236496"/>
            <a:ext cx="1231455" cy="195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23" name="Table 4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86063"/>
              </p:ext>
            </p:extLst>
          </p:nvPr>
        </p:nvGraphicFramePr>
        <p:xfrm>
          <a:off x="5360741" y="7410908"/>
          <a:ext cx="1937280" cy="1760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728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9734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Conservation of momentum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86240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two objects collide,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momentum they have before the collision = the momentum they have after the collision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62591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system = no external forces acting on it.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224963"/>
                  </a:ext>
                </a:extLst>
              </a:tr>
            </a:tbl>
          </a:graphicData>
        </a:graphic>
      </p:graphicFrame>
      <p:cxnSp>
        <p:nvCxnSpPr>
          <p:cNvPr id="424" name="Straight Connector 423"/>
          <p:cNvCxnSpPr>
            <a:stCxn id="423" idx="3"/>
            <a:endCxn id="422" idx="2"/>
          </p:cNvCxnSpPr>
          <p:nvPr/>
        </p:nvCxnSpPr>
        <p:spPr>
          <a:xfrm>
            <a:off x="7298021" y="8291102"/>
            <a:ext cx="69744" cy="43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t="10770" r="11489" b="1590"/>
          <a:stretch/>
        </p:blipFill>
        <p:spPr>
          <a:xfrm>
            <a:off x="6756106" y="3377034"/>
            <a:ext cx="697180" cy="6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" name="Straight Connector 235"/>
          <p:cNvCxnSpPr>
            <a:stCxn id="227" idx="0"/>
            <a:endCxn id="225" idx="2"/>
          </p:cNvCxnSpPr>
          <p:nvPr/>
        </p:nvCxnSpPr>
        <p:spPr>
          <a:xfrm flipH="1" flipV="1">
            <a:off x="6641736" y="533142"/>
            <a:ext cx="86471" cy="364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11149" y="4128275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2"/>
            <a:endCxn id="276" idx="0"/>
          </p:cNvCxnSpPr>
          <p:nvPr/>
        </p:nvCxnSpPr>
        <p:spPr>
          <a:xfrm>
            <a:off x="5794306" y="4774606"/>
            <a:ext cx="0" cy="829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811149" y="4857511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Observing and recording motion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87736"/>
              </p:ext>
            </p:extLst>
          </p:nvPr>
        </p:nvGraphicFramePr>
        <p:xfrm>
          <a:off x="3791484" y="2761070"/>
          <a:ext cx="2910478" cy="797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Shows how far an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 moves along a straight line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0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 the gradient of graph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9" name="Straight Connector 158"/>
          <p:cNvCxnSpPr>
            <a:stCxn id="100" idx="2"/>
            <a:endCxn id="205" idx="0"/>
          </p:cNvCxnSpPr>
          <p:nvPr/>
        </p:nvCxnSpPr>
        <p:spPr>
          <a:xfrm>
            <a:off x="4679951" y="2320772"/>
            <a:ext cx="222139" cy="916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243" idx="3"/>
            <a:endCxn id="4" idx="1"/>
          </p:cNvCxnSpPr>
          <p:nvPr/>
        </p:nvCxnSpPr>
        <p:spPr>
          <a:xfrm flipV="1">
            <a:off x="4624942" y="4451441"/>
            <a:ext cx="186207" cy="61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09025"/>
              </p:ext>
            </p:extLst>
          </p:nvPr>
        </p:nvGraphicFramePr>
        <p:xfrm>
          <a:off x="9803439" y="6758753"/>
          <a:ext cx="290870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per second (m/s)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(m)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Seconds (s)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Metres per second squared (m/s</a:t>
                      </a:r>
                      <a:r>
                        <a:rPr lang="en-GB" sz="1200" b="1" i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Newton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(N)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Kilogram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(Kg)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Kilograms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metres per second (</a:t>
                      </a:r>
                      <a:r>
                        <a:rPr lang="en-GB" sz="1200" b="1" i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Kgm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/s)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cxnSp>
        <p:nvCxnSpPr>
          <p:cNvPr id="223" name="Straight Connector 222"/>
          <p:cNvCxnSpPr/>
          <p:nvPr/>
        </p:nvCxnSpPr>
        <p:spPr>
          <a:xfrm>
            <a:off x="8257239" y="3319615"/>
            <a:ext cx="0" cy="1020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69129"/>
              </p:ext>
            </p:extLst>
          </p:nvPr>
        </p:nvGraphicFramePr>
        <p:xfrm>
          <a:off x="9652903" y="2313775"/>
          <a:ext cx="306534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6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Size of air resistance depends on area of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 and speed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45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Larger the area, the l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arger the air resistance.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938193"/>
                  </a:ext>
                </a:extLst>
              </a:tr>
              <a:tr h="232012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Larger the speed,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the larger the air resistance.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59274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3857094" y="4177500"/>
            <a:ext cx="767848" cy="670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is rarely constant.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49" name="Straight Connector 248"/>
          <p:cNvCxnSpPr>
            <a:endCxn id="331" idx="3"/>
          </p:cNvCxnSpPr>
          <p:nvPr/>
        </p:nvCxnSpPr>
        <p:spPr>
          <a:xfrm flipH="1">
            <a:off x="6728207" y="5681931"/>
            <a:ext cx="168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6914821" y="2752620"/>
            <a:ext cx="2076480" cy="544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Forces, acceleration and Newton’s Laws of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67675"/>
              </p:ext>
            </p:extLst>
          </p:nvPr>
        </p:nvGraphicFramePr>
        <p:xfrm>
          <a:off x="115337" y="8446160"/>
          <a:ext cx="396508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95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Work done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by braking force, reduces kinetic energy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Kinetic energy decreases, temperature of brakes increases due to frictional forces.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35" name="Straight Connector 334"/>
          <p:cNvCxnSpPr>
            <a:stCxn id="243" idx="1"/>
            <a:endCxn id="139" idx="3"/>
          </p:cNvCxnSpPr>
          <p:nvPr/>
        </p:nvCxnSpPr>
        <p:spPr>
          <a:xfrm flipH="1">
            <a:off x="3670887" y="4512947"/>
            <a:ext cx="186207" cy="546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70671"/>
              </p:ext>
            </p:extLst>
          </p:nvPr>
        </p:nvGraphicFramePr>
        <p:xfrm>
          <a:off x="8915400" y="885955"/>
          <a:ext cx="380284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030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  <a:gridCol w="1499061">
                  <a:extLst>
                    <a:ext uri="{9D8B030D-6E8A-4147-A177-3AD203B41FA5}">
                      <a16:colId xmlns:a16="http://schemas.microsoft.com/office/drawing/2014/main" val="196551598"/>
                    </a:ext>
                  </a:extLst>
                </a:gridCol>
                <a:gridCol w="1070758">
                  <a:extLst>
                    <a:ext uri="{9D8B030D-6E8A-4147-A177-3AD203B41FA5}">
                      <a16:colId xmlns:a16="http://schemas.microsoft.com/office/drawing/2014/main" val="1510962515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Falling objects accelerate due to gravity.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In no air resistance,</a:t>
                      </a:r>
                      <a:r>
                        <a:rPr lang="en-GB" sz="1200" baseline="0" dirty="0" smtClean="0"/>
                        <a:t> o</a:t>
                      </a:r>
                      <a:r>
                        <a:rPr lang="en-GB" sz="1200" dirty="0" smtClean="0"/>
                        <a:t>bjects</a:t>
                      </a:r>
                      <a:r>
                        <a:rPr lang="en-GB" sz="1200" baseline="0" dirty="0" smtClean="0"/>
                        <a:t> accelerate at 9.8m/s</a:t>
                      </a:r>
                      <a:r>
                        <a:rPr lang="en-GB" sz="1200" baseline="30000" dirty="0" smtClean="0"/>
                        <a:t>2</a:t>
                      </a:r>
                      <a:r>
                        <a:rPr lang="en-GB" sz="1200" baseline="0" dirty="0" smtClean="0"/>
                        <a:t>  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Air resistance slows falling</a:t>
                      </a:r>
                      <a:r>
                        <a:rPr lang="en-GB" sz="1200" baseline="0" dirty="0" smtClean="0"/>
                        <a:t> objects down.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</a:tbl>
          </a:graphicData>
        </a:graphic>
      </p:graphicFrame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08741"/>
              </p:ext>
            </p:extLst>
          </p:nvPr>
        </p:nvGraphicFramePr>
        <p:xfrm>
          <a:off x="7702246" y="83087"/>
          <a:ext cx="41727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2719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192121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47335"/>
                  </a:ext>
                </a:extLst>
              </a:tr>
              <a:tr h="4387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(final velocity)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aseline="0" dirty="0" smtClean="0"/>
                        <a:t> – (initial velocity)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en-GB" sz="1200" baseline="0" dirty="0" smtClean="0"/>
                        <a:t> = 2 X acceleration X distance  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– u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= 2 X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 X 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780069"/>
                  </a:ext>
                </a:extLst>
              </a:tr>
            </a:tbl>
          </a:graphicData>
        </a:graphic>
      </p:graphicFrame>
      <p:sp>
        <p:nvSpPr>
          <p:cNvPr id="129" name="Rectangle 128"/>
          <p:cNvSpPr/>
          <p:nvPr/>
        </p:nvSpPr>
        <p:spPr>
          <a:xfrm>
            <a:off x="3670887" y="5032177"/>
            <a:ext cx="1020364" cy="461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braking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909781" y="6627913"/>
            <a:ext cx="1187147" cy="2646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95818"/>
              </p:ext>
            </p:extLst>
          </p:nvPr>
        </p:nvGraphicFramePr>
        <p:xfrm>
          <a:off x="104426" y="3074659"/>
          <a:ext cx="3555091" cy="1016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fast an object moves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Scalar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9905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Includes the distance and direction an object moves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far an object moves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scalar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4903"/>
              </p:ext>
            </p:extLst>
          </p:nvPr>
        </p:nvGraphicFramePr>
        <p:xfrm>
          <a:off x="914314" y="71628"/>
          <a:ext cx="2743286" cy="1219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Velocity</a:t>
                      </a:r>
                      <a:r>
                        <a:rPr lang="en-GB" sz="1200" baseline="0" dirty="0" smtClean="0"/>
                        <a:t> changes.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69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Constant speed,</a:t>
                      </a:r>
                      <a:r>
                        <a:rPr lang="en-US" sz="1200" baseline="0" dirty="0" smtClean="0"/>
                        <a:t> direction </a:t>
                      </a:r>
                      <a:r>
                        <a:rPr lang="en-US" sz="1200" dirty="0" smtClean="0"/>
                        <a:t>changes.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19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Constant speed, direction changes.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43842"/>
              </p:ext>
            </p:extLst>
          </p:nvPr>
        </p:nvGraphicFramePr>
        <p:xfrm>
          <a:off x="2212692" y="4155610"/>
          <a:ext cx="1458195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1.5m/s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86402"/>
              </p:ext>
            </p:extLst>
          </p:nvPr>
        </p:nvGraphicFramePr>
        <p:xfrm>
          <a:off x="104427" y="4155610"/>
          <a:ext cx="2010123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60m/s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200m/s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cxnSp>
        <p:nvCxnSpPr>
          <p:cNvPr id="144" name="Straight Connector 143"/>
          <p:cNvCxnSpPr>
            <a:stCxn id="139" idx="1"/>
            <a:endCxn id="140" idx="3"/>
          </p:cNvCxnSpPr>
          <p:nvPr/>
        </p:nvCxnSpPr>
        <p:spPr>
          <a:xfrm flipH="1">
            <a:off x="2114550" y="4567599"/>
            <a:ext cx="981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2313600" y="2425623"/>
            <a:ext cx="1766822" cy="2801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of sound 330m/s.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58" name="Straight Connector 157"/>
          <p:cNvCxnSpPr>
            <a:stCxn id="243" idx="0"/>
            <a:endCxn id="131" idx="3"/>
          </p:cNvCxnSpPr>
          <p:nvPr/>
        </p:nvCxnSpPr>
        <p:spPr>
          <a:xfrm flipH="1" flipV="1">
            <a:off x="3659517" y="3582798"/>
            <a:ext cx="581501" cy="5947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104426" y="2739234"/>
            <a:ext cx="1762474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= distance ÷ time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959665" y="2739957"/>
            <a:ext cx="70787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v = s ÷ 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62" name="Straight Connector 161"/>
          <p:cNvCxnSpPr>
            <a:stCxn id="161" idx="1"/>
            <a:endCxn id="160" idx="3"/>
          </p:cNvCxnSpPr>
          <p:nvPr/>
        </p:nvCxnSpPr>
        <p:spPr>
          <a:xfrm flipH="1" flipV="1">
            <a:off x="1866900" y="2872584"/>
            <a:ext cx="92765" cy="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31" idx="0"/>
            <a:endCxn id="160" idx="2"/>
          </p:cNvCxnSpPr>
          <p:nvPr/>
        </p:nvCxnSpPr>
        <p:spPr>
          <a:xfrm flipH="1" flipV="1">
            <a:off x="985663" y="3005934"/>
            <a:ext cx="896308" cy="68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96311"/>
              </p:ext>
            </p:extLst>
          </p:nvPr>
        </p:nvGraphicFramePr>
        <p:xfrm>
          <a:off x="114468" y="2026158"/>
          <a:ext cx="2098223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32">
                  <a:extLst>
                    <a:ext uri="{9D8B030D-6E8A-4147-A177-3AD203B41FA5}">
                      <a16:colId xmlns:a16="http://schemas.microsoft.com/office/drawing/2014/main" val="279044917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30517134"/>
                    </a:ext>
                  </a:extLst>
                </a:gridCol>
                <a:gridCol w="650591">
                  <a:extLst>
                    <a:ext uri="{9D8B030D-6E8A-4147-A177-3AD203B41FA5}">
                      <a16:colId xmlns:a16="http://schemas.microsoft.com/office/drawing/2014/main" val="1230571955"/>
                    </a:ext>
                  </a:extLst>
                </a:gridCol>
              </a:tblGrid>
              <a:tr h="63984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speed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an object with direction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526487"/>
                  </a:ext>
                </a:extLst>
              </a:tr>
            </a:tbl>
          </a:graphicData>
        </a:graphic>
      </p:graphicFrame>
      <p:sp>
        <p:nvSpPr>
          <p:cNvPr id="169" name="Rectangle 168"/>
          <p:cNvSpPr/>
          <p:nvPr/>
        </p:nvSpPr>
        <p:spPr>
          <a:xfrm>
            <a:off x="2340649" y="2041262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43449"/>
              </p:ext>
            </p:extLst>
          </p:nvPr>
        </p:nvGraphicFramePr>
        <p:xfrm>
          <a:off x="102960" y="1485138"/>
          <a:ext cx="35278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Objects in a circular motion, change direction but keep a constant speed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1" name="Rectangle 170"/>
          <p:cNvSpPr/>
          <p:nvPr/>
        </p:nvSpPr>
        <p:spPr>
          <a:xfrm>
            <a:off x="5995503" y="589127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72" name="Straight Connector 171"/>
          <p:cNvCxnSpPr>
            <a:stCxn id="138" idx="2"/>
            <a:endCxn id="170" idx="0"/>
          </p:cNvCxnSpPr>
          <p:nvPr/>
        </p:nvCxnSpPr>
        <p:spPr>
          <a:xfrm flipH="1">
            <a:off x="1866900" y="1443228"/>
            <a:ext cx="419057" cy="419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2"/>
            <a:endCxn id="169" idx="0"/>
          </p:cNvCxnSpPr>
          <p:nvPr/>
        </p:nvCxnSpPr>
        <p:spPr>
          <a:xfrm>
            <a:off x="1866900" y="1942338"/>
            <a:ext cx="1126912" cy="989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3" idx="0"/>
            <a:endCxn id="170" idx="2"/>
          </p:cNvCxnSpPr>
          <p:nvPr/>
        </p:nvCxnSpPr>
        <p:spPr>
          <a:xfrm flipV="1">
            <a:off x="1163579" y="1942338"/>
            <a:ext cx="703321" cy="83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" name="Table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1043"/>
              </p:ext>
            </p:extLst>
          </p:nvPr>
        </p:nvGraphicFramePr>
        <p:xfrm>
          <a:off x="7655369" y="7570300"/>
          <a:ext cx="175974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Force is applied to stop momentum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If momentum changes slowly, the force applied is small so less damage.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3813811"/>
                  </a:ext>
                </a:extLst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5595"/>
              </p:ext>
            </p:extLst>
          </p:nvPr>
        </p:nvGraphicFramePr>
        <p:xfrm>
          <a:off x="9047686" y="1585760"/>
          <a:ext cx="3670563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86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Weight of an object is balanced by resistive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Object moves at a constant</a:t>
                      </a:r>
                      <a:r>
                        <a:rPr lang="en-GB" sz="1200" baseline="0" dirty="0" smtClean="0"/>
                        <a:t> velocity.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Resultant force = 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Rectangle 185"/>
          <p:cNvSpPr/>
          <p:nvPr/>
        </p:nvSpPr>
        <p:spPr>
          <a:xfrm>
            <a:off x="3826107" y="3787009"/>
            <a:ext cx="1595114" cy="230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Describing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>
            <a:stCxn id="186" idx="0"/>
            <a:endCxn id="56" idx="2"/>
          </p:cNvCxnSpPr>
          <p:nvPr/>
        </p:nvCxnSpPr>
        <p:spPr>
          <a:xfrm flipV="1">
            <a:off x="4623664" y="3675470"/>
            <a:ext cx="623059" cy="1115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4248927" y="2412456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12748"/>
              </p:ext>
            </p:extLst>
          </p:nvPr>
        </p:nvGraphicFramePr>
        <p:xfrm>
          <a:off x="3742914" y="901606"/>
          <a:ext cx="1874074" cy="141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344">
                  <a:extLst>
                    <a:ext uri="{9D8B030D-6E8A-4147-A177-3AD203B41FA5}">
                      <a16:colId xmlns:a16="http://schemas.microsoft.com/office/drawing/2014/main" val="337864054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97482818"/>
                    </a:ext>
                  </a:extLst>
                </a:gridCol>
                <a:gridCol w="873210">
                  <a:extLst>
                    <a:ext uri="{9D8B030D-6E8A-4147-A177-3AD203B41FA5}">
                      <a16:colId xmlns:a16="http://schemas.microsoft.com/office/drawing/2014/main" val="1064087826"/>
                    </a:ext>
                  </a:extLst>
                </a:gridCol>
              </a:tblGrid>
              <a:tr h="141916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It takes time for objects to reach top speed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Draw a tangent to the curve, work out gradient.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9704332"/>
                  </a:ext>
                </a:extLst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3724626" y="665648"/>
            <a:ext cx="2190353" cy="152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Gradient = vertical ÷ horizontal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5469"/>
              </p:ext>
            </p:extLst>
          </p:nvPr>
        </p:nvGraphicFramePr>
        <p:xfrm>
          <a:off x="5686296" y="2420191"/>
          <a:ext cx="307810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Change in velocity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sp>
        <p:nvSpPr>
          <p:cNvPr id="221" name="Rectangle 220"/>
          <p:cNvSpPr/>
          <p:nvPr/>
        </p:nvSpPr>
        <p:spPr>
          <a:xfrm>
            <a:off x="5686296" y="2057723"/>
            <a:ext cx="3087154" cy="30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Acceleration = change in velocity ÷ time taken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22" name="Straight Connector 221"/>
          <p:cNvCxnSpPr>
            <a:stCxn id="220" idx="0"/>
            <a:endCxn id="221" idx="2"/>
          </p:cNvCxnSpPr>
          <p:nvPr/>
        </p:nvCxnSpPr>
        <p:spPr>
          <a:xfrm flipV="1">
            <a:off x="7225349" y="2363523"/>
            <a:ext cx="4524" cy="56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" name="Table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56925"/>
              </p:ext>
            </p:extLst>
          </p:nvPr>
        </p:nvGraphicFramePr>
        <p:xfrm>
          <a:off x="5672116" y="75942"/>
          <a:ext cx="193924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0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Area under the graph shape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79955"/>
              </p:ext>
            </p:extLst>
          </p:nvPr>
        </p:nvGraphicFramePr>
        <p:xfrm>
          <a:off x="5702302" y="1443834"/>
          <a:ext cx="2554937" cy="550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00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bject getting faster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Object slowing down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7" name="Table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64168"/>
              </p:ext>
            </p:extLst>
          </p:nvPr>
        </p:nvGraphicFramePr>
        <p:xfrm>
          <a:off x="5702302" y="898135"/>
          <a:ext cx="205181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71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Shows speed of an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8" name="Straight Connector 227"/>
          <p:cNvCxnSpPr>
            <a:stCxn id="221" idx="0"/>
            <a:endCxn id="226" idx="2"/>
          </p:cNvCxnSpPr>
          <p:nvPr/>
        </p:nvCxnSpPr>
        <p:spPr>
          <a:xfrm flipH="1" flipV="1">
            <a:off x="6979770" y="1994161"/>
            <a:ext cx="250103" cy="635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27" idx="2"/>
            <a:endCxn id="226" idx="0"/>
          </p:cNvCxnSpPr>
          <p:nvPr/>
        </p:nvCxnSpPr>
        <p:spPr>
          <a:xfrm>
            <a:off x="6728207" y="1355335"/>
            <a:ext cx="251563" cy="88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endCxn id="227" idx="3"/>
          </p:cNvCxnSpPr>
          <p:nvPr/>
        </p:nvCxnSpPr>
        <p:spPr>
          <a:xfrm flipH="1">
            <a:off x="7754112" y="841467"/>
            <a:ext cx="193949" cy="2852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8320919" y="1271635"/>
            <a:ext cx="519133" cy="7253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Falling objects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176321" y="5076049"/>
            <a:ext cx="2388429" cy="388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Frictional forces decelerate a moving object and bring it to rest.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114468" y="5054317"/>
            <a:ext cx="930668" cy="10271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affects both thinking and braking distances.</a:t>
            </a:r>
          </a:p>
        </p:txBody>
      </p:sp>
      <p:cxnSp>
        <p:nvCxnSpPr>
          <p:cNvPr id="251" name="Straight Connector 250"/>
          <p:cNvCxnSpPr>
            <a:stCxn id="244" idx="1"/>
            <a:endCxn id="226" idx="3"/>
          </p:cNvCxnSpPr>
          <p:nvPr/>
        </p:nvCxnSpPr>
        <p:spPr>
          <a:xfrm flipH="1">
            <a:off x="8257239" y="1634324"/>
            <a:ext cx="63680" cy="846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178" idx="1"/>
            <a:endCxn id="244" idx="3"/>
          </p:cNvCxnSpPr>
          <p:nvPr/>
        </p:nvCxnSpPr>
        <p:spPr>
          <a:xfrm flipH="1">
            <a:off x="8840052" y="1205995"/>
            <a:ext cx="75348" cy="428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178" idx="2"/>
            <a:endCxn id="185" idx="0"/>
          </p:cNvCxnSpPr>
          <p:nvPr/>
        </p:nvCxnSpPr>
        <p:spPr>
          <a:xfrm>
            <a:off x="10816824" y="1526035"/>
            <a:ext cx="66143" cy="59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29" idx="1"/>
            <a:endCxn id="302" idx="3"/>
          </p:cNvCxnSpPr>
          <p:nvPr/>
        </p:nvCxnSpPr>
        <p:spPr>
          <a:xfrm flipH="1">
            <a:off x="9566863" y="2816695"/>
            <a:ext cx="86040" cy="3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9127463" y="2321372"/>
            <a:ext cx="439400" cy="998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9" name="Table 3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28495"/>
              </p:ext>
            </p:extLst>
          </p:nvPr>
        </p:nvGraphicFramePr>
        <p:xfrm>
          <a:off x="7748056" y="4340255"/>
          <a:ext cx="496408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9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Balanced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When the resultant force on an still object =</a:t>
                      </a:r>
                      <a:r>
                        <a:rPr lang="en-US" sz="1200" baseline="0" dirty="0" smtClean="0"/>
                        <a:t> 0, the object is stationary.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70146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When the resultant force on a moving object =</a:t>
                      </a:r>
                      <a:r>
                        <a:rPr lang="en-US" sz="1200" baseline="0" dirty="0" smtClean="0"/>
                        <a:t> 0, the object is at a constant speed.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27054"/>
                  </a:ext>
                </a:extLst>
              </a:tr>
              <a:tr h="59874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Unbalanced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When the resultant force is greater than 0,</a:t>
                      </a:r>
                      <a:r>
                        <a:rPr lang="en-US" sz="1200" baseline="0" dirty="0" smtClean="0"/>
                        <a:t> the object accelerates. It could speed up, slow down or change direction.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0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Equal and opposite forces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When two objects interact the forces exerted are </a:t>
                      </a:r>
                      <a:r>
                        <a:rPr lang="en-GB" sz="1200" baseline="0" dirty="0" smtClean="0"/>
                        <a:t>equal and in an opposite direction.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sp>
        <p:nvSpPr>
          <p:cNvPr id="310" name="Rectangle 309"/>
          <p:cNvSpPr/>
          <p:nvPr/>
        </p:nvSpPr>
        <p:spPr>
          <a:xfrm>
            <a:off x="10937512" y="3371123"/>
            <a:ext cx="1774630" cy="661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Speed or direction only changes if a resultant force acts on the object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12" name="Straight Connector 311"/>
          <p:cNvCxnSpPr>
            <a:stCxn id="310" idx="2"/>
            <a:endCxn id="309" idx="0"/>
          </p:cNvCxnSpPr>
          <p:nvPr/>
        </p:nvCxnSpPr>
        <p:spPr>
          <a:xfrm flipH="1">
            <a:off x="10230098" y="4032170"/>
            <a:ext cx="1594729" cy="3080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8673264" y="404157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4337178" y="5856509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18" name="Table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320376"/>
              </p:ext>
            </p:extLst>
          </p:nvPr>
        </p:nvGraphicFramePr>
        <p:xfrm>
          <a:off x="8388935" y="3409950"/>
          <a:ext cx="2412415" cy="571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objects continue in the same state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motion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cxnSp>
        <p:nvCxnSpPr>
          <p:cNvPr id="319" name="Straight Connector 318"/>
          <p:cNvCxnSpPr>
            <a:stCxn id="318" idx="2"/>
            <a:endCxn id="315" idx="0"/>
          </p:cNvCxnSpPr>
          <p:nvPr/>
        </p:nvCxnSpPr>
        <p:spPr>
          <a:xfrm flipH="1">
            <a:off x="9326427" y="3981450"/>
            <a:ext cx="268715" cy="60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5" name="Table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78466"/>
              </p:ext>
            </p:extLst>
          </p:nvPr>
        </p:nvGraphicFramePr>
        <p:xfrm>
          <a:off x="6905114" y="4079019"/>
          <a:ext cx="697611" cy="248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63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Acceleration is proportional to resultant force.</a:t>
                      </a:r>
                      <a:endParaRPr lang="en-GB" sz="1200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8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Acceleration is inversely proportional to mass.</a:t>
                      </a:r>
                      <a:endParaRPr lang="en-GB" sz="1200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26" name="Straight Connector 325"/>
          <p:cNvCxnSpPr>
            <a:endCxn id="325" idx="3"/>
          </p:cNvCxnSpPr>
          <p:nvPr/>
        </p:nvCxnSpPr>
        <p:spPr>
          <a:xfrm flipH="1" flipV="1">
            <a:off x="7602725" y="5323636"/>
            <a:ext cx="126460" cy="155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339" idx="0"/>
            <a:endCxn id="316" idx="2"/>
          </p:cNvCxnSpPr>
          <p:nvPr/>
        </p:nvCxnSpPr>
        <p:spPr>
          <a:xfrm flipH="1" flipV="1">
            <a:off x="4990341" y="6085227"/>
            <a:ext cx="535329" cy="61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38816" y="5851608"/>
            <a:ext cx="789305" cy="215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 = m X a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29" name="Straight Connector 328"/>
          <p:cNvCxnSpPr>
            <a:stCxn id="331" idx="2"/>
            <a:endCxn id="328" idx="0"/>
          </p:cNvCxnSpPr>
          <p:nvPr/>
        </p:nvCxnSpPr>
        <p:spPr>
          <a:xfrm>
            <a:off x="5671610" y="5785201"/>
            <a:ext cx="661859" cy="664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4615012" y="5578661"/>
            <a:ext cx="2113195" cy="206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Force = mass X acceleration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339" name="Table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38204"/>
              </p:ext>
            </p:extLst>
          </p:nvPr>
        </p:nvGraphicFramePr>
        <p:xfrm>
          <a:off x="4198019" y="6146951"/>
          <a:ext cx="26553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19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difficult it is to change the velocity of an object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Inertial mass = force ÷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acceleration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978011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If the mass is large, to change velocity a big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force is needed.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01996"/>
                  </a:ext>
                </a:extLst>
              </a:tr>
            </a:tbl>
          </a:graphicData>
        </a:graphic>
      </p:graphicFrame>
      <p:cxnSp>
        <p:nvCxnSpPr>
          <p:cNvPr id="340" name="Straight Connector 339"/>
          <p:cNvCxnSpPr>
            <a:stCxn id="343" idx="2"/>
            <a:endCxn id="358" idx="0"/>
          </p:cNvCxnSpPr>
          <p:nvPr/>
        </p:nvCxnSpPr>
        <p:spPr>
          <a:xfrm flipH="1">
            <a:off x="2095857" y="6975983"/>
            <a:ext cx="530869" cy="193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3" name="Table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06175"/>
              </p:ext>
            </p:extLst>
          </p:nvPr>
        </p:nvGraphicFramePr>
        <p:xfrm>
          <a:off x="1173031" y="5604383"/>
          <a:ext cx="290739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3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Distance travelled whilst the driver reacts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40745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Distance travelled whilst the car is stopped by the brakes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 thinking and 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braking distances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cxnSp>
        <p:nvCxnSpPr>
          <p:cNvPr id="344" name="Straight Connector 343"/>
          <p:cNvCxnSpPr>
            <a:stCxn id="129" idx="1"/>
            <a:endCxn id="245" idx="3"/>
          </p:cNvCxnSpPr>
          <p:nvPr/>
        </p:nvCxnSpPr>
        <p:spPr>
          <a:xfrm flipH="1">
            <a:off x="3564750" y="5262954"/>
            <a:ext cx="106137" cy="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>
            <a:stCxn id="245" idx="2"/>
            <a:endCxn id="343" idx="0"/>
          </p:cNvCxnSpPr>
          <p:nvPr/>
        </p:nvCxnSpPr>
        <p:spPr>
          <a:xfrm>
            <a:off x="2370536" y="5464502"/>
            <a:ext cx="256190" cy="1398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>
            <a:stCxn id="343" idx="1"/>
            <a:endCxn id="246" idx="3"/>
          </p:cNvCxnSpPr>
          <p:nvPr/>
        </p:nvCxnSpPr>
        <p:spPr>
          <a:xfrm flipH="1" flipV="1">
            <a:off x="1045136" y="5567910"/>
            <a:ext cx="127895" cy="7222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Rectangle 356"/>
          <p:cNvSpPr/>
          <p:nvPr/>
        </p:nvSpPr>
        <p:spPr>
          <a:xfrm>
            <a:off x="114468" y="6140459"/>
            <a:ext cx="930668" cy="5234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Typical reaction time = 0.7s</a:t>
            </a:r>
          </a:p>
        </p:txBody>
      </p:sp>
      <p:graphicFrame>
        <p:nvGraphicFramePr>
          <p:cNvPr id="358" name="Table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70140"/>
              </p:ext>
            </p:extLst>
          </p:nvPr>
        </p:nvGraphicFramePr>
        <p:xfrm>
          <a:off x="104427" y="7169706"/>
          <a:ext cx="3982860" cy="1203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3">
                  <a:extLst>
                    <a:ext uri="{9D8B030D-6E8A-4147-A177-3AD203B41FA5}">
                      <a16:colId xmlns:a16="http://schemas.microsoft.com/office/drawing/2014/main" val="470607256"/>
                    </a:ext>
                  </a:extLst>
                </a:gridCol>
              </a:tblGrid>
              <a:tr h="501370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Drivers reaction times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Drinking alcohol, taking drugs, tired.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7019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Braking distances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Weather conditions, worn brakes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or tyres, road surface, size of braking force.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243290"/>
                  </a:ext>
                </a:extLst>
              </a:tr>
            </a:tbl>
          </a:graphicData>
        </a:graphic>
      </p:graphicFrame>
      <p:cxnSp>
        <p:nvCxnSpPr>
          <p:cNvPr id="365" name="Straight Connector 364"/>
          <p:cNvCxnSpPr>
            <a:stCxn id="321" idx="0"/>
            <a:endCxn id="358" idx="2"/>
          </p:cNvCxnSpPr>
          <p:nvPr/>
        </p:nvCxnSpPr>
        <p:spPr>
          <a:xfrm flipH="1" flipV="1">
            <a:off x="2095857" y="8372995"/>
            <a:ext cx="2022" cy="73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>
            <a:off x="7337059" y="7220287"/>
            <a:ext cx="2055847" cy="253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Momentum = mass X velocity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8197220" y="6939521"/>
            <a:ext cx="850466" cy="191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</a:t>
            </a:r>
            <a:r>
              <a:rPr lang="en-GB" sz="1200" dirty="0" smtClean="0">
                <a:solidFill>
                  <a:schemeClr val="tx1"/>
                </a:solidFill>
              </a:rPr>
              <a:t> = m X v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75" name="Straight Connector 374"/>
          <p:cNvCxnSpPr>
            <a:stCxn id="380" idx="0"/>
            <a:endCxn id="130" idx="2"/>
          </p:cNvCxnSpPr>
          <p:nvPr/>
        </p:nvCxnSpPr>
        <p:spPr>
          <a:xfrm flipV="1">
            <a:off x="7503082" y="6892598"/>
            <a:ext cx="273" cy="720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3" idx="0"/>
            <a:endCxn id="374" idx="2"/>
          </p:cNvCxnSpPr>
          <p:nvPr/>
        </p:nvCxnSpPr>
        <p:spPr>
          <a:xfrm flipV="1">
            <a:off x="8364983" y="7131139"/>
            <a:ext cx="257470" cy="89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Rectangle 379"/>
          <p:cNvSpPr/>
          <p:nvPr/>
        </p:nvSpPr>
        <p:spPr>
          <a:xfrm>
            <a:off x="6972675" y="6964609"/>
            <a:ext cx="1060813" cy="191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Is a vector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81" name="Straight Connector 380"/>
          <p:cNvCxnSpPr>
            <a:stCxn id="373" idx="0"/>
            <a:endCxn id="380" idx="2"/>
          </p:cNvCxnSpPr>
          <p:nvPr/>
        </p:nvCxnSpPr>
        <p:spPr>
          <a:xfrm flipH="1" flipV="1">
            <a:off x="7503082" y="7156334"/>
            <a:ext cx="861901" cy="639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ctangle 392"/>
          <p:cNvSpPr/>
          <p:nvPr/>
        </p:nvSpPr>
        <p:spPr>
          <a:xfrm>
            <a:off x="8186387" y="666388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3" name="Rectangle 412"/>
          <p:cNvSpPr/>
          <p:nvPr/>
        </p:nvSpPr>
        <p:spPr>
          <a:xfrm>
            <a:off x="7665955" y="9049892"/>
            <a:ext cx="1933602" cy="193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9489569" y="6966326"/>
            <a:ext cx="240627" cy="1306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Crumple zones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15" name="Straight Connector 414"/>
          <p:cNvCxnSpPr>
            <a:stCxn id="414" idx="1"/>
            <a:endCxn id="184" idx="3"/>
          </p:cNvCxnSpPr>
          <p:nvPr/>
        </p:nvCxnSpPr>
        <p:spPr>
          <a:xfrm flipH="1">
            <a:off x="9415114" y="7619460"/>
            <a:ext cx="74455" cy="63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>
            <a:stCxn id="184" idx="2"/>
            <a:endCxn id="413" idx="0"/>
          </p:cNvCxnSpPr>
          <p:nvPr/>
        </p:nvCxnSpPr>
        <p:spPr>
          <a:xfrm>
            <a:off x="8535241" y="8941900"/>
            <a:ext cx="97515" cy="1079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Rectangle 421"/>
          <p:cNvSpPr/>
          <p:nvPr/>
        </p:nvSpPr>
        <p:spPr>
          <a:xfrm rot="5400000">
            <a:off x="6849844" y="8236496"/>
            <a:ext cx="1231455" cy="195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23" name="Table 4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58197"/>
              </p:ext>
            </p:extLst>
          </p:nvPr>
        </p:nvGraphicFramePr>
        <p:xfrm>
          <a:off x="5360741" y="7410908"/>
          <a:ext cx="1937280" cy="1760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728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97349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86240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two objects collide,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momentum they have before the collision = the momentum they have after the collision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62591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</a:rPr>
                        <a:t> system = no external forces acting on it.</a:t>
                      </a:r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224963"/>
                  </a:ext>
                </a:extLst>
              </a:tr>
            </a:tbl>
          </a:graphicData>
        </a:graphic>
      </p:graphicFrame>
      <p:cxnSp>
        <p:nvCxnSpPr>
          <p:cNvPr id="424" name="Straight Connector 423"/>
          <p:cNvCxnSpPr>
            <a:stCxn id="423" idx="3"/>
            <a:endCxn id="422" idx="2"/>
          </p:cNvCxnSpPr>
          <p:nvPr/>
        </p:nvCxnSpPr>
        <p:spPr>
          <a:xfrm>
            <a:off x="7298021" y="8291102"/>
            <a:ext cx="69744" cy="43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t="10770" r="11489" b="1590"/>
          <a:stretch/>
        </p:blipFill>
        <p:spPr>
          <a:xfrm>
            <a:off x="6756106" y="3377034"/>
            <a:ext cx="697180" cy="6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" name="Straight Connector 235"/>
          <p:cNvCxnSpPr>
            <a:stCxn id="227" idx="0"/>
            <a:endCxn id="225" idx="2"/>
          </p:cNvCxnSpPr>
          <p:nvPr/>
        </p:nvCxnSpPr>
        <p:spPr>
          <a:xfrm flipH="1" flipV="1">
            <a:off x="6641736" y="533142"/>
            <a:ext cx="86471" cy="364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11149" y="4128275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2"/>
            <a:endCxn id="276" idx="0"/>
          </p:cNvCxnSpPr>
          <p:nvPr/>
        </p:nvCxnSpPr>
        <p:spPr>
          <a:xfrm>
            <a:off x="5794306" y="4774606"/>
            <a:ext cx="0" cy="829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811149" y="4857511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Observing and recording motion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4893"/>
              </p:ext>
            </p:extLst>
          </p:nvPr>
        </p:nvGraphicFramePr>
        <p:xfrm>
          <a:off x="3791484" y="2761070"/>
          <a:ext cx="29104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Distance-</a:t>
                      </a:r>
                      <a:r>
                        <a:rPr lang="en-GB" sz="1200" b="0" baseline="0" dirty="0" smtClean="0"/>
                        <a:t>time graph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0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Speed</a:t>
                      </a:r>
                      <a:r>
                        <a:rPr lang="en-GB" sz="1200" b="0" baseline="0" dirty="0" smtClean="0"/>
                        <a:t> of object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9" name="Straight Connector 158"/>
          <p:cNvCxnSpPr>
            <a:stCxn id="100" idx="2"/>
            <a:endCxn id="205" idx="0"/>
          </p:cNvCxnSpPr>
          <p:nvPr/>
        </p:nvCxnSpPr>
        <p:spPr>
          <a:xfrm>
            <a:off x="4679951" y="2320772"/>
            <a:ext cx="222139" cy="916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243" idx="3"/>
            <a:endCxn id="4" idx="1"/>
          </p:cNvCxnSpPr>
          <p:nvPr/>
        </p:nvCxnSpPr>
        <p:spPr>
          <a:xfrm flipV="1">
            <a:off x="4624942" y="4451441"/>
            <a:ext cx="186207" cy="61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9071"/>
              </p:ext>
            </p:extLst>
          </p:nvPr>
        </p:nvGraphicFramePr>
        <p:xfrm>
          <a:off x="9803439" y="6758753"/>
          <a:ext cx="290870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Speed / velocity</a:t>
                      </a:r>
                      <a:r>
                        <a:rPr lang="en-GB" sz="1200" b="0" baseline="0" dirty="0" smtClean="0"/>
                        <a:t>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Time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Force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Mass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Momentum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cxnSp>
        <p:nvCxnSpPr>
          <p:cNvPr id="223" name="Straight Connector 222"/>
          <p:cNvCxnSpPr/>
          <p:nvPr/>
        </p:nvCxnSpPr>
        <p:spPr>
          <a:xfrm>
            <a:off x="8257239" y="3319615"/>
            <a:ext cx="0" cy="1020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54282"/>
              </p:ext>
            </p:extLst>
          </p:nvPr>
        </p:nvGraphicFramePr>
        <p:xfrm>
          <a:off x="9652903" y="2313775"/>
          <a:ext cx="3065346" cy="981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6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Parachuting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45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938193"/>
                  </a:ext>
                </a:extLst>
              </a:tr>
              <a:tr h="232012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59274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3857094" y="4177500"/>
            <a:ext cx="767848" cy="670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</a:t>
            </a:r>
            <a:r>
              <a:rPr lang="en-GB" sz="1200" dirty="0" smtClean="0">
                <a:solidFill>
                  <a:schemeClr val="tx1"/>
                </a:solidFill>
              </a:rPr>
              <a:t>is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49" name="Straight Connector 248"/>
          <p:cNvCxnSpPr>
            <a:endCxn id="331" idx="3"/>
          </p:cNvCxnSpPr>
          <p:nvPr/>
        </p:nvCxnSpPr>
        <p:spPr>
          <a:xfrm flipH="1">
            <a:off x="6728207" y="5681931"/>
            <a:ext cx="168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6914821" y="2752620"/>
            <a:ext cx="2076480" cy="544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Forces, acceleration and Newton’s Laws of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48366"/>
              </p:ext>
            </p:extLst>
          </p:nvPr>
        </p:nvGraphicFramePr>
        <p:xfrm>
          <a:off x="115337" y="8446160"/>
          <a:ext cx="396508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95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Braking and kinetic energy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35" name="Straight Connector 334"/>
          <p:cNvCxnSpPr>
            <a:stCxn id="243" idx="1"/>
            <a:endCxn id="139" idx="3"/>
          </p:cNvCxnSpPr>
          <p:nvPr/>
        </p:nvCxnSpPr>
        <p:spPr>
          <a:xfrm flipH="1">
            <a:off x="3670887" y="4512947"/>
            <a:ext cx="186207" cy="546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73906"/>
              </p:ext>
            </p:extLst>
          </p:nvPr>
        </p:nvGraphicFramePr>
        <p:xfrm>
          <a:off x="8915400" y="885955"/>
          <a:ext cx="380284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030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  <a:gridCol w="1499061">
                  <a:extLst>
                    <a:ext uri="{9D8B030D-6E8A-4147-A177-3AD203B41FA5}">
                      <a16:colId xmlns:a16="http://schemas.microsoft.com/office/drawing/2014/main" val="196551598"/>
                    </a:ext>
                  </a:extLst>
                </a:gridCol>
                <a:gridCol w="1070758">
                  <a:extLst>
                    <a:ext uri="{9D8B030D-6E8A-4147-A177-3AD203B41FA5}">
                      <a16:colId xmlns:a16="http://schemas.microsoft.com/office/drawing/2014/main" val="1510962515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Falling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objects</a:t>
                      </a:r>
                    </a:p>
                    <a:p>
                      <a:pPr algn="ctr"/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In no air resistance,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baseline="0" dirty="0" smtClean="0"/>
                    </a:p>
                    <a:p>
                      <a:pPr algn="ctr"/>
                      <a:endParaRPr lang="en-GB" sz="1200" baseline="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Air </a:t>
                      </a:r>
                      <a:r>
                        <a:rPr lang="en-GB" sz="1200" dirty="0" smtClean="0"/>
                        <a:t>resistance</a:t>
                      </a:r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</a:tbl>
          </a:graphicData>
        </a:graphic>
      </p:graphicFrame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412069"/>
              </p:ext>
            </p:extLst>
          </p:nvPr>
        </p:nvGraphicFramePr>
        <p:xfrm>
          <a:off x="7702246" y="83087"/>
          <a:ext cx="4172719" cy="713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2719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1921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Constant acceleration</a:t>
                      </a:r>
                      <a:endParaRPr lang="en-GB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47335"/>
                  </a:ext>
                </a:extLst>
              </a:tr>
              <a:tr h="438796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780069"/>
                  </a:ext>
                </a:extLst>
              </a:tr>
            </a:tbl>
          </a:graphicData>
        </a:graphic>
      </p:graphicFrame>
      <p:sp>
        <p:nvSpPr>
          <p:cNvPr id="129" name="Rectangle 128"/>
          <p:cNvSpPr/>
          <p:nvPr/>
        </p:nvSpPr>
        <p:spPr>
          <a:xfrm>
            <a:off x="3670887" y="5032177"/>
            <a:ext cx="1020364" cy="461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braking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909781" y="6627913"/>
            <a:ext cx="1187147" cy="2646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81754"/>
              </p:ext>
            </p:extLst>
          </p:nvPr>
        </p:nvGraphicFramePr>
        <p:xfrm>
          <a:off x="104426" y="3074659"/>
          <a:ext cx="3555091" cy="958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Speed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9905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Displacement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3338"/>
              </p:ext>
            </p:extLst>
          </p:nvPr>
        </p:nvGraphicFramePr>
        <p:xfrm>
          <a:off x="914314" y="71628"/>
          <a:ext cx="274328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Aeroplane banks to change direction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69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Car travelling around a bend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1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Satellite</a:t>
                      </a:r>
                      <a:r>
                        <a:rPr lang="en-GB" sz="1200" b="0" baseline="0" dirty="0" smtClean="0"/>
                        <a:t> orbiting the Earth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48802"/>
              </p:ext>
            </p:extLst>
          </p:nvPr>
        </p:nvGraphicFramePr>
        <p:xfrm>
          <a:off x="2212692" y="4155610"/>
          <a:ext cx="1458195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Walking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Running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Cycling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90757"/>
              </p:ext>
            </p:extLst>
          </p:nvPr>
        </p:nvGraphicFramePr>
        <p:xfrm>
          <a:off x="104427" y="4155610"/>
          <a:ext cx="2010123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Car on motorway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Train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Jet plane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cxnSp>
        <p:nvCxnSpPr>
          <p:cNvPr id="144" name="Straight Connector 143"/>
          <p:cNvCxnSpPr>
            <a:stCxn id="139" idx="1"/>
            <a:endCxn id="140" idx="3"/>
          </p:cNvCxnSpPr>
          <p:nvPr/>
        </p:nvCxnSpPr>
        <p:spPr>
          <a:xfrm flipH="1">
            <a:off x="2114550" y="4567599"/>
            <a:ext cx="981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2313600" y="2425623"/>
            <a:ext cx="1766822" cy="2801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of </a:t>
            </a:r>
            <a:r>
              <a:rPr lang="en-GB" sz="1200" dirty="0" smtClean="0">
                <a:solidFill>
                  <a:schemeClr val="tx1"/>
                </a:solidFill>
              </a:rPr>
              <a:t>sound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58" name="Straight Connector 157"/>
          <p:cNvCxnSpPr>
            <a:stCxn id="243" idx="0"/>
            <a:endCxn id="131" idx="3"/>
          </p:cNvCxnSpPr>
          <p:nvPr/>
        </p:nvCxnSpPr>
        <p:spPr>
          <a:xfrm flipH="1" flipV="1">
            <a:off x="3659517" y="3582798"/>
            <a:ext cx="581501" cy="5947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104426" y="2739234"/>
            <a:ext cx="1762474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959665" y="2739957"/>
            <a:ext cx="70787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v = s ÷ 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62" name="Straight Connector 161"/>
          <p:cNvCxnSpPr>
            <a:stCxn id="161" idx="1"/>
            <a:endCxn id="160" idx="3"/>
          </p:cNvCxnSpPr>
          <p:nvPr/>
        </p:nvCxnSpPr>
        <p:spPr>
          <a:xfrm flipH="1" flipV="1">
            <a:off x="1866900" y="2872584"/>
            <a:ext cx="92765" cy="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31" idx="0"/>
            <a:endCxn id="160" idx="2"/>
          </p:cNvCxnSpPr>
          <p:nvPr/>
        </p:nvCxnSpPr>
        <p:spPr>
          <a:xfrm flipH="1" flipV="1">
            <a:off x="985663" y="3005934"/>
            <a:ext cx="896308" cy="68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5037"/>
              </p:ext>
            </p:extLst>
          </p:nvPr>
        </p:nvGraphicFramePr>
        <p:xfrm>
          <a:off x="114468" y="2026158"/>
          <a:ext cx="2098223" cy="639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32">
                  <a:extLst>
                    <a:ext uri="{9D8B030D-6E8A-4147-A177-3AD203B41FA5}">
                      <a16:colId xmlns:a16="http://schemas.microsoft.com/office/drawing/2014/main" val="279044917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30517134"/>
                    </a:ext>
                  </a:extLst>
                </a:gridCol>
                <a:gridCol w="650591">
                  <a:extLst>
                    <a:ext uri="{9D8B030D-6E8A-4147-A177-3AD203B41FA5}">
                      <a16:colId xmlns:a16="http://schemas.microsoft.com/office/drawing/2014/main" val="1230571955"/>
                    </a:ext>
                  </a:extLst>
                </a:gridCol>
              </a:tblGrid>
              <a:tr h="63984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Velocity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526487"/>
                  </a:ext>
                </a:extLst>
              </a:tr>
            </a:tbl>
          </a:graphicData>
        </a:graphic>
      </p:graphicFrame>
      <p:sp>
        <p:nvSpPr>
          <p:cNvPr id="169" name="Rectangle 168"/>
          <p:cNvSpPr/>
          <p:nvPr/>
        </p:nvSpPr>
        <p:spPr>
          <a:xfrm>
            <a:off x="2340649" y="2041262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13800"/>
              </p:ext>
            </p:extLst>
          </p:nvPr>
        </p:nvGraphicFramePr>
        <p:xfrm>
          <a:off x="102960" y="1485138"/>
          <a:ext cx="35278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Changing velocity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1" name="Rectangle 170"/>
          <p:cNvSpPr/>
          <p:nvPr/>
        </p:nvSpPr>
        <p:spPr>
          <a:xfrm>
            <a:off x="5995503" y="589127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72" name="Straight Connector 171"/>
          <p:cNvCxnSpPr>
            <a:stCxn id="138" idx="2"/>
            <a:endCxn id="170" idx="0"/>
          </p:cNvCxnSpPr>
          <p:nvPr/>
        </p:nvCxnSpPr>
        <p:spPr>
          <a:xfrm flipH="1">
            <a:off x="1866900" y="1443228"/>
            <a:ext cx="419057" cy="419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2"/>
            <a:endCxn id="169" idx="0"/>
          </p:cNvCxnSpPr>
          <p:nvPr/>
        </p:nvCxnSpPr>
        <p:spPr>
          <a:xfrm>
            <a:off x="1866900" y="1942338"/>
            <a:ext cx="1126912" cy="989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3" idx="0"/>
            <a:endCxn id="170" idx="2"/>
          </p:cNvCxnSpPr>
          <p:nvPr/>
        </p:nvCxnSpPr>
        <p:spPr>
          <a:xfrm flipV="1">
            <a:off x="1163579" y="1942338"/>
            <a:ext cx="703321" cy="83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" name="Table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43425"/>
              </p:ext>
            </p:extLst>
          </p:nvPr>
        </p:nvGraphicFramePr>
        <p:xfrm>
          <a:off x="7655369" y="7570300"/>
          <a:ext cx="175974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Changes in momentum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3813811"/>
                  </a:ext>
                </a:extLst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9339"/>
              </p:ext>
            </p:extLst>
          </p:nvPr>
        </p:nvGraphicFramePr>
        <p:xfrm>
          <a:off x="9047686" y="1585760"/>
          <a:ext cx="3670563" cy="606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8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Terminal velocity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Rectangle 185"/>
          <p:cNvSpPr/>
          <p:nvPr/>
        </p:nvSpPr>
        <p:spPr>
          <a:xfrm>
            <a:off x="3826107" y="3787009"/>
            <a:ext cx="1595114" cy="230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Describing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>
            <a:stCxn id="186" idx="0"/>
            <a:endCxn id="56" idx="2"/>
          </p:cNvCxnSpPr>
          <p:nvPr/>
        </p:nvCxnSpPr>
        <p:spPr>
          <a:xfrm flipV="1">
            <a:off x="4623664" y="3675470"/>
            <a:ext cx="623059" cy="1115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4248927" y="2412456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83616"/>
              </p:ext>
            </p:extLst>
          </p:nvPr>
        </p:nvGraphicFramePr>
        <p:xfrm>
          <a:off x="3742914" y="901606"/>
          <a:ext cx="1874074" cy="141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344">
                  <a:extLst>
                    <a:ext uri="{9D8B030D-6E8A-4147-A177-3AD203B41FA5}">
                      <a16:colId xmlns:a16="http://schemas.microsoft.com/office/drawing/2014/main" val="337864054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97482818"/>
                    </a:ext>
                  </a:extLst>
                </a:gridCol>
                <a:gridCol w="873210">
                  <a:extLst>
                    <a:ext uri="{9D8B030D-6E8A-4147-A177-3AD203B41FA5}">
                      <a16:colId xmlns:a16="http://schemas.microsoft.com/office/drawing/2014/main" val="1064087826"/>
                    </a:ext>
                  </a:extLst>
                </a:gridCol>
              </a:tblGrid>
              <a:tr h="14191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Accelerating objects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9704332"/>
                  </a:ext>
                </a:extLst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3724626" y="665648"/>
            <a:ext cx="2190353" cy="152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Gradient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693428"/>
              </p:ext>
            </p:extLst>
          </p:nvPr>
        </p:nvGraphicFramePr>
        <p:xfrm>
          <a:off x="5686296" y="2420191"/>
          <a:ext cx="307810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sp>
        <p:nvSpPr>
          <p:cNvPr id="221" name="Rectangle 220"/>
          <p:cNvSpPr/>
          <p:nvPr/>
        </p:nvSpPr>
        <p:spPr>
          <a:xfrm>
            <a:off x="5686296" y="2057723"/>
            <a:ext cx="3087154" cy="30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Acceleration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22" name="Straight Connector 221"/>
          <p:cNvCxnSpPr>
            <a:stCxn id="220" idx="0"/>
            <a:endCxn id="221" idx="2"/>
          </p:cNvCxnSpPr>
          <p:nvPr/>
        </p:nvCxnSpPr>
        <p:spPr>
          <a:xfrm flipV="1">
            <a:off x="7225349" y="2363523"/>
            <a:ext cx="4524" cy="56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" name="Table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251817"/>
              </p:ext>
            </p:extLst>
          </p:nvPr>
        </p:nvGraphicFramePr>
        <p:xfrm>
          <a:off x="5672116" y="75942"/>
          <a:ext cx="193924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0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Distance</a:t>
                      </a:r>
                      <a:r>
                        <a:rPr lang="en-GB" sz="1200" b="0" baseline="0" dirty="0" smtClean="0"/>
                        <a:t> travelled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27566"/>
              </p:ext>
            </p:extLst>
          </p:nvPr>
        </p:nvGraphicFramePr>
        <p:xfrm>
          <a:off x="5702302" y="1443834"/>
          <a:ext cx="2554937" cy="550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00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Accelerating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Decelerating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7" name="Table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40159"/>
              </p:ext>
            </p:extLst>
          </p:nvPr>
        </p:nvGraphicFramePr>
        <p:xfrm>
          <a:off x="5702302" y="898135"/>
          <a:ext cx="205181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7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Velocity-</a:t>
                      </a:r>
                      <a:r>
                        <a:rPr lang="en-GB" sz="1200" b="0" baseline="0" dirty="0" smtClean="0"/>
                        <a:t>time graph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8" name="Straight Connector 227"/>
          <p:cNvCxnSpPr>
            <a:stCxn id="221" idx="0"/>
            <a:endCxn id="226" idx="2"/>
          </p:cNvCxnSpPr>
          <p:nvPr/>
        </p:nvCxnSpPr>
        <p:spPr>
          <a:xfrm flipH="1" flipV="1">
            <a:off x="6979770" y="1994161"/>
            <a:ext cx="250103" cy="635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27" idx="2"/>
            <a:endCxn id="226" idx="0"/>
          </p:cNvCxnSpPr>
          <p:nvPr/>
        </p:nvCxnSpPr>
        <p:spPr>
          <a:xfrm>
            <a:off x="6728207" y="1355335"/>
            <a:ext cx="251563" cy="88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endCxn id="227" idx="3"/>
          </p:cNvCxnSpPr>
          <p:nvPr/>
        </p:nvCxnSpPr>
        <p:spPr>
          <a:xfrm flipH="1">
            <a:off x="7754112" y="841467"/>
            <a:ext cx="193949" cy="2852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8320919" y="1271635"/>
            <a:ext cx="519133" cy="7253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Falling objects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176321" y="5076049"/>
            <a:ext cx="2388429" cy="388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Frictional </a:t>
            </a:r>
            <a:r>
              <a:rPr lang="en-GB" sz="1200" dirty="0" smtClean="0">
                <a:solidFill>
                  <a:schemeClr val="tx1"/>
                </a:solidFill>
              </a:rPr>
              <a:t>forces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114468" y="5054317"/>
            <a:ext cx="930668" cy="10271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affects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 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cxnSp>
        <p:nvCxnSpPr>
          <p:cNvPr id="251" name="Straight Connector 250"/>
          <p:cNvCxnSpPr>
            <a:stCxn id="244" idx="1"/>
            <a:endCxn id="226" idx="3"/>
          </p:cNvCxnSpPr>
          <p:nvPr/>
        </p:nvCxnSpPr>
        <p:spPr>
          <a:xfrm flipH="1">
            <a:off x="8257239" y="1634324"/>
            <a:ext cx="63680" cy="846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178" idx="1"/>
            <a:endCxn id="244" idx="3"/>
          </p:cNvCxnSpPr>
          <p:nvPr/>
        </p:nvCxnSpPr>
        <p:spPr>
          <a:xfrm flipH="1">
            <a:off x="8840052" y="1205995"/>
            <a:ext cx="75348" cy="428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178" idx="2"/>
            <a:endCxn id="185" idx="0"/>
          </p:cNvCxnSpPr>
          <p:nvPr/>
        </p:nvCxnSpPr>
        <p:spPr>
          <a:xfrm>
            <a:off x="10816824" y="1526035"/>
            <a:ext cx="66143" cy="59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29" idx="1"/>
            <a:endCxn id="302" idx="3"/>
          </p:cNvCxnSpPr>
          <p:nvPr/>
        </p:nvCxnSpPr>
        <p:spPr>
          <a:xfrm flipH="1">
            <a:off x="9566863" y="2816695"/>
            <a:ext cx="86040" cy="3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9127463" y="2321372"/>
            <a:ext cx="439400" cy="998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9" name="Table 3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995584"/>
              </p:ext>
            </p:extLst>
          </p:nvPr>
        </p:nvGraphicFramePr>
        <p:xfrm>
          <a:off x="7748056" y="4340255"/>
          <a:ext cx="4964085" cy="2340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Newton’s first Law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70146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27054"/>
                  </a:ext>
                </a:extLst>
              </a:tr>
              <a:tr h="59874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Newton’s second Law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0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Newton’s third</a:t>
                      </a:r>
                      <a:r>
                        <a:rPr lang="en-GB" sz="1200" b="0" baseline="0" dirty="0" smtClean="0"/>
                        <a:t> Law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sp>
        <p:nvSpPr>
          <p:cNvPr id="310" name="Rectangle 309"/>
          <p:cNvSpPr/>
          <p:nvPr/>
        </p:nvSpPr>
        <p:spPr>
          <a:xfrm>
            <a:off x="10937512" y="3371123"/>
            <a:ext cx="1774630" cy="661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12" name="Straight Connector 311"/>
          <p:cNvCxnSpPr>
            <a:stCxn id="310" idx="2"/>
            <a:endCxn id="309" idx="0"/>
          </p:cNvCxnSpPr>
          <p:nvPr/>
        </p:nvCxnSpPr>
        <p:spPr>
          <a:xfrm flipH="1">
            <a:off x="10230098" y="4032170"/>
            <a:ext cx="1594729" cy="3080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8673264" y="404157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4337178" y="5856509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18" name="Table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68996"/>
              </p:ext>
            </p:extLst>
          </p:nvPr>
        </p:nvGraphicFramePr>
        <p:xfrm>
          <a:off x="8388935" y="3409950"/>
          <a:ext cx="2412415" cy="571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Inertia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cxnSp>
        <p:nvCxnSpPr>
          <p:cNvPr id="319" name="Straight Connector 318"/>
          <p:cNvCxnSpPr>
            <a:stCxn id="318" idx="2"/>
            <a:endCxn id="315" idx="0"/>
          </p:cNvCxnSpPr>
          <p:nvPr/>
        </p:nvCxnSpPr>
        <p:spPr>
          <a:xfrm flipH="1">
            <a:off x="9326427" y="3981450"/>
            <a:ext cx="268715" cy="60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5" name="Table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99956"/>
              </p:ext>
            </p:extLst>
          </p:nvPr>
        </p:nvGraphicFramePr>
        <p:xfrm>
          <a:off x="6905114" y="4079019"/>
          <a:ext cx="697611" cy="248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63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Acceleration is proportional </a:t>
                      </a:r>
                      <a:r>
                        <a:rPr lang="en-GB" sz="1200" dirty="0" smtClean="0"/>
                        <a:t>to</a:t>
                      </a:r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844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Acceleration is inversely proportional 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26" name="Straight Connector 325"/>
          <p:cNvCxnSpPr>
            <a:endCxn id="325" idx="3"/>
          </p:cNvCxnSpPr>
          <p:nvPr/>
        </p:nvCxnSpPr>
        <p:spPr>
          <a:xfrm flipH="1" flipV="1">
            <a:off x="7602725" y="5323636"/>
            <a:ext cx="126460" cy="155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339" idx="0"/>
            <a:endCxn id="316" idx="2"/>
          </p:cNvCxnSpPr>
          <p:nvPr/>
        </p:nvCxnSpPr>
        <p:spPr>
          <a:xfrm flipH="1" flipV="1">
            <a:off x="4990341" y="6085227"/>
            <a:ext cx="535329" cy="61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38816" y="5851608"/>
            <a:ext cx="789305" cy="215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 = m X a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29" name="Straight Connector 328"/>
          <p:cNvCxnSpPr>
            <a:stCxn id="331" idx="2"/>
            <a:endCxn id="328" idx="0"/>
          </p:cNvCxnSpPr>
          <p:nvPr/>
        </p:nvCxnSpPr>
        <p:spPr>
          <a:xfrm>
            <a:off x="5671610" y="5785201"/>
            <a:ext cx="661859" cy="664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4615012" y="5578661"/>
            <a:ext cx="2113195" cy="206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Force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339" name="Table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33079"/>
              </p:ext>
            </p:extLst>
          </p:nvPr>
        </p:nvGraphicFramePr>
        <p:xfrm>
          <a:off x="4198019" y="6146951"/>
          <a:ext cx="26553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1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Inertial mass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978011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01996"/>
                  </a:ext>
                </a:extLst>
              </a:tr>
            </a:tbl>
          </a:graphicData>
        </a:graphic>
      </p:graphicFrame>
      <p:cxnSp>
        <p:nvCxnSpPr>
          <p:cNvPr id="340" name="Straight Connector 339"/>
          <p:cNvCxnSpPr>
            <a:stCxn id="343" idx="2"/>
            <a:endCxn id="358" idx="0"/>
          </p:cNvCxnSpPr>
          <p:nvPr/>
        </p:nvCxnSpPr>
        <p:spPr>
          <a:xfrm flipH="1">
            <a:off x="2095857" y="6975983"/>
            <a:ext cx="530869" cy="193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3" name="Table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07196"/>
              </p:ext>
            </p:extLst>
          </p:nvPr>
        </p:nvGraphicFramePr>
        <p:xfrm>
          <a:off x="1173031" y="5604383"/>
          <a:ext cx="290739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33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Thinking 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40745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Braking</a:t>
                      </a:r>
                      <a:r>
                        <a:rPr lang="en-GB" sz="1200" b="0" baseline="0" dirty="0" smtClean="0"/>
                        <a:t> 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Stopping</a:t>
                      </a:r>
                      <a:r>
                        <a:rPr lang="en-GB" sz="1200" b="0" baseline="0" dirty="0" smtClean="0"/>
                        <a:t> distance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cxnSp>
        <p:nvCxnSpPr>
          <p:cNvPr id="344" name="Straight Connector 343"/>
          <p:cNvCxnSpPr>
            <a:stCxn id="129" idx="1"/>
            <a:endCxn id="245" idx="3"/>
          </p:cNvCxnSpPr>
          <p:nvPr/>
        </p:nvCxnSpPr>
        <p:spPr>
          <a:xfrm flipH="1">
            <a:off x="3564750" y="5262954"/>
            <a:ext cx="106137" cy="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>
            <a:stCxn id="245" idx="2"/>
            <a:endCxn id="343" idx="0"/>
          </p:cNvCxnSpPr>
          <p:nvPr/>
        </p:nvCxnSpPr>
        <p:spPr>
          <a:xfrm>
            <a:off x="2370536" y="5464502"/>
            <a:ext cx="256190" cy="1398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>
            <a:stCxn id="343" idx="1"/>
            <a:endCxn id="246" idx="3"/>
          </p:cNvCxnSpPr>
          <p:nvPr/>
        </p:nvCxnSpPr>
        <p:spPr>
          <a:xfrm flipH="1" flipV="1">
            <a:off x="1045136" y="5567910"/>
            <a:ext cx="127895" cy="7222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Rectangle 356"/>
          <p:cNvSpPr/>
          <p:nvPr/>
        </p:nvSpPr>
        <p:spPr>
          <a:xfrm>
            <a:off x="114468" y="6140459"/>
            <a:ext cx="930668" cy="5234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Typical reaction time = </a:t>
            </a:r>
          </a:p>
        </p:txBody>
      </p:sp>
      <p:graphicFrame>
        <p:nvGraphicFramePr>
          <p:cNvPr id="358" name="Table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648"/>
              </p:ext>
            </p:extLst>
          </p:nvPr>
        </p:nvGraphicFramePr>
        <p:xfrm>
          <a:off x="104427" y="7169706"/>
          <a:ext cx="3982860" cy="1203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3">
                  <a:extLst>
                    <a:ext uri="{9D8B030D-6E8A-4147-A177-3AD203B41FA5}">
                      <a16:colId xmlns:a16="http://schemas.microsoft.com/office/drawing/2014/main" val="470607256"/>
                    </a:ext>
                  </a:extLst>
                </a:gridCol>
              </a:tblGrid>
              <a:tr h="501370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Factors affecting stopping</a:t>
                      </a:r>
                      <a:r>
                        <a:rPr lang="en-GB" sz="1200" b="0" baseline="0" dirty="0" smtClean="0"/>
                        <a:t> distances</a:t>
                      </a:r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7019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243290"/>
                  </a:ext>
                </a:extLst>
              </a:tr>
            </a:tbl>
          </a:graphicData>
        </a:graphic>
      </p:graphicFrame>
      <p:cxnSp>
        <p:nvCxnSpPr>
          <p:cNvPr id="365" name="Straight Connector 364"/>
          <p:cNvCxnSpPr>
            <a:stCxn id="321" idx="0"/>
            <a:endCxn id="358" idx="2"/>
          </p:cNvCxnSpPr>
          <p:nvPr/>
        </p:nvCxnSpPr>
        <p:spPr>
          <a:xfrm flipH="1" flipV="1">
            <a:off x="2095857" y="8372995"/>
            <a:ext cx="2022" cy="73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>
            <a:off x="7337059" y="7220287"/>
            <a:ext cx="2055847" cy="253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Momentum =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8197220" y="6939521"/>
            <a:ext cx="850466" cy="191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</a:t>
            </a:r>
            <a:r>
              <a:rPr lang="en-GB" sz="1200" dirty="0" smtClean="0">
                <a:solidFill>
                  <a:schemeClr val="tx1"/>
                </a:solidFill>
              </a:rPr>
              <a:t> = m X v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75" name="Straight Connector 374"/>
          <p:cNvCxnSpPr>
            <a:stCxn id="380" idx="0"/>
            <a:endCxn id="130" idx="2"/>
          </p:cNvCxnSpPr>
          <p:nvPr/>
        </p:nvCxnSpPr>
        <p:spPr>
          <a:xfrm flipV="1">
            <a:off x="7503082" y="6892598"/>
            <a:ext cx="273" cy="720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3" idx="0"/>
            <a:endCxn id="374" idx="2"/>
          </p:cNvCxnSpPr>
          <p:nvPr/>
        </p:nvCxnSpPr>
        <p:spPr>
          <a:xfrm flipV="1">
            <a:off x="8364983" y="7131139"/>
            <a:ext cx="257470" cy="89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Rectangle 379"/>
          <p:cNvSpPr/>
          <p:nvPr/>
        </p:nvSpPr>
        <p:spPr>
          <a:xfrm>
            <a:off x="6972675" y="6964609"/>
            <a:ext cx="1060813" cy="191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81" name="Straight Connector 380"/>
          <p:cNvCxnSpPr>
            <a:stCxn id="373" idx="0"/>
            <a:endCxn id="380" idx="2"/>
          </p:cNvCxnSpPr>
          <p:nvPr/>
        </p:nvCxnSpPr>
        <p:spPr>
          <a:xfrm flipH="1" flipV="1">
            <a:off x="7503082" y="7156334"/>
            <a:ext cx="861901" cy="639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ctangle 392"/>
          <p:cNvSpPr/>
          <p:nvPr/>
        </p:nvSpPr>
        <p:spPr>
          <a:xfrm>
            <a:off x="8186387" y="666388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3" name="Rectangle 412"/>
          <p:cNvSpPr/>
          <p:nvPr/>
        </p:nvSpPr>
        <p:spPr>
          <a:xfrm>
            <a:off x="7665955" y="9049892"/>
            <a:ext cx="1933602" cy="193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9489569" y="6966326"/>
            <a:ext cx="240627" cy="1306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Crumple zones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15" name="Straight Connector 414"/>
          <p:cNvCxnSpPr>
            <a:stCxn id="414" idx="1"/>
            <a:endCxn id="184" idx="3"/>
          </p:cNvCxnSpPr>
          <p:nvPr/>
        </p:nvCxnSpPr>
        <p:spPr>
          <a:xfrm flipH="1">
            <a:off x="9415114" y="7619460"/>
            <a:ext cx="74455" cy="63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>
            <a:stCxn id="184" idx="2"/>
            <a:endCxn id="413" idx="0"/>
          </p:cNvCxnSpPr>
          <p:nvPr/>
        </p:nvCxnSpPr>
        <p:spPr>
          <a:xfrm>
            <a:off x="8535241" y="8941900"/>
            <a:ext cx="97515" cy="1079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Rectangle 421"/>
          <p:cNvSpPr/>
          <p:nvPr/>
        </p:nvSpPr>
        <p:spPr>
          <a:xfrm rot="5400000">
            <a:off x="6849844" y="8236496"/>
            <a:ext cx="1231455" cy="195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23" name="Table 4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91094"/>
              </p:ext>
            </p:extLst>
          </p:nvPr>
        </p:nvGraphicFramePr>
        <p:xfrm>
          <a:off x="5360741" y="7410908"/>
          <a:ext cx="1937280" cy="1799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728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9734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Conservation of momentum 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86240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62591"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224963"/>
                  </a:ext>
                </a:extLst>
              </a:tr>
            </a:tbl>
          </a:graphicData>
        </a:graphic>
      </p:graphicFrame>
      <p:cxnSp>
        <p:nvCxnSpPr>
          <p:cNvPr id="424" name="Straight Connector 423"/>
          <p:cNvCxnSpPr>
            <a:stCxn id="423" idx="3"/>
            <a:endCxn id="422" idx="2"/>
          </p:cNvCxnSpPr>
          <p:nvPr/>
        </p:nvCxnSpPr>
        <p:spPr>
          <a:xfrm>
            <a:off x="7298021" y="8291102"/>
            <a:ext cx="69744" cy="43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t="10770" r="11489" b="1590"/>
          <a:stretch/>
        </p:blipFill>
        <p:spPr>
          <a:xfrm>
            <a:off x="6756106" y="3377034"/>
            <a:ext cx="697180" cy="6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" name="Straight Connector 235"/>
          <p:cNvCxnSpPr>
            <a:stCxn id="227" idx="0"/>
            <a:endCxn id="225" idx="2"/>
          </p:cNvCxnSpPr>
          <p:nvPr/>
        </p:nvCxnSpPr>
        <p:spPr>
          <a:xfrm flipH="1" flipV="1">
            <a:off x="6641736" y="533142"/>
            <a:ext cx="86471" cy="364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11149" y="4128275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FORCES – part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9" name="Straight Connector 148"/>
          <p:cNvCxnSpPr>
            <a:stCxn id="4" idx="2"/>
            <a:endCxn id="276" idx="0"/>
          </p:cNvCxnSpPr>
          <p:nvPr/>
        </p:nvCxnSpPr>
        <p:spPr>
          <a:xfrm>
            <a:off x="5794306" y="4774606"/>
            <a:ext cx="0" cy="829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811149" y="4857511"/>
            <a:ext cx="1966314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Observing and recording motion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84816"/>
              </p:ext>
            </p:extLst>
          </p:nvPr>
        </p:nvGraphicFramePr>
        <p:xfrm>
          <a:off x="3791484" y="2761070"/>
          <a:ext cx="29104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0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9" name="Straight Connector 158"/>
          <p:cNvCxnSpPr>
            <a:stCxn id="100" idx="2"/>
            <a:endCxn id="205" idx="0"/>
          </p:cNvCxnSpPr>
          <p:nvPr/>
        </p:nvCxnSpPr>
        <p:spPr>
          <a:xfrm>
            <a:off x="4679951" y="2320772"/>
            <a:ext cx="222139" cy="916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243" idx="3"/>
            <a:endCxn id="4" idx="1"/>
          </p:cNvCxnSpPr>
          <p:nvPr/>
        </p:nvCxnSpPr>
        <p:spPr>
          <a:xfrm flipV="1">
            <a:off x="4624942" y="4451441"/>
            <a:ext cx="186207" cy="61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78590"/>
              </p:ext>
            </p:extLst>
          </p:nvPr>
        </p:nvGraphicFramePr>
        <p:xfrm>
          <a:off x="9803439" y="6749228"/>
          <a:ext cx="290870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7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577695"/>
                  </a:ext>
                </a:extLst>
              </a:tr>
              <a:tr h="21630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92628"/>
                  </a:ext>
                </a:extLst>
              </a:tr>
              <a:tr h="15756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278795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011681"/>
                  </a:ext>
                </a:extLst>
              </a:tr>
            </a:tbl>
          </a:graphicData>
        </a:graphic>
      </p:graphicFrame>
      <p:cxnSp>
        <p:nvCxnSpPr>
          <p:cNvPr id="223" name="Straight Connector 222"/>
          <p:cNvCxnSpPr/>
          <p:nvPr/>
        </p:nvCxnSpPr>
        <p:spPr>
          <a:xfrm>
            <a:off x="8257239" y="3319615"/>
            <a:ext cx="0" cy="1020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26435"/>
              </p:ext>
            </p:extLst>
          </p:nvPr>
        </p:nvGraphicFramePr>
        <p:xfrm>
          <a:off x="9652903" y="2313775"/>
          <a:ext cx="3065346" cy="981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69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45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938193"/>
                  </a:ext>
                </a:extLst>
              </a:tr>
              <a:tr h="232012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59274"/>
                  </a:ext>
                </a:extLst>
              </a:tr>
            </a:tbl>
          </a:graphicData>
        </a:graphic>
      </p:graphicFrame>
      <p:sp>
        <p:nvSpPr>
          <p:cNvPr id="243" name="Rectangle 242"/>
          <p:cNvSpPr/>
          <p:nvPr/>
        </p:nvSpPr>
        <p:spPr>
          <a:xfrm>
            <a:off x="3857094" y="4177500"/>
            <a:ext cx="767848" cy="670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49" name="Straight Connector 248"/>
          <p:cNvCxnSpPr>
            <a:endCxn id="331" idx="3"/>
          </p:cNvCxnSpPr>
          <p:nvPr/>
        </p:nvCxnSpPr>
        <p:spPr>
          <a:xfrm flipH="1">
            <a:off x="6728207" y="5681931"/>
            <a:ext cx="168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6914821" y="2752620"/>
            <a:ext cx="2076480" cy="544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Forces, acceleration and Newton’s Laws of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15224"/>
              </p:ext>
            </p:extLst>
          </p:nvPr>
        </p:nvGraphicFramePr>
        <p:xfrm>
          <a:off x="115337" y="8446160"/>
          <a:ext cx="396508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95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35" name="Straight Connector 334"/>
          <p:cNvCxnSpPr>
            <a:stCxn id="243" idx="1"/>
            <a:endCxn id="139" idx="3"/>
          </p:cNvCxnSpPr>
          <p:nvPr/>
        </p:nvCxnSpPr>
        <p:spPr>
          <a:xfrm flipH="1">
            <a:off x="3670887" y="4512947"/>
            <a:ext cx="186207" cy="546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75484"/>
              </p:ext>
            </p:extLst>
          </p:nvPr>
        </p:nvGraphicFramePr>
        <p:xfrm>
          <a:off x="8915400" y="885955"/>
          <a:ext cx="380284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030">
                  <a:extLst>
                    <a:ext uri="{9D8B030D-6E8A-4147-A177-3AD203B41FA5}">
                      <a16:colId xmlns:a16="http://schemas.microsoft.com/office/drawing/2014/main" val="3119731823"/>
                    </a:ext>
                  </a:extLst>
                </a:gridCol>
                <a:gridCol w="1499061">
                  <a:extLst>
                    <a:ext uri="{9D8B030D-6E8A-4147-A177-3AD203B41FA5}">
                      <a16:colId xmlns:a16="http://schemas.microsoft.com/office/drawing/2014/main" val="196551598"/>
                    </a:ext>
                  </a:extLst>
                </a:gridCol>
                <a:gridCol w="1070758">
                  <a:extLst>
                    <a:ext uri="{9D8B030D-6E8A-4147-A177-3AD203B41FA5}">
                      <a16:colId xmlns:a16="http://schemas.microsoft.com/office/drawing/2014/main" val="1510962515"/>
                    </a:ext>
                  </a:extLst>
                </a:gridCol>
              </a:tblGrid>
              <a:tr h="2747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Falling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objects</a:t>
                      </a:r>
                    </a:p>
                    <a:p>
                      <a:pPr algn="ctr"/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In no air resistance,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baseline="0" dirty="0" smtClean="0"/>
                    </a:p>
                    <a:p>
                      <a:pPr algn="ctr"/>
                      <a:endParaRPr lang="en-GB" sz="1200" baseline="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Air resistance </a:t>
                      </a:r>
                      <a:endParaRPr lang="en-GB" sz="1200" dirty="0" smtClean="0"/>
                    </a:p>
                    <a:p>
                      <a:pPr algn="ctr"/>
                      <a:endParaRPr lang="en-GB" sz="1200" smtClean="0"/>
                    </a:p>
                    <a:p>
                      <a:pPr algn="ctr"/>
                      <a:endParaRPr lang="en-GB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881243"/>
                  </a:ext>
                </a:extLst>
              </a:tr>
            </a:tbl>
          </a:graphicData>
        </a:graphic>
      </p:graphicFrame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43545"/>
              </p:ext>
            </p:extLst>
          </p:nvPr>
        </p:nvGraphicFramePr>
        <p:xfrm>
          <a:off x="7702246" y="83087"/>
          <a:ext cx="4172719" cy="713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2719">
                  <a:extLst>
                    <a:ext uri="{9D8B030D-6E8A-4147-A177-3AD203B41FA5}">
                      <a16:colId xmlns:a16="http://schemas.microsoft.com/office/drawing/2014/main" val="1701370090"/>
                    </a:ext>
                  </a:extLst>
                </a:gridCol>
              </a:tblGrid>
              <a:tr h="192121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47335"/>
                  </a:ext>
                </a:extLst>
              </a:tr>
              <a:tr h="438796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780069"/>
                  </a:ext>
                </a:extLst>
              </a:tr>
            </a:tbl>
          </a:graphicData>
        </a:graphic>
      </p:graphicFrame>
      <p:sp>
        <p:nvSpPr>
          <p:cNvPr id="129" name="Rectangle 128"/>
          <p:cNvSpPr/>
          <p:nvPr/>
        </p:nvSpPr>
        <p:spPr>
          <a:xfrm>
            <a:off x="3670887" y="5032177"/>
            <a:ext cx="1020364" cy="461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Forces and braking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909781" y="6627913"/>
            <a:ext cx="1187147" cy="2646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Momentum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67484"/>
              </p:ext>
            </p:extLst>
          </p:nvPr>
        </p:nvGraphicFramePr>
        <p:xfrm>
          <a:off x="104426" y="3074659"/>
          <a:ext cx="3555091" cy="958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9905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99840"/>
              </p:ext>
            </p:extLst>
          </p:nvPr>
        </p:nvGraphicFramePr>
        <p:xfrm>
          <a:off x="914314" y="33528"/>
          <a:ext cx="274328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69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19">
                <a:tc>
                  <a:txBody>
                    <a:bodyPr/>
                    <a:lstStyle/>
                    <a:p>
                      <a:pPr algn="ctr"/>
                      <a:endParaRPr lang="en-GB" sz="1200" b="0" dirty="0" smtClean="0"/>
                    </a:p>
                    <a:p>
                      <a:pPr algn="ctr"/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654941"/>
              </p:ext>
            </p:extLst>
          </p:nvPr>
        </p:nvGraphicFramePr>
        <p:xfrm>
          <a:off x="2212692" y="4155610"/>
          <a:ext cx="1458195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69339"/>
              </p:ext>
            </p:extLst>
          </p:nvPr>
        </p:nvGraphicFramePr>
        <p:xfrm>
          <a:off x="104427" y="4155610"/>
          <a:ext cx="2010123" cy="823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872260"/>
                  </a:ext>
                </a:extLst>
              </a:tr>
            </a:tbl>
          </a:graphicData>
        </a:graphic>
      </p:graphicFrame>
      <p:cxnSp>
        <p:nvCxnSpPr>
          <p:cNvPr id="144" name="Straight Connector 143"/>
          <p:cNvCxnSpPr>
            <a:stCxn id="139" idx="1"/>
            <a:endCxn id="140" idx="3"/>
          </p:cNvCxnSpPr>
          <p:nvPr/>
        </p:nvCxnSpPr>
        <p:spPr>
          <a:xfrm flipH="1">
            <a:off x="2114550" y="4567599"/>
            <a:ext cx="981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2313600" y="2425623"/>
            <a:ext cx="1766822" cy="2801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58" name="Straight Connector 157"/>
          <p:cNvCxnSpPr>
            <a:stCxn id="243" idx="0"/>
            <a:endCxn id="131" idx="3"/>
          </p:cNvCxnSpPr>
          <p:nvPr/>
        </p:nvCxnSpPr>
        <p:spPr>
          <a:xfrm flipH="1" flipV="1">
            <a:off x="3659517" y="3582798"/>
            <a:ext cx="581501" cy="5947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104426" y="2739234"/>
            <a:ext cx="1762474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959665" y="2739957"/>
            <a:ext cx="70787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v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62" name="Straight Connector 161"/>
          <p:cNvCxnSpPr>
            <a:stCxn id="161" idx="1"/>
            <a:endCxn id="160" idx="3"/>
          </p:cNvCxnSpPr>
          <p:nvPr/>
        </p:nvCxnSpPr>
        <p:spPr>
          <a:xfrm flipH="1" flipV="1">
            <a:off x="1866900" y="2872584"/>
            <a:ext cx="92765" cy="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31" idx="0"/>
            <a:endCxn id="160" idx="2"/>
          </p:cNvCxnSpPr>
          <p:nvPr/>
        </p:nvCxnSpPr>
        <p:spPr>
          <a:xfrm flipH="1" flipV="1">
            <a:off x="985663" y="3005934"/>
            <a:ext cx="896308" cy="68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936199"/>
              </p:ext>
            </p:extLst>
          </p:nvPr>
        </p:nvGraphicFramePr>
        <p:xfrm>
          <a:off x="114468" y="2026158"/>
          <a:ext cx="2098223" cy="639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32">
                  <a:extLst>
                    <a:ext uri="{9D8B030D-6E8A-4147-A177-3AD203B41FA5}">
                      <a16:colId xmlns:a16="http://schemas.microsoft.com/office/drawing/2014/main" val="279044917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30517134"/>
                    </a:ext>
                  </a:extLst>
                </a:gridCol>
                <a:gridCol w="650591">
                  <a:extLst>
                    <a:ext uri="{9D8B030D-6E8A-4147-A177-3AD203B41FA5}">
                      <a16:colId xmlns:a16="http://schemas.microsoft.com/office/drawing/2014/main" val="1230571955"/>
                    </a:ext>
                  </a:extLst>
                </a:gridCol>
              </a:tblGrid>
              <a:tr h="639845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526487"/>
                  </a:ext>
                </a:extLst>
              </a:tr>
            </a:tbl>
          </a:graphicData>
        </a:graphic>
      </p:graphicFrame>
      <p:sp>
        <p:nvSpPr>
          <p:cNvPr id="169" name="Rectangle 168"/>
          <p:cNvSpPr/>
          <p:nvPr/>
        </p:nvSpPr>
        <p:spPr>
          <a:xfrm>
            <a:off x="2340649" y="2041262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93357"/>
              </p:ext>
            </p:extLst>
          </p:nvPr>
        </p:nvGraphicFramePr>
        <p:xfrm>
          <a:off x="102960" y="1485138"/>
          <a:ext cx="3527880" cy="400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1" name="Rectangle 170"/>
          <p:cNvSpPr/>
          <p:nvPr/>
        </p:nvSpPr>
        <p:spPr>
          <a:xfrm>
            <a:off x="5995503" y="589127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72" name="Straight Connector 171"/>
          <p:cNvCxnSpPr>
            <a:stCxn id="138" idx="2"/>
            <a:endCxn id="170" idx="0"/>
          </p:cNvCxnSpPr>
          <p:nvPr/>
        </p:nvCxnSpPr>
        <p:spPr>
          <a:xfrm flipH="1">
            <a:off x="1866900" y="1405128"/>
            <a:ext cx="419057" cy="800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2"/>
            <a:endCxn id="169" idx="0"/>
          </p:cNvCxnSpPr>
          <p:nvPr/>
        </p:nvCxnSpPr>
        <p:spPr>
          <a:xfrm>
            <a:off x="1866900" y="1942338"/>
            <a:ext cx="1126912" cy="989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3" idx="0"/>
            <a:endCxn id="170" idx="2"/>
          </p:cNvCxnSpPr>
          <p:nvPr/>
        </p:nvCxnSpPr>
        <p:spPr>
          <a:xfrm flipV="1">
            <a:off x="1163579" y="1942338"/>
            <a:ext cx="703321" cy="83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" name="Table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93225"/>
              </p:ext>
            </p:extLst>
          </p:nvPr>
        </p:nvGraphicFramePr>
        <p:xfrm>
          <a:off x="7655369" y="7570300"/>
          <a:ext cx="175974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745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2852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3813811"/>
                  </a:ext>
                </a:extLst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09335"/>
              </p:ext>
            </p:extLst>
          </p:nvPr>
        </p:nvGraphicFramePr>
        <p:xfrm>
          <a:off x="9047686" y="1585760"/>
          <a:ext cx="3670563" cy="606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86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Rectangle 185"/>
          <p:cNvSpPr/>
          <p:nvPr/>
        </p:nvSpPr>
        <p:spPr>
          <a:xfrm>
            <a:off x="3826107" y="3787009"/>
            <a:ext cx="1595114" cy="230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Describing motion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>
            <a:stCxn id="186" idx="0"/>
            <a:endCxn id="56" idx="2"/>
          </p:cNvCxnSpPr>
          <p:nvPr/>
        </p:nvCxnSpPr>
        <p:spPr>
          <a:xfrm flipV="1">
            <a:off x="4623664" y="3675470"/>
            <a:ext cx="623059" cy="1115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4248927" y="2412456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63022"/>
              </p:ext>
            </p:extLst>
          </p:nvPr>
        </p:nvGraphicFramePr>
        <p:xfrm>
          <a:off x="3742914" y="901606"/>
          <a:ext cx="1874074" cy="141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344">
                  <a:extLst>
                    <a:ext uri="{9D8B030D-6E8A-4147-A177-3AD203B41FA5}">
                      <a16:colId xmlns:a16="http://schemas.microsoft.com/office/drawing/2014/main" val="337864054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97482818"/>
                    </a:ext>
                  </a:extLst>
                </a:gridCol>
                <a:gridCol w="873210">
                  <a:extLst>
                    <a:ext uri="{9D8B030D-6E8A-4147-A177-3AD203B41FA5}">
                      <a16:colId xmlns:a16="http://schemas.microsoft.com/office/drawing/2014/main" val="1064087826"/>
                    </a:ext>
                  </a:extLst>
                </a:gridCol>
              </a:tblGrid>
              <a:tr h="141916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9704332"/>
                  </a:ext>
                </a:extLst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3724626" y="665648"/>
            <a:ext cx="2190353" cy="152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Gradient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</a:p>
        </p:txBody>
      </p:sp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12948"/>
              </p:ext>
            </p:extLst>
          </p:nvPr>
        </p:nvGraphicFramePr>
        <p:xfrm>
          <a:off x="5686296" y="2420191"/>
          <a:ext cx="3078106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22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sp>
        <p:nvSpPr>
          <p:cNvPr id="221" name="Rectangle 220"/>
          <p:cNvSpPr/>
          <p:nvPr/>
        </p:nvSpPr>
        <p:spPr>
          <a:xfrm>
            <a:off x="5686296" y="2057723"/>
            <a:ext cx="3087154" cy="30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22" name="Straight Connector 221"/>
          <p:cNvCxnSpPr>
            <a:stCxn id="220" idx="0"/>
            <a:endCxn id="221" idx="2"/>
          </p:cNvCxnSpPr>
          <p:nvPr/>
        </p:nvCxnSpPr>
        <p:spPr>
          <a:xfrm flipV="1">
            <a:off x="7225349" y="2363523"/>
            <a:ext cx="4524" cy="56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" name="Table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27508"/>
              </p:ext>
            </p:extLst>
          </p:nvPr>
        </p:nvGraphicFramePr>
        <p:xfrm>
          <a:off x="5672116" y="75942"/>
          <a:ext cx="193924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0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42031"/>
              </p:ext>
            </p:extLst>
          </p:nvPr>
        </p:nvGraphicFramePr>
        <p:xfrm>
          <a:off x="5702302" y="1443834"/>
          <a:ext cx="2554937" cy="550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00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7" name="Table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87661"/>
              </p:ext>
            </p:extLst>
          </p:nvPr>
        </p:nvGraphicFramePr>
        <p:xfrm>
          <a:off x="5702302" y="898135"/>
          <a:ext cx="205181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71">
                <a:tc>
                  <a:txBody>
                    <a:bodyPr/>
                    <a:lstStyle/>
                    <a:p>
                      <a:pPr algn="ctr"/>
                      <a:endParaRPr lang="en-GB" sz="1200" b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8" name="Straight Connector 227"/>
          <p:cNvCxnSpPr>
            <a:stCxn id="221" idx="0"/>
            <a:endCxn id="226" idx="2"/>
          </p:cNvCxnSpPr>
          <p:nvPr/>
        </p:nvCxnSpPr>
        <p:spPr>
          <a:xfrm flipH="1" flipV="1">
            <a:off x="6979770" y="1994161"/>
            <a:ext cx="250103" cy="635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27" idx="2"/>
            <a:endCxn id="226" idx="0"/>
          </p:cNvCxnSpPr>
          <p:nvPr/>
        </p:nvCxnSpPr>
        <p:spPr>
          <a:xfrm>
            <a:off x="6728207" y="1355335"/>
            <a:ext cx="251563" cy="88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endCxn id="227" idx="3"/>
          </p:cNvCxnSpPr>
          <p:nvPr/>
        </p:nvCxnSpPr>
        <p:spPr>
          <a:xfrm flipH="1">
            <a:off x="7754112" y="841467"/>
            <a:ext cx="193949" cy="2852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8320919" y="1271635"/>
            <a:ext cx="519133" cy="7253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Falling objects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176321" y="5076049"/>
            <a:ext cx="2388429" cy="388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Frictional </a:t>
            </a:r>
            <a:r>
              <a:rPr lang="en-GB" sz="1200" dirty="0" smtClean="0">
                <a:solidFill>
                  <a:schemeClr val="tx1"/>
                </a:solidFill>
              </a:rPr>
              <a:t>forces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114468" y="5054317"/>
            <a:ext cx="930668" cy="10271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affects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cxnSp>
        <p:nvCxnSpPr>
          <p:cNvPr id="251" name="Straight Connector 250"/>
          <p:cNvCxnSpPr>
            <a:stCxn id="244" idx="1"/>
            <a:endCxn id="226" idx="3"/>
          </p:cNvCxnSpPr>
          <p:nvPr/>
        </p:nvCxnSpPr>
        <p:spPr>
          <a:xfrm flipH="1">
            <a:off x="8257239" y="1634324"/>
            <a:ext cx="63680" cy="846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178" idx="1"/>
            <a:endCxn id="244" idx="3"/>
          </p:cNvCxnSpPr>
          <p:nvPr/>
        </p:nvCxnSpPr>
        <p:spPr>
          <a:xfrm flipH="1">
            <a:off x="8840052" y="1205995"/>
            <a:ext cx="75348" cy="428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178" idx="2"/>
            <a:endCxn id="185" idx="0"/>
          </p:cNvCxnSpPr>
          <p:nvPr/>
        </p:nvCxnSpPr>
        <p:spPr>
          <a:xfrm>
            <a:off x="10816824" y="1526035"/>
            <a:ext cx="66143" cy="59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29" idx="1"/>
            <a:endCxn id="302" idx="3"/>
          </p:cNvCxnSpPr>
          <p:nvPr/>
        </p:nvCxnSpPr>
        <p:spPr>
          <a:xfrm flipH="1">
            <a:off x="9566863" y="2816695"/>
            <a:ext cx="86040" cy="3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9127463" y="2321372"/>
            <a:ext cx="439400" cy="998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9" name="Table 3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51752"/>
              </p:ext>
            </p:extLst>
          </p:nvPr>
        </p:nvGraphicFramePr>
        <p:xfrm>
          <a:off x="7748056" y="4340255"/>
          <a:ext cx="4964085" cy="2157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9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370146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27054"/>
                  </a:ext>
                </a:extLst>
              </a:tr>
              <a:tr h="598746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0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sp>
        <p:nvSpPr>
          <p:cNvPr id="310" name="Rectangle 309"/>
          <p:cNvSpPr/>
          <p:nvPr/>
        </p:nvSpPr>
        <p:spPr>
          <a:xfrm>
            <a:off x="10937512" y="3371123"/>
            <a:ext cx="1774630" cy="661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Speed or </a:t>
            </a:r>
            <a:r>
              <a:rPr lang="en-GB" sz="1200" dirty="0" smtClean="0">
                <a:solidFill>
                  <a:schemeClr val="tx1"/>
                </a:solidFill>
              </a:rPr>
              <a:t>direction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cxnSp>
        <p:nvCxnSpPr>
          <p:cNvPr id="312" name="Straight Connector 311"/>
          <p:cNvCxnSpPr>
            <a:stCxn id="310" idx="2"/>
            <a:endCxn id="309" idx="0"/>
          </p:cNvCxnSpPr>
          <p:nvPr/>
        </p:nvCxnSpPr>
        <p:spPr>
          <a:xfrm flipH="1">
            <a:off x="10230098" y="4032170"/>
            <a:ext cx="1594729" cy="3080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8673264" y="404157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4337178" y="5856509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18" name="Table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56826"/>
              </p:ext>
            </p:extLst>
          </p:nvPr>
        </p:nvGraphicFramePr>
        <p:xfrm>
          <a:off x="8388935" y="3409950"/>
          <a:ext cx="2412415" cy="571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</a:tbl>
          </a:graphicData>
        </a:graphic>
      </p:graphicFrame>
      <p:cxnSp>
        <p:nvCxnSpPr>
          <p:cNvPr id="319" name="Straight Connector 318"/>
          <p:cNvCxnSpPr>
            <a:stCxn id="318" idx="2"/>
            <a:endCxn id="315" idx="0"/>
          </p:cNvCxnSpPr>
          <p:nvPr/>
        </p:nvCxnSpPr>
        <p:spPr>
          <a:xfrm flipH="1">
            <a:off x="9326427" y="3981450"/>
            <a:ext cx="268715" cy="60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5" name="Table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72373"/>
              </p:ext>
            </p:extLst>
          </p:nvPr>
        </p:nvGraphicFramePr>
        <p:xfrm>
          <a:off x="6905114" y="4079019"/>
          <a:ext cx="697611" cy="248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63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Acceleration </a:t>
                      </a:r>
                      <a:r>
                        <a:rPr lang="en-GB" sz="1200" dirty="0" smtClean="0"/>
                        <a:t>is</a:t>
                      </a:r>
                    </a:p>
                    <a:p>
                      <a:pPr algn="l"/>
                      <a:endParaRPr lang="en-GB" sz="1200" dirty="0" smtClean="0"/>
                    </a:p>
                    <a:p>
                      <a:pPr algn="l"/>
                      <a:endParaRPr lang="en-GB" sz="1200" dirty="0" smtClean="0"/>
                    </a:p>
                    <a:p>
                      <a:pPr algn="l"/>
                      <a:endParaRPr lang="en-GB" sz="1200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844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Acceleration is 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26" name="Straight Connector 325"/>
          <p:cNvCxnSpPr>
            <a:endCxn id="325" idx="3"/>
          </p:cNvCxnSpPr>
          <p:nvPr/>
        </p:nvCxnSpPr>
        <p:spPr>
          <a:xfrm flipH="1" flipV="1">
            <a:off x="7602725" y="5323636"/>
            <a:ext cx="126460" cy="155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339" idx="0"/>
            <a:endCxn id="316" idx="2"/>
          </p:cNvCxnSpPr>
          <p:nvPr/>
        </p:nvCxnSpPr>
        <p:spPr>
          <a:xfrm flipH="1" flipV="1">
            <a:off x="4990341" y="6085227"/>
            <a:ext cx="535329" cy="61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38816" y="5851608"/>
            <a:ext cx="789305" cy="215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F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29" name="Straight Connector 328"/>
          <p:cNvCxnSpPr>
            <a:stCxn id="331" idx="2"/>
            <a:endCxn id="328" idx="0"/>
          </p:cNvCxnSpPr>
          <p:nvPr/>
        </p:nvCxnSpPr>
        <p:spPr>
          <a:xfrm>
            <a:off x="5671610" y="5785201"/>
            <a:ext cx="661859" cy="664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4615012" y="5578661"/>
            <a:ext cx="2113195" cy="206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339" name="Table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06488"/>
              </p:ext>
            </p:extLst>
          </p:nvPr>
        </p:nvGraphicFramePr>
        <p:xfrm>
          <a:off x="4198019" y="6146951"/>
          <a:ext cx="2655302" cy="1124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19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978011"/>
                  </a:ext>
                </a:extLst>
              </a:tr>
              <a:tr h="192410">
                <a:tc gridSpan="2"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01996"/>
                  </a:ext>
                </a:extLst>
              </a:tr>
            </a:tbl>
          </a:graphicData>
        </a:graphic>
      </p:graphicFrame>
      <p:cxnSp>
        <p:nvCxnSpPr>
          <p:cNvPr id="340" name="Straight Connector 339"/>
          <p:cNvCxnSpPr>
            <a:stCxn id="343" idx="2"/>
            <a:endCxn id="358" idx="0"/>
          </p:cNvCxnSpPr>
          <p:nvPr/>
        </p:nvCxnSpPr>
        <p:spPr>
          <a:xfrm flipH="1">
            <a:off x="2095857" y="6975983"/>
            <a:ext cx="530869" cy="193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3" name="Table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82919"/>
              </p:ext>
            </p:extLst>
          </p:nvPr>
        </p:nvGraphicFramePr>
        <p:xfrm>
          <a:off x="1173031" y="5604383"/>
          <a:ext cx="290739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33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407457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58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06002"/>
                  </a:ext>
                </a:extLst>
              </a:tr>
            </a:tbl>
          </a:graphicData>
        </a:graphic>
      </p:graphicFrame>
      <p:cxnSp>
        <p:nvCxnSpPr>
          <p:cNvPr id="344" name="Straight Connector 343"/>
          <p:cNvCxnSpPr>
            <a:stCxn id="129" idx="1"/>
            <a:endCxn id="245" idx="3"/>
          </p:cNvCxnSpPr>
          <p:nvPr/>
        </p:nvCxnSpPr>
        <p:spPr>
          <a:xfrm flipH="1">
            <a:off x="3564750" y="5262954"/>
            <a:ext cx="106137" cy="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>
            <a:stCxn id="245" idx="2"/>
            <a:endCxn id="343" idx="0"/>
          </p:cNvCxnSpPr>
          <p:nvPr/>
        </p:nvCxnSpPr>
        <p:spPr>
          <a:xfrm>
            <a:off x="2370536" y="5464502"/>
            <a:ext cx="256190" cy="1398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>
            <a:stCxn id="343" idx="1"/>
            <a:endCxn id="246" idx="3"/>
          </p:cNvCxnSpPr>
          <p:nvPr/>
        </p:nvCxnSpPr>
        <p:spPr>
          <a:xfrm flipH="1" flipV="1">
            <a:off x="1045136" y="5567910"/>
            <a:ext cx="127895" cy="7222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Rectangle 356"/>
          <p:cNvSpPr/>
          <p:nvPr/>
        </p:nvSpPr>
        <p:spPr>
          <a:xfrm>
            <a:off x="114468" y="6140459"/>
            <a:ext cx="930668" cy="5234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Typical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58" name="Table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51310"/>
              </p:ext>
            </p:extLst>
          </p:nvPr>
        </p:nvGraphicFramePr>
        <p:xfrm>
          <a:off x="104427" y="7169706"/>
          <a:ext cx="3982860" cy="1203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3">
                  <a:extLst>
                    <a:ext uri="{9D8B030D-6E8A-4147-A177-3AD203B41FA5}">
                      <a16:colId xmlns:a16="http://schemas.microsoft.com/office/drawing/2014/main" val="470607256"/>
                    </a:ext>
                  </a:extLst>
                </a:gridCol>
              </a:tblGrid>
              <a:tr h="501370"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893450"/>
                  </a:ext>
                </a:extLst>
              </a:tr>
              <a:tr h="7019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243290"/>
                  </a:ext>
                </a:extLst>
              </a:tr>
            </a:tbl>
          </a:graphicData>
        </a:graphic>
      </p:graphicFrame>
      <p:cxnSp>
        <p:nvCxnSpPr>
          <p:cNvPr id="365" name="Straight Connector 364"/>
          <p:cNvCxnSpPr>
            <a:stCxn id="321" idx="0"/>
            <a:endCxn id="358" idx="2"/>
          </p:cNvCxnSpPr>
          <p:nvPr/>
        </p:nvCxnSpPr>
        <p:spPr>
          <a:xfrm flipH="1" flipV="1">
            <a:off x="2095857" y="8372995"/>
            <a:ext cx="2022" cy="73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>
            <a:off x="7337059" y="7220287"/>
            <a:ext cx="2055847" cy="2530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8197220" y="6939521"/>
            <a:ext cx="850466" cy="191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200" i="1" dirty="0">
                <a:solidFill>
                  <a:schemeClr val="tx1"/>
                </a:solidFill>
              </a:rPr>
              <a:t>p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=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75" name="Straight Connector 374"/>
          <p:cNvCxnSpPr>
            <a:stCxn id="380" idx="0"/>
            <a:endCxn id="130" idx="2"/>
          </p:cNvCxnSpPr>
          <p:nvPr/>
        </p:nvCxnSpPr>
        <p:spPr>
          <a:xfrm flipV="1">
            <a:off x="7503082" y="6892598"/>
            <a:ext cx="273" cy="720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3" idx="0"/>
            <a:endCxn id="374" idx="2"/>
          </p:cNvCxnSpPr>
          <p:nvPr/>
        </p:nvCxnSpPr>
        <p:spPr>
          <a:xfrm flipV="1">
            <a:off x="8364983" y="7131139"/>
            <a:ext cx="257470" cy="89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Rectangle 379"/>
          <p:cNvSpPr/>
          <p:nvPr/>
        </p:nvSpPr>
        <p:spPr>
          <a:xfrm>
            <a:off x="6972675" y="6964609"/>
            <a:ext cx="1060813" cy="191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81" name="Straight Connector 380"/>
          <p:cNvCxnSpPr>
            <a:stCxn id="373" idx="0"/>
            <a:endCxn id="380" idx="2"/>
          </p:cNvCxnSpPr>
          <p:nvPr/>
        </p:nvCxnSpPr>
        <p:spPr>
          <a:xfrm flipH="1" flipV="1">
            <a:off x="7503082" y="7156334"/>
            <a:ext cx="861901" cy="639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ctangle 392"/>
          <p:cNvSpPr/>
          <p:nvPr/>
        </p:nvSpPr>
        <p:spPr>
          <a:xfrm>
            <a:off x="8186387" y="6663880"/>
            <a:ext cx="1306325" cy="22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3" name="Rectangle 412"/>
          <p:cNvSpPr/>
          <p:nvPr/>
        </p:nvSpPr>
        <p:spPr>
          <a:xfrm>
            <a:off x="7665955" y="9049892"/>
            <a:ext cx="1933602" cy="193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PHYSICS 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9489569" y="6966326"/>
            <a:ext cx="240627" cy="1306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Crumple zones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15" name="Straight Connector 414"/>
          <p:cNvCxnSpPr>
            <a:stCxn id="414" idx="1"/>
            <a:endCxn id="184" idx="3"/>
          </p:cNvCxnSpPr>
          <p:nvPr/>
        </p:nvCxnSpPr>
        <p:spPr>
          <a:xfrm flipH="1">
            <a:off x="9415114" y="7619460"/>
            <a:ext cx="74455" cy="63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>
            <a:stCxn id="184" idx="2"/>
            <a:endCxn id="413" idx="0"/>
          </p:cNvCxnSpPr>
          <p:nvPr/>
        </p:nvCxnSpPr>
        <p:spPr>
          <a:xfrm>
            <a:off x="8535241" y="8941900"/>
            <a:ext cx="97515" cy="1079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Rectangle 421"/>
          <p:cNvSpPr/>
          <p:nvPr/>
        </p:nvSpPr>
        <p:spPr>
          <a:xfrm rot="5400000">
            <a:off x="6849844" y="8236496"/>
            <a:ext cx="1231455" cy="195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HIGHER  ONLY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23" name="Table 4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077017"/>
              </p:ext>
            </p:extLst>
          </p:nvPr>
        </p:nvGraphicFramePr>
        <p:xfrm>
          <a:off x="5360741" y="7410908"/>
          <a:ext cx="1937280" cy="1799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7280">
                  <a:extLst>
                    <a:ext uri="{9D8B030D-6E8A-4147-A177-3AD203B41FA5}">
                      <a16:colId xmlns:a16="http://schemas.microsoft.com/office/drawing/2014/main" val="3960695914"/>
                    </a:ext>
                  </a:extLst>
                </a:gridCol>
              </a:tblGrid>
              <a:tr h="297349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2760"/>
                  </a:ext>
                </a:extLst>
              </a:tr>
              <a:tr h="862402"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271049"/>
                  </a:ext>
                </a:extLst>
              </a:tr>
              <a:tr h="362591">
                <a:tc>
                  <a:txBody>
                    <a:bodyPr/>
                    <a:lstStyle/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224963"/>
                  </a:ext>
                </a:extLst>
              </a:tr>
            </a:tbl>
          </a:graphicData>
        </a:graphic>
      </p:graphicFrame>
      <p:cxnSp>
        <p:nvCxnSpPr>
          <p:cNvPr id="424" name="Straight Connector 423"/>
          <p:cNvCxnSpPr>
            <a:stCxn id="423" idx="3"/>
            <a:endCxn id="422" idx="2"/>
          </p:cNvCxnSpPr>
          <p:nvPr/>
        </p:nvCxnSpPr>
        <p:spPr>
          <a:xfrm>
            <a:off x="7298021" y="8291102"/>
            <a:ext cx="69744" cy="43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t="10770" r="11489" b="1590"/>
          <a:stretch/>
        </p:blipFill>
        <p:spPr>
          <a:xfrm>
            <a:off x="6756106" y="3377034"/>
            <a:ext cx="697180" cy="6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80E9CB9-E76E-9746-BBD9-9A5642A3D5E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3E356EEA-E8C8-7543-8BDC-2F59607924F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1A4D6916-CBD0-1B43-B42B-8275D887926E}"/>
    </a:ext>
  </a:extLst>
</a:theme>
</file>

<file path=ppt/theme/theme4.xml><?xml version="1.0" encoding="utf-8"?>
<a:theme xmlns:a="http://schemas.openxmlformats.org/drawingml/2006/main" name="1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925D060-3B1D-5548-9114-7EDCE4E98F41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C732CF4-5BDE-8046-B4DE-2D8BD2EF8667}"/>
    </a:ext>
  </a:extLst>
</a:theme>
</file>

<file path=ppt/theme/theme6.xml><?xml version="1.0" encoding="utf-8"?>
<a:theme xmlns:a="http://schemas.openxmlformats.org/drawingml/2006/main" name="2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93805219-F6D9-3A4C-BBFB-B4DE692E9609}"/>
    </a:ext>
  </a:extLst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B3D2206-8F79-494A-B3D4-5C13485329D1}"/>
    </a:ext>
  </a:extLst>
</a:theme>
</file>

<file path=ppt/theme/theme8.xml><?xml version="1.0" encoding="utf-8"?>
<a:theme xmlns:a="http://schemas.openxmlformats.org/drawingml/2006/main" name="3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293CA237-E40C-E049-B52B-8A449DAD856B}"/>
    </a:ext>
  </a:extLst>
</a:theme>
</file>

<file path=ppt/theme/theme9.xml><?xml version="1.0" encoding="utf-8"?>
<a:theme xmlns:a="http://schemas.openxmlformats.org/drawingml/2006/main" name="4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7B297D88-6958-E345-939D-06B02D8123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 mat TEMPLATE</Template>
  <TotalTime>727</TotalTime>
  <Words>3350</Words>
  <Application>Microsoft Office PowerPoint</Application>
  <PresentationFormat>A3 Paper (297x420 mm)</PresentationFormat>
  <Paragraphs>748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Calibri</vt:lpstr>
      <vt:lpstr>Calibri Light</vt:lpstr>
      <vt:lpstr>Gill Sans</vt:lpstr>
      <vt:lpstr>News Gothic MT</vt:lpstr>
      <vt:lpstr>Verdana</vt:lpstr>
      <vt:lpstr>Custom Design</vt:lpstr>
      <vt:lpstr>PIXL Sci</vt:lpstr>
      <vt:lpstr>1_Custom Design</vt:lpstr>
      <vt:lpstr>1_PIXL Sci</vt:lpstr>
      <vt:lpstr>2_Custom Design</vt:lpstr>
      <vt:lpstr>2_PIXL Sci</vt:lpstr>
      <vt:lpstr>3_Custom Design</vt:lpstr>
      <vt:lpstr>3_PIXL Sci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Kelvin Hall School - YHCLT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C. Dawes</dc:creator>
  <cp:lastModifiedBy>Ms C. Dawes</cp:lastModifiedBy>
  <cp:revision>76</cp:revision>
  <cp:lastPrinted>2017-05-23T07:01:30Z</cp:lastPrinted>
  <dcterms:created xsi:type="dcterms:W3CDTF">2017-09-03T07:26:24Z</dcterms:created>
  <dcterms:modified xsi:type="dcterms:W3CDTF">2017-12-04T21:02:28Z</dcterms:modified>
</cp:coreProperties>
</file>