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687" r:id="rId2"/>
    <p:sldMasterId id="2147483704" r:id="rId3"/>
    <p:sldMasterId id="2147483716" r:id="rId4"/>
    <p:sldMasterId id="2147483733" r:id="rId5"/>
    <p:sldMasterId id="2147483745" r:id="rId6"/>
    <p:sldMasterId id="2147483762" r:id="rId7"/>
    <p:sldMasterId id="2147483774" r:id="rId8"/>
    <p:sldMasterId id="2147483791" r:id="rId9"/>
  </p:sldMasterIdLst>
  <p:notesMasterIdLst>
    <p:notesMasterId r:id="rId14"/>
  </p:notesMasterIdLst>
  <p:sldIdLst>
    <p:sldId id="258" r:id="rId10"/>
    <p:sldId id="259" r:id="rId11"/>
    <p:sldId id="260" r:id="rId12"/>
    <p:sldId id="261" r:id="rId13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Fleck" initials="AF" lastIdx="1" clrIdx="0"/>
  <p:cmAuthor id="2" name="Amanda Fleck" initials="AF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1"/>
    <p:restoredTop sz="92876"/>
  </p:normalViewPr>
  <p:slideViewPr>
    <p:cSldViewPr snapToGrid="0" snapToObjects="1">
      <p:cViewPr varScale="1">
        <p:scale>
          <a:sx n="65" d="100"/>
          <a:sy n="65" d="100"/>
        </p:scale>
        <p:origin x="15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492C9-B55A-1F4F-9AFE-46C3C2199AFF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1B3C7-D27E-3848-B356-B3E625A9DB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8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/>
              <a:t>Click to edit Master text styles</a:t>
            </a:r>
          </a:p>
          <a:p>
            <a:pPr lvl="1">
              <a:defRPr sz="1800"/>
            </a:pPr>
            <a:r>
              <a:rPr lang="en-US" sz="3150"/>
              <a:t>Second level</a:t>
            </a:r>
          </a:p>
          <a:p>
            <a:pPr lvl="2">
              <a:defRPr sz="1800"/>
            </a:pPr>
            <a:r>
              <a:rPr lang="en-US" sz="3150"/>
              <a:t>Third level</a:t>
            </a:r>
          </a:p>
          <a:p>
            <a:pPr lvl="3">
              <a:defRPr sz="1800"/>
            </a:pPr>
            <a:r>
              <a:rPr lang="en-US" sz="3150"/>
              <a:t>Fourth level</a:t>
            </a:r>
          </a:p>
          <a:p>
            <a:pPr lvl="4">
              <a:defRPr sz="1800"/>
            </a:pPr>
            <a:r>
              <a:rPr lang="en-US" sz="3150"/>
              <a:t>Fifth level</a:t>
            </a:r>
            <a:endParaRPr sz="3150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/>
              <a:t>Click to edit Master text styles</a:t>
            </a:r>
          </a:p>
          <a:p>
            <a:pPr lvl="1">
              <a:defRPr sz="1800"/>
            </a:pPr>
            <a:r>
              <a:rPr lang="en-US" sz="3150"/>
              <a:t>Second level</a:t>
            </a:r>
          </a:p>
          <a:p>
            <a:pPr lvl="2">
              <a:defRPr sz="1800"/>
            </a:pPr>
            <a:r>
              <a:rPr lang="en-US" sz="3150"/>
              <a:t>Third level</a:t>
            </a:r>
          </a:p>
          <a:p>
            <a:pPr lvl="3">
              <a:defRPr sz="1800"/>
            </a:pPr>
            <a:r>
              <a:rPr lang="en-US" sz="3150"/>
              <a:t>Fourth level</a:t>
            </a:r>
          </a:p>
          <a:p>
            <a:pPr lvl="4">
              <a:defRPr sz="1800"/>
            </a:pPr>
            <a:r>
              <a:rPr lang="en-US" sz="3150"/>
              <a:t>Fifth level</a:t>
            </a:r>
            <a:endParaRPr sz="3150"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/>
              <a:t>Click to edit Master text styles</a:t>
            </a:r>
          </a:p>
          <a:p>
            <a:pPr lvl="1">
              <a:defRPr sz="1800"/>
            </a:pPr>
            <a:r>
              <a:rPr lang="en-US" sz="3150"/>
              <a:t>Second level</a:t>
            </a:r>
          </a:p>
          <a:p>
            <a:pPr lvl="2">
              <a:defRPr sz="1800"/>
            </a:pPr>
            <a:r>
              <a:rPr lang="en-US" sz="3150"/>
              <a:t>Third level</a:t>
            </a:r>
          </a:p>
          <a:p>
            <a:pPr lvl="3">
              <a:defRPr sz="1800"/>
            </a:pPr>
            <a:r>
              <a:rPr lang="en-US" sz="3150"/>
              <a:t>Fourth level</a:t>
            </a:r>
          </a:p>
          <a:p>
            <a:pPr lvl="4">
              <a:defRPr sz="1800"/>
            </a:pPr>
            <a:r>
              <a:rPr lang="en-US" sz="3150"/>
              <a:t>Fifth level</a:t>
            </a:r>
            <a:endParaRPr sz="3150"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6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90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dirty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1760220"/>
            <a:ext cx="11841480" cy="10490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2987040"/>
            <a:ext cx="11841480" cy="583184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40080" y="128911"/>
            <a:ext cx="11521440" cy="21113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19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6195"/>
              <a:t>Click to edit Master title style</a:t>
            </a:r>
            <a:endParaRPr sz="619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70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418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793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8501" algn="ctr">
              <a:spcBef>
                <a:spcPts val="346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3150"/>
              <a:t>Click to edit Master text styles</a:t>
            </a:r>
          </a:p>
          <a:p>
            <a:pPr lvl="1">
              <a:defRPr sz="1800"/>
            </a:pPr>
            <a:r>
              <a:rPr lang="en-US" sz="3150"/>
              <a:t>Second level</a:t>
            </a:r>
          </a:p>
          <a:p>
            <a:pPr lvl="2">
              <a:defRPr sz="1800"/>
            </a:pPr>
            <a:r>
              <a:rPr lang="en-US" sz="3150"/>
              <a:t>Third level</a:t>
            </a:r>
          </a:p>
          <a:p>
            <a:pPr lvl="3">
              <a:defRPr sz="1800"/>
            </a:pPr>
            <a:r>
              <a:rPr lang="en-US" sz="3150"/>
              <a:t>Fourth level</a:t>
            </a:r>
          </a:p>
          <a:p>
            <a:pPr lvl="4">
              <a:defRPr sz="1800"/>
            </a:pPr>
            <a:r>
              <a:rPr lang="en-US" sz="3150"/>
              <a:t>Fifth level</a:t>
            </a:r>
            <a:endParaRPr sz="3150"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60" y="2982599"/>
            <a:ext cx="12001500" cy="205803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" y="5440680"/>
            <a:ext cx="1200150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64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4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396"/>
            <a:ext cx="6480810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4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52382" y="8919635"/>
            <a:ext cx="4320540" cy="51117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64838" y="8910745"/>
            <a:ext cx="2880360" cy="51117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4.JP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4.JP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>
                <a:latin typeface="Arial" charset="0"/>
                <a:ea typeface="Arial" charset="0"/>
                <a:cs typeface="Arial" charset="0"/>
              </a:rPr>
              <a:t>better hope – brighter future</a:t>
            </a:r>
          </a:p>
        </p:txBody>
      </p:sp>
    </p:spTree>
    <p:extLst>
      <p:ext uri="{BB962C8B-B14F-4D97-AF65-F5344CB8AC3E}">
        <p14:creationId xmlns:p14="http://schemas.microsoft.com/office/powerpoint/2010/main" val="51499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9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9" r:id="rId10"/>
    <p:sldLayoutId id="214748370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24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5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8" r:id="rId10"/>
    <p:sldLayoutId id="2147483732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3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7" r:id="rId10"/>
    <p:sldLayoutId id="214748376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2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59" y="23621"/>
            <a:ext cx="1441665" cy="1428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" y="23621"/>
            <a:ext cx="3542158" cy="11641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85482"/>
            <a:ext cx="12801600" cy="316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6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6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0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6" r:id="rId10"/>
    <p:sldLayoutId id="2147483790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0110" cy="529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90400" y="1"/>
            <a:ext cx="711200" cy="52333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9316722"/>
            <a:ext cx="12801600" cy="154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20" dirty="0">
                <a:latin typeface="Arial" charset="0"/>
                <a:ea typeface="Arial" charset="0"/>
                <a:cs typeface="Arial" charset="0"/>
              </a:rPr>
              <a:t>better hope – brighter future</a:t>
            </a:r>
          </a:p>
        </p:txBody>
      </p:sp>
    </p:spTree>
    <p:extLst>
      <p:ext uri="{BB962C8B-B14F-4D97-AF65-F5344CB8AC3E}">
        <p14:creationId xmlns:p14="http://schemas.microsoft.com/office/powerpoint/2010/main" val="9235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85925" y="2867021"/>
            <a:ext cx="1821172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AQA  GCSE</a:t>
            </a:r>
          </a:p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The rate and extent of chemical change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733377" y="1248466"/>
            <a:ext cx="2505097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Calculating rates of reactions</a:t>
            </a:r>
          </a:p>
        </p:txBody>
      </p:sp>
      <p:cxnSp>
        <p:nvCxnSpPr>
          <p:cNvPr id="149" name="Straight Connector 148"/>
          <p:cNvCxnSpPr>
            <a:stCxn id="4" idx="0"/>
            <a:endCxn id="276" idx="2"/>
          </p:cNvCxnSpPr>
          <p:nvPr/>
        </p:nvCxnSpPr>
        <p:spPr>
          <a:xfrm flipH="1" flipV="1">
            <a:off x="5490205" y="2601125"/>
            <a:ext cx="406306" cy="265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276" idx="3"/>
          </p:cNvCxnSpPr>
          <p:nvPr/>
        </p:nvCxnSpPr>
        <p:spPr>
          <a:xfrm flipH="1">
            <a:off x="6247614" y="1988184"/>
            <a:ext cx="471454" cy="2897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732796" y="1954794"/>
            <a:ext cx="1514818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Rate of reaction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>
            <a:off x="4143518" y="1544168"/>
            <a:ext cx="0" cy="804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928369"/>
              </p:ext>
            </p:extLst>
          </p:nvPr>
        </p:nvGraphicFramePr>
        <p:xfrm>
          <a:off x="7022192" y="3266964"/>
          <a:ext cx="563597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Collision</a:t>
                      </a:r>
                      <a:r>
                        <a:rPr lang="en-GB" sz="1200" b="1" baseline="0" dirty="0"/>
                        <a:t> theory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Chemical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reactions can only occur when reacting particles collide with each other with sufficient energy.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Increasing the temperature increases the frequency of collisions</a:t>
                      </a:r>
                      <a:r>
                        <a:rPr lang="en-GB" sz="1200" baseline="0" dirty="0"/>
                        <a:t> and makes the collisions more energetic, therefore increasing the rate of reaction.</a:t>
                      </a:r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r>
                        <a:rPr lang="en-GB" sz="1200" baseline="0" dirty="0"/>
                        <a:t>Increasing the concentration, pressure (gases) and surface area (solids) of reactions increases the frequency of collisions, therefore increasing the rate of reaction.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9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Activation</a:t>
                      </a:r>
                      <a:r>
                        <a:rPr lang="en-GB" sz="1200" b="1" baseline="0" dirty="0"/>
                        <a:t> energy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This is the minimum amount of energy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colliding particles in a reaction need in order to react.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5818"/>
              </p:ext>
            </p:extLst>
          </p:nvPr>
        </p:nvGraphicFramePr>
        <p:xfrm>
          <a:off x="7022194" y="70905"/>
          <a:ext cx="4972582" cy="236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9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4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Factors affecting</a:t>
                      </a:r>
                      <a:r>
                        <a:rPr lang="en-GB" sz="1200" b="1" baseline="0" dirty="0"/>
                        <a:t> the rate of reaction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1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Temperature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higher the temperature, the quicker the rate of reaction.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49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Concentration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higher the concentration, the quicker the rate of reaction.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2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Surface area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larger the surface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area of a reactant solid, the quicker the rate of reaction.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02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Pressure (of gases)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gases react, the higher the pressure upon them,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the quicker the rate of reaction.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5865"/>
              </p:ext>
            </p:extLst>
          </p:nvPr>
        </p:nvGraphicFramePr>
        <p:xfrm>
          <a:off x="146463" y="1209881"/>
          <a:ext cx="2650525" cy="173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805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Unit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0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 Grams (g)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12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Volume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cm</a:t>
                      </a:r>
                      <a:r>
                        <a:rPr lang="en-US" sz="1200" baseline="30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46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Rate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reaction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Grams</a:t>
                      </a:r>
                      <a:r>
                        <a:rPr lang="en-GB" sz="1200" baseline="0" dirty="0"/>
                        <a:t> per cm</a:t>
                      </a:r>
                      <a:r>
                        <a:rPr lang="en-GB" sz="1200" baseline="30000" dirty="0"/>
                        <a:t>3</a:t>
                      </a:r>
                      <a:r>
                        <a:rPr lang="en-GB" sz="1200" baseline="0" dirty="0"/>
                        <a:t> (g/cm</a:t>
                      </a:r>
                      <a:r>
                        <a:rPr lang="en-GB" sz="1200" baseline="30000" dirty="0"/>
                        <a:t>3</a:t>
                      </a:r>
                      <a:r>
                        <a:rPr lang="en-GB" sz="1200" baseline="0" dirty="0"/>
                        <a:t>)</a:t>
                      </a:r>
                    </a:p>
                    <a:p>
                      <a:pPr algn="l"/>
                      <a:r>
                        <a:rPr lang="en-GB" sz="1200" baseline="0" dirty="0"/>
                        <a:t>HT: moles per second        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(</a:t>
                      </a:r>
                      <a:r>
                        <a:rPr lang="en-GB" sz="1200" baseline="0" dirty="0" err="1"/>
                        <a:t>mol</a:t>
                      </a:r>
                      <a:r>
                        <a:rPr lang="en-GB" sz="1200" baseline="0" dirty="0"/>
                        <a:t>/s)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15651"/>
              </p:ext>
            </p:extLst>
          </p:nvPr>
        </p:nvGraphicFramePr>
        <p:xfrm>
          <a:off x="903872" y="83848"/>
          <a:ext cx="5335563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8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Rate</a:t>
                      </a:r>
                      <a:r>
                        <a:rPr lang="en-GB" sz="1200" b="0" baseline="0" dirty="0"/>
                        <a:t> of chemical reaction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This can be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calculated by measuring the quantity of reactant used or product formed in a given time.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/>
                        <a:t>Rate =  </a:t>
                      </a:r>
                      <a:r>
                        <a:rPr lang="en-GB" sz="1200" u="sng" baseline="0" dirty="0"/>
                        <a:t>quantity of reactant used</a:t>
                      </a:r>
                      <a:endParaRPr lang="en-GB" sz="1200" u="none" baseline="0" dirty="0"/>
                    </a:p>
                    <a:p>
                      <a:pPr algn="l"/>
                      <a:r>
                        <a:rPr lang="en-GB" sz="1200" dirty="0"/>
                        <a:t>                         time taken </a:t>
                      </a:r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r>
                        <a:rPr lang="en-GB" sz="1200" dirty="0"/>
                        <a:t>Rate</a:t>
                      </a:r>
                      <a:r>
                        <a:rPr lang="en-GB" sz="1200" baseline="0" dirty="0"/>
                        <a:t> = </a:t>
                      </a:r>
                      <a:r>
                        <a:rPr lang="en-GB" sz="1200" u="sng" baseline="0" dirty="0"/>
                        <a:t>quantity of product formed</a:t>
                      </a:r>
                      <a:endParaRPr lang="en-GB" sz="1200" u="none" baseline="0" dirty="0"/>
                    </a:p>
                    <a:p>
                      <a:pPr algn="l"/>
                      <a:r>
                        <a:rPr lang="en-GB" sz="1200" dirty="0"/>
                        <a:t>                         time taken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002" y="1723879"/>
            <a:ext cx="1835524" cy="1413994"/>
          </a:xfrm>
          <a:prstGeom prst="rect">
            <a:avLst/>
          </a:prstGeom>
        </p:spPr>
      </p:pic>
      <p:cxnSp>
        <p:nvCxnSpPr>
          <p:cNvPr id="22" name="Straight Connector 21"/>
          <p:cNvCxnSpPr>
            <a:endCxn id="148" idx="1"/>
          </p:cNvCxnSpPr>
          <p:nvPr/>
        </p:nvCxnSpPr>
        <p:spPr>
          <a:xfrm>
            <a:off x="2796988" y="1395667"/>
            <a:ext cx="9363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48" idx="0"/>
          </p:cNvCxnSpPr>
          <p:nvPr/>
        </p:nvCxnSpPr>
        <p:spPr>
          <a:xfrm>
            <a:off x="4985926" y="1089688"/>
            <a:ext cx="0" cy="158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8" idx="2"/>
            <a:endCxn id="276" idx="0"/>
          </p:cNvCxnSpPr>
          <p:nvPr/>
        </p:nvCxnSpPr>
        <p:spPr>
          <a:xfrm>
            <a:off x="4985926" y="1542867"/>
            <a:ext cx="504279" cy="4119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rot="16200000">
            <a:off x="5719468" y="1119507"/>
            <a:ext cx="1817980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Factors affecting rates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55722" y="2614933"/>
            <a:ext cx="1817980" cy="4894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Collision theory and activation energy</a:t>
            </a:r>
          </a:p>
        </p:txBody>
      </p:sp>
      <p:cxnSp>
        <p:nvCxnSpPr>
          <p:cNvPr id="41" name="Straight Connector 40"/>
          <p:cNvCxnSpPr>
            <a:stCxn id="18" idx="1"/>
            <a:endCxn id="37" idx="2"/>
          </p:cNvCxnSpPr>
          <p:nvPr/>
        </p:nvCxnSpPr>
        <p:spPr>
          <a:xfrm flipH="1">
            <a:off x="6775659" y="1252098"/>
            <a:ext cx="246535" cy="146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1"/>
            <a:endCxn id="276" idx="3"/>
          </p:cNvCxnSpPr>
          <p:nvPr/>
        </p:nvCxnSpPr>
        <p:spPr>
          <a:xfrm flipH="1" flipV="1">
            <a:off x="6247614" y="2277960"/>
            <a:ext cx="808108" cy="5817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8" y="2997069"/>
            <a:ext cx="1557391" cy="148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/>
          <a:srcRect l="15855" r="21793"/>
          <a:stretch/>
        </p:blipFill>
        <p:spPr>
          <a:xfrm>
            <a:off x="11632098" y="2525704"/>
            <a:ext cx="1026065" cy="59090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5"/>
          <a:srcRect l="20790" t="7597"/>
          <a:stretch/>
        </p:blipFill>
        <p:spPr>
          <a:xfrm>
            <a:off x="10607002" y="2510334"/>
            <a:ext cx="671932" cy="62841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7211" y="2480540"/>
            <a:ext cx="647968" cy="758260"/>
          </a:xfrm>
          <a:prstGeom prst="rect">
            <a:avLst/>
          </a:prstGeom>
        </p:spPr>
      </p:pic>
      <p:cxnSp>
        <p:nvCxnSpPr>
          <p:cNvPr id="53" name="Straight Connector 52"/>
          <p:cNvCxnSpPr>
            <a:endCxn id="40" idx="2"/>
          </p:cNvCxnSpPr>
          <p:nvPr/>
        </p:nvCxnSpPr>
        <p:spPr>
          <a:xfrm flipH="1" flipV="1">
            <a:off x="7964712" y="3104407"/>
            <a:ext cx="51671" cy="1625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 rot="5400000">
            <a:off x="4271697" y="3582577"/>
            <a:ext cx="909357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Catalysts</a:t>
            </a:r>
          </a:p>
        </p:txBody>
      </p:sp>
      <p:cxnSp>
        <p:nvCxnSpPr>
          <p:cNvPr id="58" name="Straight Connector 57"/>
          <p:cNvCxnSpPr>
            <a:stCxn id="57" idx="0"/>
            <a:endCxn id="4" idx="1"/>
          </p:cNvCxnSpPr>
          <p:nvPr/>
        </p:nvCxnSpPr>
        <p:spPr>
          <a:xfrm flipV="1">
            <a:off x="4873576" y="3467186"/>
            <a:ext cx="112349" cy="2625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10635"/>
              </p:ext>
            </p:extLst>
          </p:nvPr>
        </p:nvGraphicFramePr>
        <p:xfrm>
          <a:off x="1670844" y="3114041"/>
          <a:ext cx="2816096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Catalyst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A catalyst changes the rate of a chemical reaction but is not used in the reaction.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Enzymes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/>
                        <a:t>These are biological catalysts.</a:t>
                      </a:r>
                      <a:endParaRPr lang="en-US" sz="1200" b="0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3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do they work?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Catalysts provide a different reaction pathway where reactants</a:t>
                      </a:r>
                      <a:r>
                        <a:rPr lang="en-GB" sz="1200" baseline="0" dirty="0"/>
                        <a:t> do not require as much energy to react when they collide.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45239" y="4442311"/>
            <a:ext cx="141805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If a catalyst is used in a reaction, it is not shown in the word equation.</a:t>
            </a:r>
          </a:p>
        </p:txBody>
      </p:sp>
      <p:cxnSp>
        <p:nvCxnSpPr>
          <p:cNvPr id="63" name="Straight Connector 62"/>
          <p:cNvCxnSpPr>
            <a:stCxn id="48" idx="3"/>
            <a:endCxn id="61" idx="1"/>
          </p:cNvCxnSpPr>
          <p:nvPr/>
        </p:nvCxnSpPr>
        <p:spPr>
          <a:xfrm flipV="1">
            <a:off x="1563296" y="4165601"/>
            <a:ext cx="107548" cy="6922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3"/>
            <a:endCxn id="57" idx="2"/>
          </p:cNvCxnSpPr>
          <p:nvPr/>
        </p:nvCxnSpPr>
        <p:spPr>
          <a:xfrm flipV="1">
            <a:off x="4486940" y="3729778"/>
            <a:ext cx="92235" cy="4358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755526" y="4340561"/>
            <a:ext cx="211708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Reversible reactions and dynamic equilibrium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2" name="Straight Connector 71"/>
          <p:cNvCxnSpPr>
            <a:stCxn id="4" idx="2"/>
            <a:endCxn id="71" idx="0"/>
          </p:cNvCxnSpPr>
          <p:nvPr/>
        </p:nvCxnSpPr>
        <p:spPr>
          <a:xfrm flipH="1">
            <a:off x="5814070" y="4067350"/>
            <a:ext cx="82441" cy="273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413837" y="5258304"/>
            <a:ext cx="1875161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9283" y="8123691"/>
            <a:ext cx="3155026" cy="3060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Energy changes and reversible reactions</a:t>
            </a:r>
          </a:p>
        </p:txBody>
      </p:sp>
      <p:sp>
        <p:nvSpPr>
          <p:cNvPr id="78" name="Rectangle 77"/>
          <p:cNvSpPr/>
          <p:nvPr/>
        </p:nvSpPr>
        <p:spPr>
          <a:xfrm rot="16200000">
            <a:off x="3572265" y="6276677"/>
            <a:ext cx="1221721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Equilibrium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081572" y="5547118"/>
            <a:ext cx="1875161" cy="4507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Changing conditions and equilibrium (HT)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18435"/>
              </p:ext>
            </p:extLst>
          </p:nvPr>
        </p:nvGraphicFramePr>
        <p:xfrm>
          <a:off x="3901069" y="7254242"/>
          <a:ext cx="339286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937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Equilibrium in reversible reactions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When a reversible reaction</a:t>
                      </a:r>
                      <a:r>
                        <a:rPr lang="en-GB" sz="1200" baseline="0" dirty="0"/>
                        <a:t> occurs in apparatus which prevents the escape of reactants and products, equilibrium is reached when the forward and reverse reactions occur exactly at the same rate.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91680"/>
              </p:ext>
            </p:extLst>
          </p:nvPr>
        </p:nvGraphicFramePr>
        <p:xfrm>
          <a:off x="7405835" y="5573356"/>
          <a:ext cx="5270258" cy="3652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9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32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 </a:t>
                      </a:r>
                      <a:r>
                        <a:rPr lang="en-GB" sz="1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Chatelier’s</a:t>
                      </a:r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Principles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States</a:t>
                      </a:r>
                      <a:r>
                        <a:rPr lang="en-GB" sz="1200" baseline="0" dirty="0"/>
                        <a:t> that when a system experiences a disturbance (change in condition), it will respond to restore a new equilibrium state.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90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concentration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/>
                        <a:t>If the concentration of a reactant is increased, more products will be formed 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/>
                        <a:t>If the concentration of a product is decreased, more reactants will react.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32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temperature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If the temperature of a system at equilibrium</a:t>
                      </a:r>
                      <a:r>
                        <a:rPr lang="en-GB" sz="1200" baseline="0" dirty="0"/>
                        <a:t> is increased: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/>
                        <a:t>Exothermic reaction = products decrease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/>
                        <a:t>Endothermic reaction = products increase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14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pressure (gaseous reactions)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For</a:t>
                      </a:r>
                      <a:r>
                        <a:rPr lang="en-GB" sz="1200" baseline="0" dirty="0"/>
                        <a:t> a gaseous system at equilibrium: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/>
                        <a:t>Pressure increase = equilibrium position shifts to side of equation with smaller number of molecules.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/>
                        <a:t>Pressure decrease = equilibrium position shifts to side of equation with larger number of molecules.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682562" y="6238039"/>
            <a:ext cx="25713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The relative amounts of reactants and products at equilibrium depend on the conditions of the reaction.</a:t>
            </a:r>
          </a:p>
        </p:txBody>
      </p:sp>
      <p:cxnSp>
        <p:nvCxnSpPr>
          <p:cNvPr id="85" name="Straight Connector 84"/>
          <p:cNvCxnSpPr>
            <a:stCxn id="78" idx="3"/>
          </p:cNvCxnSpPr>
          <p:nvPr/>
        </p:nvCxnSpPr>
        <p:spPr>
          <a:xfrm flipV="1">
            <a:off x="4183126" y="5263891"/>
            <a:ext cx="572400" cy="5491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8" idx="0"/>
            <a:endCxn id="79" idx="2"/>
          </p:cNvCxnSpPr>
          <p:nvPr/>
        </p:nvCxnSpPr>
        <p:spPr>
          <a:xfrm flipV="1">
            <a:off x="5968228" y="5997905"/>
            <a:ext cx="50925" cy="2401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9" idx="0"/>
            <a:endCxn id="71" idx="2"/>
          </p:cNvCxnSpPr>
          <p:nvPr/>
        </p:nvCxnSpPr>
        <p:spPr>
          <a:xfrm flipH="1" flipV="1">
            <a:off x="5814070" y="5263891"/>
            <a:ext cx="205083" cy="2832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6" idx="3"/>
          </p:cNvCxnSpPr>
          <p:nvPr/>
        </p:nvCxnSpPr>
        <p:spPr>
          <a:xfrm flipV="1">
            <a:off x="4288998" y="5273308"/>
            <a:ext cx="440292" cy="132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7789"/>
              </p:ext>
            </p:extLst>
          </p:nvPr>
        </p:nvGraphicFramePr>
        <p:xfrm>
          <a:off x="100418" y="5599489"/>
          <a:ext cx="3637628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Reversible reactions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In</a:t>
                      </a:r>
                      <a:r>
                        <a:rPr lang="en-GB" sz="1200" baseline="0" dirty="0"/>
                        <a:t> some chemical reactions, the products can react again to re-form the reactants.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Representing reversible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reactions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/>
                        <a:t>A   +   B                   C   +   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3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direction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direction of reversible reactions can be changed</a:t>
                      </a:r>
                      <a:r>
                        <a:rPr lang="en-GB" sz="1200" baseline="0" dirty="0"/>
                        <a:t> by changing conditions: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 heat</a:t>
                      </a:r>
                    </a:p>
                    <a:p>
                      <a:pPr algn="l"/>
                      <a:r>
                        <a:rPr lang="en-GB" sz="1200" baseline="0" dirty="0"/>
                        <a:t>A   +   B                   C   +    D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 cool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2" name="Picture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3509" y="6410999"/>
            <a:ext cx="409242" cy="28449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1602" y="7652651"/>
            <a:ext cx="281875" cy="195951"/>
          </a:xfrm>
          <a:prstGeom prst="rect">
            <a:avLst/>
          </a:prstGeom>
        </p:spPr>
      </p:pic>
      <p:cxnSp>
        <p:nvCxnSpPr>
          <p:cNvPr id="102" name="Straight Connector 101"/>
          <p:cNvCxnSpPr>
            <a:stCxn id="99" idx="0"/>
            <a:endCxn id="76" idx="1"/>
          </p:cNvCxnSpPr>
          <p:nvPr/>
        </p:nvCxnSpPr>
        <p:spPr>
          <a:xfrm flipV="1">
            <a:off x="1919232" y="5405505"/>
            <a:ext cx="494605" cy="1939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9283" y="8583717"/>
            <a:ext cx="35294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If one direction of a reversible reaction is exothermic, the opposite direction is endothermic. The same amount of energy is transferred in each case.</a:t>
            </a:r>
          </a:p>
        </p:txBody>
      </p:sp>
      <p:cxnSp>
        <p:nvCxnSpPr>
          <p:cNvPr id="108" name="Straight Connector 107"/>
          <p:cNvCxnSpPr>
            <a:stCxn id="96" idx="0"/>
            <a:endCxn id="77" idx="2"/>
          </p:cNvCxnSpPr>
          <p:nvPr/>
        </p:nvCxnSpPr>
        <p:spPr>
          <a:xfrm flipH="1" flipV="1">
            <a:off x="1616796" y="8429722"/>
            <a:ext cx="187233" cy="153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7" idx="0"/>
            <a:endCxn id="99" idx="2"/>
          </p:cNvCxnSpPr>
          <p:nvPr/>
        </p:nvCxnSpPr>
        <p:spPr>
          <a:xfrm flipV="1">
            <a:off x="1616796" y="8068369"/>
            <a:ext cx="302436" cy="55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721175" y="8579722"/>
            <a:ext cx="3572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For example:        </a:t>
            </a:r>
            <a:r>
              <a:rPr lang="en-GB" sz="1200" baseline="-25000" dirty="0"/>
              <a:t>endothermic</a:t>
            </a:r>
          </a:p>
          <a:p>
            <a:r>
              <a:rPr lang="en-GB" sz="1200" dirty="0"/>
              <a:t>Hydrated copper	             Anhydrous copper + Water</a:t>
            </a:r>
          </a:p>
          <a:p>
            <a:r>
              <a:rPr lang="en-GB" sz="1200" dirty="0"/>
              <a:t>    </a:t>
            </a:r>
            <a:r>
              <a:rPr lang="en-GB" sz="1200" dirty="0" err="1"/>
              <a:t>sulfate</a:t>
            </a:r>
            <a:r>
              <a:rPr lang="en-GB" sz="1200" dirty="0"/>
              <a:t>                </a:t>
            </a:r>
            <a:r>
              <a:rPr lang="en-GB" sz="1200" baseline="30000" dirty="0"/>
              <a:t>exothermic</a:t>
            </a:r>
            <a:r>
              <a:rPr lang="en-GB" sz="1200" dirty="0"/>
              <a:t>         </a:t>
            </a:r>
            <a:r>
              <a:rPr lang="en-GB" sz="1200" dirty="0" err="1"/>
              <a:t>sulfate</a:t>
            </a:r>
            <a:endParaRPr lang="en-GB" sz="1200" dirty="0"/>
          </a:p>
        </p:txBody>
      </p:sp>
      <p:pic>
        <p:nvPicPr>
          <p:cNvPr id="116" name="Picture 1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7667" y="8805564"/>
            <a:ext cx="281875" cy="195951"/>
          </a:xfrm>
          <a:prstGeom prst="rect">
            <a:avLst/>
          </a:prstGeom>
        </p:spPr>
      </p:pic>
      <p:cxnSp>
        <p:nvCxnSpPr>
          <p:cNvPr id="117" name="Straight Connector 116"/>
          <p:cNvCxnSpPr>
            <a:stCxn id="115" idx="1"/>
            <a:endCxn id="96" idx="3"/>
          </p:cNvCxnSpPr>
          <p:nvPr/>
        </p:nvCxnSpPr>
        <p:spPr>
          <a:xfrm flipH="1">
            <a:off x="3568775" y="8902888"/>
            <a:ext cx="152400" cy="3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79" idx="3"/>
          </p:cNvCxnSpPr>
          <p:nvPr/>
        </p:nvCxnSpPr>
        <p:spPr>
          <a:xfrm flipH="1" flipV="1">
            <a:off x="6956733" y="5772512"/>
            <a:ext cx="449102" cy="2207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187645" y="7054709"/>
            <a:ext cx="1" cy="199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0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85925" y="2867021"/>
            <a:ext cx="1821172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AQA  GCSE</a:t>
            </a:r>
          </a:p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The rate and extent of chemical change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733377" y="1248466"/>
            <a:ext cx="2505097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Calculating rates of reactions</a:t>
            </a:r>
          </a:p>
        </p:txBody>
      </p:sp>
      <p:cxnSp>
        <p:nvCxnSpPr>
          <p:cNvPr id="149" name="Straight Connector 148"/>
          <p:cNvCxnSpPr>
            <a:stCxn id="4" idx="0"/>
            <a:endCxn id="276" idx="2"/>
          </p:cNvCxnSpPr>
          <p:nvPr/>
        </p:nvCxnSpPr>
        <p:spPr>
          <a:xfrm flipH="1" flipV="1">
            <a:off x="5490205" y="2601125"/>
            <a:ext cx="406306" cy="265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276" idx="3"/>
          </p:cNvCxnSpPr>
          <p:nvPr/>
        </p:nvCxnSpPr>
        <p:spPr>
          <a:xfrm flipH="1">
            <a:off x="6247614" y="1988184"/>
            <a:ext cx="471454" cy="2897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732796" y="1954794"/>
            <a:ext cx="1514818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Rate of reaction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>
            <a:off x="4143518" y="1544168"/>
            <a:ext cx="0" cy="804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565135"/>
              </p:ext>
            </p:extLst>
          </p:nvPr>
        </p:nvGraphicFramePr>
        <p:xfrm>
          <a:off x="7022192" y="3266964"/>
          <a:ext cx="563597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8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Chemical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reactions can only occur when reacting particles collide with each other with sufficient energy.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Increasing the temperature increases the frequency of collisions</a:t>
                      </a:r>
                      <a:r>
                        <a:rPr lang="en-GB" sz="1200" baseline="0" dirty="0"/>
                        <a:t> and makes the collisions more energetic, therefore increasing the rate of reaction.</a:t>
                      </a:r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r>
                        <a:rPr lang="en-GB" sz="1200" baseline="0" dirty="0"/>
                        <a:t>Increasing the concentration, pressure (gases) and surface area (solids) of reactions increases the frequency of collisions, therefore increasing the rate of reaction.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9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This is the minimum amount of energy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colliding particles in a reaction need in order to react.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47305"/>
              </p:ext>
            </p:extLst>
          </p:nvPr>
        </p:nvGraphicFramePr>
        <p:xfrm>
          <a:off x="7022194" y="70905"/>
          <a:ext cx="4972582" cy="236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9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4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Factors affecting</a:t>
                      </a:r>
                      <a:r>
                        <a:rPr lang="en-GB" sz="1200" b="1" baseline="0" dirty="0"/>
                        <a:t> the rate of reaction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1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higher the temperature, the quicker the rate of reaction.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49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higher the concentration, the quicker the rate of reaction.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2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larger the surface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area of a reactant solid, the quicker the rate of reaction.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02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When gases react, the higher the pressure upon them,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the quicker the rate of reaction.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1235"/>
              </p:ext>
            </p:extLst>
          </p:nvPr>
        </p:nvGraphicFramePr>
        <p:xfrm>
          <a:off x="146463" y="1209881"/>
          <a:ext cx="2650525" cy="1685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805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Unit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0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12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Volume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46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Rate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reaction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416161"/>
              </p:ext>
            </p:extLst>
          </p:nvPr>
        </p:nvGraphicFramePr>
        <p:xfrm>
          <a:off x="903872" y="83848"/>
          <a:ext cx="5335563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80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This can be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calculated by measuring the quantity of reactant used or product formed in a given time.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/>
                        <a:t>Rate =  </a:t>
                      </a:r>
                      <a:r>
                        <a:rPr lang="en-GB" sz="1200" u="sng" baseline="0" dirty="0"/>
                        <a:t>quantity of reactant used</a:t>
                      </a:r>
                      <a:endParaRPr lang="en-GB" sz="1200" u="none" baseline="0" dirty="0"/>
                    </a:p>
                    <a:p>
                      <a:pPr algn="l"/>
                      <a:r>
                        <a:rPr lang="en-GB" sz="1200" dirty="0"/>
                        <a:t>                         time taken </a:t>
                      </a:r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r>
                        <a:rPr lang="en-GB" sz="1200" dirty="0"/>
                        <a:t>Rate</a:t>
                      </a:r>
                      <a:r>
                        <a:rPr lang="en-GB" sz="1200" baseline="0" dirty="0"/>
                        <a:t> = </a:t>
                      </a:r>
                      <a:r>
                        <a:rPr lang="en-GB" sz="1200" u="sng" baseline="0" dirty="0"/>
                        <a:t>quantity of product formed</a:t>
                      </a:r>
                      <a:endParaRPr lang="en-GB" sz="1200" u="none" baseline="0" dirty="0"/>
                    </a:p>
                    <a:p>
                      <a:pPr algn="l"/>
                      <a:r>
                        <a:rPr lang="en-GB" sz="1200" dirty="0"/>
                        <a:t>                         time taken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002" y="1723879"/>
            <a:ext cx="1835524" cy="1413994"/>
          </a:xfrm>
          <a:prstGeom prst="rect">
            <a:avLst/>
          </a:prstGeom>
        </p:spPr>
      </p:pic>
      <p:cxnSp>
        <p:nvCxnSpPr>
          <p:cNvPr id="22" name="Straight Connector 21"/>
          <p:cNvCxnSpPr>
            <a:endCxn id="148" idx="1"/>
          </p:cNvCxnSpPr>
          <p:nvPr/>
        </p:nvCxnSpPr>
        <p:spPr>
          <a:xfrm>
            <a:off x="2796988" y="1395667"/>
            <a:ext cx="9363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48" idx="0"/>
          </p:cNvCxnSpPr>
          <p:nvPr/>
        </p:nvCxnSpPr>
        <p:spPr>
          <a:xfrm>
            <a:off x="4985926" y="1089688"/>
            <a:ext cx="0" cy="158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8" idx="2"/>
            <a:endCxn id="276" idx="0"/>
          </p:cNvCxnSpPr>
          <p:nvPr/>
        </p:nvCxnSpPr>
        <p:spPr>
          <a:xfrm>
            <a:off x="4985926" y="1542867"/>
            <a:ext cx="504279" cy="4119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rot="16200000">
            <a:off x="5719468" y="1119507"/>
            <a:ext cx="1817980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Factors affecting rates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55722" y="2614933"/>
            <a:ext cx="1817980" cy="4894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Collision theory and activation energy</a:t>
            </a:r>
          </a:p>
        </p:txBody>
      </p:sp>
      <p:cxnSp>
        <p:nvCxnSpPr>
          <p:cNvPr id="41" name="Straight Connector 40"/>
          <p:cNvCxnSpPr>
            <a:stCxn id="18" idx="1"/>
            <a:endCxn id="37" idx="2"/>
          </p:cNvCxnSpPr>
          <p:nvPr/>
        </p:nvCxnSpPr>
        <p:spPr>
          <a:xfrm flipH="1">
            <a:off x="6775659" y="1252098"/>
            <a:ext cx="246535" cy="146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1"/>
            <a:endCxn id="276" idx="3"/>
          </p:cNvCxnSpPr>
          <p:nvPr/>
        </p:nvCxnSpPr>
        <p:spPr>
          <a:xfrm flipH="1" flipV="1">
            <a:off x="6247614" y="2277960"/>
            <a:ext cx="808108" cy="5817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8" y="2997069"/>
            <a:ext cx="1557391" cy="148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/>
          <a:srcRect l="15855" r="21793"/>
          <a:stretch/>
        </p:blipFill>
        <p:spPr>
          <a:xfrm>
            <a:off x="11632098" y="2525704"/>
            <a:ext cx="1026065" cy="59090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5"/>
          <a:srcRect l="20790" t="7597"/>
          <a:stretch/>
        </p:blipFill>
        <p:spPr>
          <a:xfrm>
            <a:off x="10607002" y="2510334"/>
            <a:ext cx="671932" cy="62841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7211" y="2480540"/>
            <a:ext cx="647968" cy="758260"/>
          </a:xfrm>
          <a:prstGeom prst="rect">
            <a:avLst/>
          </a:prstGeom>
        </p:spPr>
      </p:pic>
      <p:cxnSp>
        <p:nvCxnSpPr>
          <p:cNvPr id="53" name="Straight Connector 52"/>
          <p:cNvCxnSpPr>
            <a:endCxn id="40" idx="2"/>
          </p:cNvCxnSpPr>
          <p:nvPr/>
        </p:nvCxnSpPr>
        <p:spPr>
          <a:xfrm flipH="1" flipV="1">
            <a:off x="7964712" y="3104407"/>
            <a:ext cx="51671" cy="1625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 rot="5400000">
            <a:off x="4271697" y="3582577"/>
            <a:ext cx="909357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Catalysts</a:t>
            </a:r>
          </a:p>
        </p:txBody>
      </p:sp>
      <p:cxnSp>
        <p:nvCxnSpPr>
          <p:cNvPr id="58" name="Straight Connector 57"/>
          <p:cNvCxnSpPr>
            <a:stCxn id="57" idx="0"/>
            <a:endCxn id="4" idx="1"/>
          </p:cNvCxnSpPr>
          <p:nvPr/>
        </p:nvCxnSpPr>
        <p:spPr>
          <a:xfrm flipV="1">
            <a:off x="4873576" y="3467186"/>
            <a:ext cx="112349" cy="2625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345583"/>
              </p:ext>
            </p:extLst>
          </p:nvPr>
        </p:nvGraphicFramePr>
        <p:xfrm>
          <a:off x="1670844" y="3114041"/>
          <a:ext cx="2816096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67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A catalyst changes the rate of a chemical reaction but is not used in the reaction.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4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/>
                        <a:t>These are biological catalysts.</a:t>
                      </a:r>
                      <a:endParaRPr lang="en-US" sz="1200" b="0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36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Catalysts provide a different reaction pathway where reactants</a:t>
                      </a:r>
                      <a:r>
                        <a:rPr lang="en-GB" sz="1200" baseline="0" dirty="0"/>
                        <a:t> do not require as much energy to react when they collide.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45239" y="4442311"/>
            <a:ext cx="141805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If a catalyst is used in a reaction, it is not shown in the word equation.</a:t>
            </a:r>
          </a:p>
        </p:txBody>
      </p:sp>
      <p:cxnSp>
        <p:nvCxnSpPr>
          <p:cNvPr id="63" name="Straight Connector 62"/>
          <p:cNvCxnSpPr>
            <a:stCxn id="48" idx="3"/>
            <a:endCxn id="61" idx="1"/>
          </p:cNvCxnSpPr>
          <p:nvPr/>
        </p:nvCxnSpPr>
        <p:spPr>
          <a:xfrm flipV="1">
            <a:off x="1563296" y="4165601"/>
            <a:ext cx="107548" cy="6922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3"/>
            <a:endCxn id="57" idx="2"/>
          </p:cNvCxnSpPr>
          <p:nvPr/>
        </p:nvCxnSpPr>
        <p:spPr>
          <a:xfrm flipV="1">
            <a:off x="4486940" y="3729778"/>
            <a:ext cx="92235" cy="4358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755526" y="4340561"/>
            <a:ext cx="211708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Reversible reactions and dynamic equilibrium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2" name="Straight Connector 71"/>
          <p:cNvCxnSpPr>
            <a:stCxn id="4" idx="2"/>
            <a:endCxn id="71" idx="0"/>
          </p:cNvCxnSpPr>
          <p:nvPr/>
        </p:nvCxnSpPr>
        <p:spPr>
          <a:xfrm flipH="1">
            <a:off x="5814070" y="4067350"/>
            <a:ext cx="82441" cy="273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413837" y="5258304"/>
            <a:ext cx="1875161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9283" y="8123691"/>
            <a:ext cx="3155026" cy="3060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Energy changes and reversible reactions</a:t>
            </a:r>
          </a:p>
        </p:txBody>
      </p:sp>
      <p:sp>
        <p:nvSpPr>
          <p:cNvPr id="78" name="Rectangle 77"/>
          <p:cNvSpPr/>
          <p:nvPr/>
        </p:nvSpPr>
        <p:spPr>
          <a:xfrm rot="16200000">
            <a:off x="3572265" y="6276677"/>
            <a:ext cx="1221721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Equilibrium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081572" y="5547118"/>
            <a:ext cx="1875161" cy="4507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Changing conditions and equilibrium (HT)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70797"/>
              </p:ext>
            </p:extLst>
          </p:nvPr>
        </p:nvGraphicFramePr>
        <p:xfrm>
          <a:off x="3901069" y="7254242"/>
          <a:ext cx="339286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9374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When a reversible reaction</a:t>
                      </a:r>
                      <a:r>
                        <a:rPr lang="en-GB" sz="1200" baseline="0" dirty="0"/>
                        <a:t> occurs in apparatus which prevents the escape of reactants and products, equilibrium is reached when the forward and reverse reactions occur exactly at the same rate.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94340"/>
              </p:ext>
            </p:extLst>
          </p:nvPr>
        </p:nvGraphicFramePr>
        <p:xfrm>
          <a:off x="7405835" y="5573356"/>
          <a:ext cx="5270258" cy="3652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9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323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States</a:t>
                      </a:r>
                      <a:r>
                        <a:rPr lang="en-GB" sz="1200" baseline="0" dirty="0"/>
                        <a:t> that when a system experiences a disturbance (change in condition), it will respond to restore a new equilibrium state.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904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/>
                        <a:t>If the concentration of a reactant is increased, more products will be formed 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/>
                        <a:t>If the concentration of a product is decreased, more reactants will react.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326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If the temperature of a system at equilibrium</a:t>
                      </a:r>
                      <a:r>
                        <a:rPr lang="en-GB" sz="1200" baseline="0" dirty="0"/>
                        <a:t> is increased: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/>
                        <a:t>Exothermic reaction = products decrease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/>
                        <a:t>Endothermic reaction = products increase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144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For</a:t>
                      </a:r>
                      <a:r>
                        <a:rPr lang="en-GB" sz="1200" baseline="0" dirty="0"/>
                        <a:t> a gaseous system at equilibrium: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/>
                        <a:t>Pressure increase = equilibrium position shifts to side of equation with smaller number of molecules.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/>
                        <a:t>Pressure decrease = equilibrium position shifts to side of equation with larger number of molecules.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682562" y="6238039"/>
            <a:ext cx="25713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The relative amounts of reactants and products at equilibrium depend on the conditions of the reaction.</a:t>
            </a:r>
          </a:p>
        </p:txBody>
      </p:sp>
      <p:cxnSp>
        <p:nvCxnSpPr>
          <p:cNvPr id="85" name="Straight Connector 84"/>
          <p:cNvCxnSpPr>
            <a:stCxn id="78" idx="3"/>
          </p:cNvCxnSpPr>
          <p:nvPr/>
        </p:nvCxnSpPr>
        <p:spPr>
          <a:xfrm flipV="1">
            <a:off x="4183126" y="5263891"/>
            <a:ext cx="572400" cy="5491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8" idx="0"/>
            <a:endCxn id="79" idx="2"/>
          </p:cNvCxnSpPr>
          <p:nvPr/>
        </p:nvCxnSpPr>
        <p:spPr>
          <a:xfrm flipV="1">
            <a:off x="5968228" y="5997905"/>
            <a:ext cx="50925" cy="2401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9" idx="0"/>
            <a:endCxn id="71" idx="2"/>
          </p:cNvCxnSpPr>
          <p:nvPr/>
        </p:nvCxnSpPr>
        <p:spPr>
          <a:xfrm flipH="1" flipV="1">
            <a:off x="5814070" y="5263891"/>
            <a:ext cx="205083" cy="2832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6" idx="3"/>
          </p:cNvCxnSpPr>
          <p:nvPr/>
        </p:nvCxnSpPr>
        <p:spPr>
          <a:xfrm flipV="1">
            <a:off x="4288998" y="5273308"/>
            <a:ext cx="440292" cy="132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645294"/>
              </p:ext>
            </p:extLst>
          </p:nvPr>
        </p:nvGraphicFramePr>
        <p:xfrm>
          <a:off x="100418" y="5599489"/>
          <a:ext cx="3637628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67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In</a:t>
                      </a:r>
                      <a:r>
                        <a:rPr lang="en-GB" sz="1200" baseline="0" dirty="0"/>
                        <a:t> some chemical reactions, the products can react again to re-form the reactants.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4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/>
                        <a:t>A   +   B                   C   +   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36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direction of reversible reactions can be changed</a:t>
                      </a:r>
                      <a:r>
                        <a:rPr lang="en-GB" sz="1200" baseline="0" dirty="0"/>
                        <a:t> by changing conditions: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 heat</a:t>
                      </a:r>
                    </a:p>
                    <a:p>
                      <a:pPr algn="l"/>
                      <a:r>
                        <a:rPr lang="en-GB" sz="1200" baseline="0" dirty="0"/>
                        <a:t>A   +   B                   C   +    D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 cool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2" name="Picture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3509" y="6410999"/>
            <a:ext cx="409242" cy="28449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1602" y="7652651"/>
            <a:ext cx="281875" cy="195951"/>
          </a:xfrm>
          <a:prstGeom prst="rect">
            <a:avLst/>
          </a:prstGeom>
        </p:spPr>
      </p:pic>
      <p:cxnSp>
        <p:nvCxnSpPr>
          <p:cNvPr id="102" name="Straight Connector 101"/>
          <p:cNvCxnSpPr>
            <a:stCxn id="99" idx="0"/>
            <a:endCxn id="76" idx="1"/>
          </p:cNvCxnSpPr>
          <p:nvPr/>
        </p:nvCxnSpPr>
        <p:spPr>
          <a:xfrm flipV="1">
            <a:off x="1919232" y="5405505"/>
            <a:ext cx="494605" cy="1939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9283" y="8583717"/>
            <a:ext cx="35294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If one direction of a reversible reaction is exothermic, the opposite direction is endothermic. The same amount of energy is transferred in each case.</a:t>
            </a:r>
          </a:p>
        </p:txBody>
      </p:sp>
      <p:cxnSp>
        <p:nvCxnSpPr>
          <p:cNvPr id="108" name="Straight Connector 107"/>
          <p:cNvCxnSpPr>
            <a:stCxn id="96" idx="0"/>
            <a:endCxn id="77" idx="2"/>
          </p:cNvCxnSpPr>
          <p:nvPr/>
        </p:nvCxnSpPr>
        <p:spPr>
          <a:xfrm flipH="1" flipV="1">
            <a:off x="1616796" y="8429722"/>
            <a:ext cx="187233" cy="153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7" idx="0"/>
            <a:endCxn id="99" idx="2"/>
          </p:cNvCxnSpPr>
          <p:nvPr/>
        </p:nvCxnSpPr>
        <p:spPr>
          <a:xfrm flipV="1">
            <a:off x="1616796" y="8068369"/>
            <a:ext cx="302436" cy="55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721175" y="8579722"/>
            <a:ext cx="3572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For example:        </a:t>
            </a:r>
            <a:r>
              <a:rPr lang="en-GB" sz="1200" baseline="-25000" dirty="0"/>
              <a:t>endothermic</a:t>
            </a:r>
          </a:p>
          <a:p>
            <a:r>
              <a:rPr lang="en-GB" sz="1200" dirty="0"/>
              <a:t>Hydrated copper	             Anhydrous copper + Water</a:t>
            </a:r>
          </a:p>
          <a:p>
            <a:r>
              <a:rPr lang="en-GB" sz="1200" dirty="0"/>
              <a:t>    </a:t>
            </a:r>
            <a:r>
              <a:rPr lang="en-GB" sz="1200" dirty="0" err="1"/>
              <a:t>sulfate</a:t>
            </a:r>
            <a:r>
              <a:rPr lang="en-GB" sz="1200" dirty="0"/>
              <a:t>                </a:t>
            </a:r>
            <a:r>
              <a:rPr lang="en-GB" sz="1200" baseline="30000" dirty="0"/>
              <a:t>exothermic</a:t>
            </a:r>
            <a:r>
              <a:rPr lang="en-GB" sz="1200" dirty="0"/>
              <a:t>         </a:t>
            </a:r>
            <a:r>
              <a:rPr lang="en-GB" sz="1200" dirty="0" err="1"/>
              <a:t>sulfate</a:t>
            </a:r>
            <a:endParaRPr lang="en-GB" sz="1200" dirty="0"/>
          </a:p>
        </p:txBody>
      </p:sp>
      <p:pic>
        <p:nvPicPr>
          <p:cNvPr id="116" name="Picture 1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7667" y="8805564"/>
            <a:ext cx="281875" cy="195951"/>
          </a:xfrm>
          <a:prstGeom prst="rect">
            <a:avLst/>
          </a:prstGeom>
        </p:spPr>
      </p:pic>
      <p:cxnSp>
        <p:nvCxnSpPr>
          <p:cNvPr id="117" name="Straight Connector 116"/>
          <p:cNvCxnSpPr>
            <a:stCxn id="115" idx="1"/>
            <a:endCxn id="96" idx="3"/>
          </p:cNvCxnSpPr>
          <p:nvPr/>
        </p:nvCxnSpPr>
        <p:spPr>
          <a:xfrm flipH="1">
            <a:off x="3568775" y="8902888"/>
            <a:ext cx="152400" cy="3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79" idx="3"/>
          </p:cNvCxnSpPr>
          <p:nvPr/>
        </p:nvCxnSpPr>
        <p:spPr>
          <a:xfrm flipH="1" flipV="1">
            <a:off x="6956733" y="5772512"/>
            <a:ext cx="449102" cy="2207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187645" y="7054709"/>
            <a:ext cx="1" cy="199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62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85925" y="2867021"/>
            <a:ext cx="1821172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AQA  GCSE</a:t>
            </a:r>
          </a:p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The rate and extent of chemical change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733377" y="1248466"/>
            <a:ext cx="2505097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Calculating rates of reactions</a:t>
            </a:r>
          </a:p>
        </p:txBody>
      </p:sp>
      <p:cxnSp>
        <p:nvCxnSpPr>
          <p:cNvPr id="149" name="Straight Connector 148"/>
          <p:cNvCxnSpPr>
            <a:stCxn id="4" idx="0"/>
            <a:endCxn id="276" idx="2"/>
          </p:cNvCxnSpPr>
          <p:nvPr/>
        </p:nvCxnSpPr>
        <p:spPr>
          <a:xfrm flipH="1" flipV="1">
            <a:off x="5490205" y="2601125"/>
            <a:ext cx="406306" cy="265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276" idx="3"/>
          </p:cNvCxnSpPr>
          <p:nvPr/>
        </p:nvCxnSpPr>
        <p:spPr>
          <a:xfrm flipH="1">
            <a:off x="6247614" y="1988184"/>
            <a:ext cx="471454" cy="2897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732796" y="1954794"/>
            <a:ext cx="1514818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Rate of reaction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>
            <a:off x="4143518" y="1544168"/>
            <a:ext cx="0" cy="804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41966"/>
              </p:ext>
            </p:extLst>
          </p:nvPr>
        </p:nvGraphicFramePr>
        <p:xfrm>
          <a:off x="7022192" y="3266964"/>
          <a:ext cx="563597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Collision</a:t>
                      </a:r>
                      <a:r>
                        <a:rPr lang="en-GB" sz="1200" b="1" baseline="0" dirty="0"/>
                        <a:t> theory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Increasing the temperature increases the frequency of collisions</a:t>
                      </a:r>
                      <a:r>
                        <a:rPr lang="en-GB" sz="1200" baseline="0" dirty="0"/>
                        <a:t> and makes the collisions more energetic, therefore increasing the rate of reaction.</a:t>
                      </a:r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r>
                        <a:rPr lang="en-GB" sz="1200" baseline="0" dirty="0"/>
                        <a:t>Increasing the concentration, pressure (gases) and surface area (solids) of reactions increases the frequency of collisions, therefore increasing the rate of reaction.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9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Activation</a:t>
                      </a:r>
                      <a:r>
                        <a:rPr lang="en-GB" sz="1200" b="1" baseline="0" dirty="0"/>
                        <a:t> energy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3669"/>
              </p:ext>
            </p:extLst>
          </p:nvPr>
        </p:nvGraphicFramePr>
        <p:xfrm>
          <a:off x="7022194" y="70905"/>
          <a:ext cx="4972582" cy="2338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9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4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Factors affecting</a:t>
                      </a:r>
                      <a:r>
                        <a:rPr lang="en-GB" sz="1200" b="1" baseline="0" dirty="0"/>
                        <a:t> the rate of reaction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1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Temperature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49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Concentration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2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Surface area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02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Pressure (of gases)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734212"/>
              </p:ext>
            </p:extLst>
          </p:nvPr>
        </p:nvGraphicFramePr>
        <p:xfrm>
          <a:off x="146463" y="1209881"/>
          <a:ext cx="2650525" cy="173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805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Unit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07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 Grams (g)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1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cm</a:t>
                      </a:r>
                      <a:r>
                        <a:rPr lang="en-US" sz="1200" baseline="30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463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Grams</a:t>
                      </a:r>
                      <a:r>
                        <a:rPr lang="en-GB" sz="1200" baseline="0" dirty="0"/>
                        <a:t> per cm</a:t>
                      </a:r>
                      <a:r>
                        <a:rPr lang="en-GB" sz="1200" baseline="30000" dirty="0"/>
                        <a:t>3</a:t>
                      </a:r>
                      <a:r>
                        <a:rPr lang="en-GB" sz="1200" baseline="0" dirty="0"/>
                        <a:t> (g/cm</a:t>
                      </a:r>
                      <a:r>
                        <a:rPr lang="en-GB" sz="1200" baseline="30000" dirty="0"/>
                        <a:t>3</a:t>
                      </a:r>
                      <a:r>
                        <a:rPr lang="en-GB" sz="1200" baseline="0" dirty="0"/>
                        <a:t>)</a:t>
                      </a:r>
                    </a:p>
                    <a:p>
                      <a:pPr algn="l"/>
                      <a:r>
                        <a:rPr lang="en-GB" sz="1200" baseline="0" dirty="0"/>
                        <a:t>HT: moles per second        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(</a:t>
                      </a:r>
                      <a:r>
                        <a:rPr lang="en-GB" sz="1200" baseline="0" dirty="0" err="1"/>
                        <a:t>mol</a:t>
                      </a:r>
                      <a:r>
                        <a:rPr lang="en-GB" sz="1200" baseline="0" dirty="0"/>
                        <a:t>/s)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97714"/>
              </p:ext>
            </p:extLst>
          </p:nvPr>
        </p:nvGraphicFramePr>
        <p:xfrm>
          <a:off x="903872" y="83848"/>
          <a:ext cx="5335563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8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Rate</a:t>
                      </a:r>
                      <a:r>
                        <a:rPr lang="en-GB" sz="1200" b="0" baseline="0" dirty="0"/>
                        <a:t> of chemical reaction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/>
                        <a:t>Rate =  </a:t>
                      </a:r>
                      <a:r>
                        <a:rPr lang="en-GB" sz="1200" u="sng" baseline="0" dirty="0"/>
                        <a:t>quantity of reactant used</a:t>
                      </a:r>
                      <a:endParaRPr lang="en-GB" sz="1200" u="none" baseline="0" dirty="0"/>
                    </a:p>
                    <a:p>
                      <a:pPr algn="l"/>
                      <a:r>
                        <a:rPr lang="en-GB" sz="1200" dirty="0"/>
                        <a:t>                         time taken </a:t>
                      </a:r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r>
                        <a:rPr lang="en-GB" sz="1200" dirty="0"/>
                        <a:t>Rate</a:t>
                      </a:r>
                      <a:r>
                        <a:rPr lang="en-GB" sz="1200" baseline="0" dirty="0"/>
                        <a:t> = </a:t>
                      </a:r>
                      <a:r>
                        <a:rPr lang="en-GB" sz="1200" u="sng" baseline="0" dirty="0"/>
                        <a:t>quantity of product formed</a:t>
                      </a:r>
                      <a:endParaRPr lang="en-GB" sz="1200" u="none" baseline="0" dirty="0"/>
                    </a:p>
                    <a:p>
                      <a:pPr algn="l"/>
                      <a:r>
                        <a:rPr lang="en-GB" sz="1200" dirty="0"/>
                        <a:t>                         time taken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002" y="1723879"/>
            <a:ext cx="1835524" cy="1413994"/>
          </a:xfrm>
          <a:prstGeom prst="rect">
            <a:avLst/>
          </a:prstGeom>
        </p:spPr>
      </p:pic>
      <p:cxnSp>
        <p:nvCxnSpPr>
          <p:cNvPr id="22" name="Straight Connector 21"/>
          <p:cNvCxnSpPr>
            <a:endCxn id="148" idx="1"/>
          </p:cNvCxnSpPr>
          <p:nvPr/>
        </p:nvCxnSpPr>
        <p:spPr>
          <a:xfrm>
            <a:off x="2796988" y="1395667"/>
            <a:ext cx="9363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48" idx="0"/>
          </p:cNvCxnSpPr>
          <p:nvPr/>
        </p:nvCxnSpPr>
        <p:spPr>
          <a:xfrm>
            <a:off x="4985926" y="1089688"/>
            <a:ext cx="0" cy="158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8" idx="2"/>
            <a:endCxn id="276" idx="0"/>
          </p:cNvCxnSpPr>
          <p:nvPr/>
        </p:nvCxnSpPr>
        <p:spPr>
          <a:xfrm>
            <a:off x="4985926" y="1542867"/>
            <a:ext cx="504279" cy="4119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rot="16200000">
            <a:off x="5719468" y="1119507"/>
            <a:ext cx="1817980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Factors affecting rates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55722" y="2614933"/>
            <a:ext cx="1817980" cy="4894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Collision theory and activation energy</a:t>
            </a:r>
          </a:p>
        </p:txBody>
      </p:sp>
      <p:cxnSp>
        <p:nvCxnSpPr>
          <p:cNvPr id="41" name="Straight Connector 40"/>
          <p:cNvCxnSpPr>
            <a:stCxn id="18" idx="1"/>
            <a:endCxn id="37" idx="2"/>
          </p:cNvCxnSpPr>
          <p:nvPr/>
        </p:nvCxnSpPr>
        <p:spPr>
          <a:xfrm flipH="1">
            <a:off x="6775659" y="1240257"/>
            <a:ext cx="246535" cy="264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1"/>
            <a:endCxn id="276" idx="3"/>
          </p:cNvCxnSpPr>
          <p:nvPr/>
        </p:nvCxnSpPr>
        <p:spPr>
          <a:xfrm flipH="1" flipV="1">
            <a:off x="6247614" y="2277960"/>
            <a:ext cx="808108" cy="5817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8" y="2997069"/>
            <a:ext cx="1557391" cy="148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/>
          <a:srcRect l="15855" r="21793"/>
          <a:stretch/>
        </p:blipFill>
        <p:spPr>
          <a:xfrm>
            <a:off x="11632098" y="2525704"/>
            <a:ext cx="1026065" cy="59090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5"/>
          <a:srcRect l="20790" t="7597"/>
          <a:stretch/>
        </p:blipFill>
        <p:spPr>
          <a:xfrm>
            <a:off x="10607002" y="2510334"/>
            <a:ext cx="671932" cy="62841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7211" y="2480540"/>
            <a:ext cx="647968" cy="758260"/>
          </a:xfrm>
          <a:prstGeom prst="rect">
            <a:avLst/>
          </a:prstGeom>
        </p:spPr>
      </p:pic>
      <p:cxnSp>
        <p:nvCxnSpPr>
          <p:cNvPr id="53" name="Straight Connector 52"/>
          <p:cNvCxnSpPr>
            <a:endCxn id="40" idx="2"/>
          </p:cNvCxnSpPr>
          <p:nvPr/>
        </p:nvCxnSpPr>
        <p:spPr>
          <a:xfrm flipH="1" flipV="1">
            <a:off x="7964712" y="3104407"/>
            <a:ext cx="51671" cy="1625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 rot="5400000">
            <a:off x="4271697" y="3582577"/>
            <a:ext cx="909357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Catalysts</a:t>
            </a:r>
          </a:p>
        </p:txBody>
      </p:sp>
      <p:cxnSp>
        <p:nvCxnSpPr>
          <p:cNvPr id="58" name="Straight Connector 57"/>
          <p:cNvCxnSpPr>
            <a:stCxn id="57" idx="0"/>
            <a:endCxn id="4" idx="1"/>
          </p:cNvCxnSpPr>
          <p:nvPr/>
        </p:nvCxnSpPr>
        <p:spPr>
          <a:xfrm flipV="1">
            <a:off x="4873576" y="3467186"/>
            <a:ext cx="112349" cy="2625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564298"/>
              </p:ext>
            </p:extLst>
          </p:nvPr>
        </p:nvGraphicFramePr>
        <p:xfrm>
          <a:off x="1670844" y="3114041"/>
          <a:ext cx="2816096" cy="2013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Catalyst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Enzymes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300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300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300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3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do they work?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45239" y="4442311"/>
            <a:ext cx="141805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If a catalyst is used in a reaction, it is not shown in the word equation.</a:t>
            </a:r>
          </a:p>
        </p:txBody>
      </p:sp>
      <p:cxnSp>
        <p:nvCxnSpPr>
          <p:cNvPr id="63" name="Straight Connector 62"/>
          <p:cNvCxnSpPr>
            <a:stCxn id="48" idx="3"/>
            <a:endCxn id="61" idx="1"/>
          </p:cNvCxnSpPr>
          <p:nvPr/>
        </p:nvCxnSpPr>
        <p:spPr>
          <a:xfrm flipV="1">
            <a:off x="1563296" y="4120902"/>
            <a:ext cx="107548" cy="7369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3"/>
            <a:endCxn id="57" idx="2"/>
          </p:cNvCxnSpPr>
          <p:nvPr/>
        </p:nvCxnSpPr>
        <p:spPr>
          <a:xfrm flipV="1">
            <a:off x="4486940" y="3729778"/>
            <a:ext cx="92235" cy="391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755526" y="4340561"/>
            <a:ext cx="211708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Reversible reactions and dynamic equilibrium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2" name="Straight Connector 71"/>
          <p:cNvCxnSpPr>
            <a:stCxn id="4" idx="2"/>
            <a:endCxn id="71" idx="0"/>
          </p:cNvCxnSpPr>
          <p:nvPr/>
        </p:nvCxnSpPr>
        <p:spPr>
          <a:xfrm flipH="1">
            <a:off x="5814070" y="4067350"/>
            <a:ext cx="82441" cy="273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413837" y="5258304"/>
            <a:ext cx="1875161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9283" y="8123691"/>
            <a:ext cx="3155026" cy="3060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Energy changes and reversible reactions</a:t>
            </a:r>
          </a:p>
        </p:txBody>
      </p:sp>
      <p:sp>
        <p:nvSpPr>
          <p:cNvPr id="78" name="Rectangle 77"/>
          <p:cNvSpPr/>
          <p:nvPr/>
        </p:nvSpPr>
        <p:spPr>
          <a:xfrm rot="16200000">
            <a:off x="3572265" y="6276677"/>
            <a:ext cx="1221721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Equilibrium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081572" y="5547118"/>
            <a:ext cx="1875161" cy="4507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Changing conditions and equilibrium (HT)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3901069" y="7254242"/>
          <a:ext cx="339286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937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Equilibrium in reversible reactions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When a reversible reaction</a:t>
                      </a:r>
                      <a:r>
                        <a:rPr lang="en-GB" sz="1200" baseline="0" dirty="0"/>
                        <a:t> occurs in apparatus which prevents the escape of reactants and products, equilibrium is reached when the forward and reverse reactions occur exactly at the same rate.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72100"/>
              </p:ext>
            </p:extLst>
          </p:nvPr>
        </p:nvGraphicFramePr>
        <p:xfrm>
          <a:off x="7405835" y="5573356"/>
          <a:ext cx="5270258" cy="3652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9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32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 </a:t>
                      </a:r>
                      <a:r>
                        <a:rPr lang="en-GB" sz="1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Chatelier’s</a:t>
                      </a:r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Principles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90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concentration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32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temperature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14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Changing pressure (gaseous reactions)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682562" y="6238039"/>
            <a:ext cx="25713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The relative amounts of reactants and products at equilibrium depend on the conditions of the reaction.</a:t>
            </a:r>
          </a:p>
        </p:txBody>
      </p:sp>
      <p:cxnSp>
        <p:nvCxnSpPr>
          <p:cNvPr id="85" name="Straight Connector 84"/>
          <p:cNvCxnSpPr>
            <a:stCxn id="78" idx="3"/>
          </p:cNvCxnSpPr>
          <p:nvPr/>
        </p:nvCxnSpPr>
        <p:spPr>
          <a:xfrm flipV="1">
            <a:off x="4183126" y="5263891"/>
            <a:ext cx="572400" cy="5491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8" idx="0"/>
            <a:endCxn id="79" idx="2"/>
          </p:cNvCxnSpPr>
          <p:nvPr/>
        </p:nvCxnSpPr>
        <p:spPr>
          <a:xfrm flipV="1">
            <a:off x="5968228" y="5997905"/>
            <a:ext cx="50925" cy="2401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9" idx="0"/>
            <a:endCxn id="71" idx="2"/>
          </p:cNvCxnSpPr>
          <p:nvPr/>
        </p:nvCxnSpPr>
        <p:spPr>
          <a:xfrm flipH="1" flipV="1">
            <a:off x="5814070" y="5263891"/>
            <a:ext cx="205083" cy="2832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6" idx="3"/>
          </p:cNvCxnSpPr>
          <p:nvPr/>
        </p:nvCxnSpPr>
        <p:spPr>
          <a:xfrm flipV="1">
            <a:off x="4288998" y="5273308"/>
            <a:ext cx="440292" cy="132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997272"/>
              </p:ext>
            </p:extLst>
          </p:nvPr>
        </p:nvGraphicFramePr>
        <p:xfrm>
          <a:off x="100418" y="5599489"/>
          <a:ext cx="3637628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Reversible reactions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Representing reversible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reactions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3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direction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direction of reversible reactions can be changed</a:t>
                      </a:r>
                      <a:r>
                        <a:rPr lang="en-GB" sz="1200" baseline="0" dirty="0"/>
                        <a:t> by changing conditions: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 heat</a:t>
                      </a:r>
                    </a:p>
                    <a:p>
                      <a:pPr algn="l"/>
                      <a:r>
                        <a:rPr lang="en-GB" sz="1200" baseline="0" dirty="0"/>
                        <a:t>A   +   B                   C   +    D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 cool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1" name="Picture 1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1602" y="7652651"/>
            <a:ext cx="281875" cy="195951"/>
          </a:xfrm>
          <a:prstGeom prst="rect">
            <a:avLst/>
          </a:prstGeom>
        </p:spPr>
      </p:pic>
      <p:cxnSp>
        <p:nvCxnSpPr>
          <p:cNvPr id="102" name="Straight Connector 101"/>
          <p:cNvCxnSpPr>
            <a:stCxn id="99" idx="0"/>
            <a:endCxn id="76" idx="1"/>
          </p:cNvCxnSpPr>
          <p:nvPr/>
        </p:nvCxnSpPr>
        <p:spPr>
          <a:xfrm flipV="1">
            <a:off x="1919232" y="5405505"/>
            <a:ext cx="494605" cy="1939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9283" y="8583717"/>
            <a:ext cx="35294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If one direction of a reversible reaction is exothermic, the opposite direction is endothermic. The same amount of energy is transferred in each case.</a:t>
            </a:r>
          </a:p>
        </p:txBody>
      </p:sp>
      <p:cxnSp>
        <p:nvCxnSpPr>
          <p:cNvPr id="108" name="Straight Connector 107"/>
          <p:cNvCxnSpPr>
            <a:stCxn id="96" idx="0"/>
            <a:endCxn id="77" idx="2"/>
          </p:cNvCxnSpPr>
          <p:nvPr/>
        </p:nvCxnSpPr>
        <p:spPr>
          <a:xfrm flipH="1" flipV="1">
            <a:off x="1616796" y="8429722"/>
            <a:ext cx="187233" cy="153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7" idx="0"/>
            <a:endCxn id="99" idx="2"/>
          </p:cNvCxnSpPr>
          <p:nvPr/>
        </p:nvCxnSpPr>
        <p:spPr>
          <a:xfrm flipV="1">
            <a:off x="1616796" y="8068369"/>
            <a:ext cx="302436" cy="55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721175" y="8579722"/>
            <a:ext cx="3572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For example:        </a:t>
            </a:r>
            <a:r>
              <a:rPr lang="en-GB" sz="1200" baseline="-25000" dirty="0"/>
              <a:t>endothermic</a:t>
            </a:r>
          </a:p>
          <a:p>
            <a:r>
              <a:rPr lang="en-GB" sz="1200" dirty="0"/>
              <a:t>Hydrated copper	             Anhydrous copper + Water</a:t>
            </a:r>
          </a:p>
          <a:p>
            <a:r>
              <a:rPr lang="en-GB" sz="1200" dirty="0"/>
              <a:t>    </a:t>
            </a:r>
            <a:r>
              <a:rPr lang="en-GB" sz="1200" dirty="0" err="1"/>
              <a:t>sulfate</a:t>
            </a:r>
            <a:r>
              <a:rPr lang="en-GB" sz="1200" dirty="0"/>
              <a:t>                </a:t>
            </a:r>
            <a:r>
              <a:rPr lang="en-GB" sz="1200" baseline="30000" dirty="0"/>
              <a:t>exothermic</a:t>
            </a:r>
            <a:r>
              <a:rPr lang="en-GB" sz="1200" dirty="0"/>
              <a:t>         </a:t>
            </a:r>
            <a:r>
              <a:rPr lang="en-GB" sz="1200" dirty="0" err="1"/>
              <a:t>sulfate</a:t>
            </a:r>
            <a:endParaRPr lang="en-GB" sz="1200" dirty="0"/>
          </a:p>
        </p:txBody>
      </p:sp>
      <p:pic>
        <p:nvPicPr>
          <p:cNvPr id="116" name="Picture 1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7667" y="8805564"/>
            <a:ext cx="281875" cy="195951"/>
          </a:xfrm>
          <a:prstGeom prst="rect">
            <a:avLst/>
          </a:prstGeom>
        </p:spPr>
      </p:pic>
      <p:cxnSp>
        <p:nvCxnSpPr>
          <p:cNvPr id="117" name="Straight Connector 116"/>
          <p:cNvCxnSpPr>
            <a:stCxn id="115" idx="1"/>
            <a:endCxn id="96" idx="3"/>
          </p:cNvCxnSpPr>
          <p:nvPr/>
        </p:nvCxnSpPr>
        <p:spPr>
          <a:xfrm flipH="1">
            <a:off x="3568775" y="8902888"/>
            <a:ext cx="152400" cy="3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79" idx="3"/>
          </p:cNvCxnSpPr>
          <p:nvPr/>
        </p:nvCxnSpPr>
        <p:spPr>
          <a:xfrm flipH="1" flipV="1">
            <a:off x="6956733" y="5772512"/>
            <a:ext cx="449102" cy="2207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187645" y="7054709"/>
            <a:ext cx="1" cy="199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60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85925" y="2867021"/>
            <a:ext cx="1821172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AQA  GCSE</a:t>
            </a:r>
          </a:p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The rate and extent of chemical change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733377" y="1248466"/>
            <a:ext cx="2505097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Calculating rates of reactions</a:t>
            </a:r>
          </a:p>
        </p:txBody>
      </p:sp>
      <p:cxnSp>
        <p:nvCxnSpPr>
          <p:cNvPr id="149" name="Straight Connector 148"/>
          <p:cNvCxnSpPr>
            <a:stCxn id="4" idx="0"/>
            <a:endCxn id="276" idx="2"/>
          </p:cNvCxnSpPr>
          <p:nvPr/>
        </p:nvCxnSpPr>
        <p:spPr>
          <a:xfrm flipH="1" flipV="1">
            <a:off x="5490205" y="2601125"/>
            <a:ext cx="406306" cy="265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276" idx="3"/>
          </p:cNvCxnSpPr>
          <p:nvPr/>
        </p:nvCxnSpPr>
        <p:spPr>
          <a:xfrm flipH="1">
            <a:off x="6247614" y="1988184"/>
            <a:ext cx="471454" cy="2897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4732796" y="1954794"/>
            <a:ext cx="1514818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Rate of reaction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03" name="Straight Connector 302"/>
          <p:cNvCxnSpPr/>
          <p:nvPr/>
        </p:nvCxnSpPr>
        <p:spPr>
          <a:xfrm>
            <a:off x="4143518" y="1544168"/>
            <a:ext cx="0" cy="8047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2" name="Table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705878"/>
              </p:ext>
            </p:extLst>
          </p:nvPr>
        </p:nvGraphicFramePr>
        <p:xfrm>
          <a:off x="7022192" y="3266964"/>
          <a:ext cx="563597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Collision</a:t>
                      </a:r>
                      <a:r>
                        <a:rPr lang="en-GB" sz="1200" b="1" baseline="0" dirty="0"/>
                        <a:t> theory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9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Activation</a:t>
                      </a:r>
                      <a:r>
                        <a:rPr lang="en-GB" sz="1200" b="1" baseline="0" dirty="0"/>
                        <a:t> energy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691292"/>
              </p:ext>
            </p:extLst>
          </p:nvPr>
        </p:nvGraphicFramePr>
        <p:xfrm>
          <a:off x="7022194" y="70905"/>
          <a:ext cx="4972582" cy="2338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9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4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Factors affecting</a:t>
                      </a:r>
                      <a:r>
                        <a:rPr lang="en-GB" sz="1200" b="1" baseline="0" dirty="0"/>
                        <a:t> the rate of reaction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1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49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2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02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46463" y="1209881"/>
          <a:ext cx="2650525" cy="173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805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Unit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07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 Grams (g)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12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cm</a:t>
                      </a:r>
                      <a:r>
                        <a:rPr lang="en-US" sz="1200" baseline="30000"/>
                        <a:t>3</a:t>
                      </a:r>
                      <a:endParaRPr lang="en-US" sz="1200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463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Grams</a:t>
                      </a:r>
                      <a:r>
                        <a:rPr lang="en-GB" sz="1200" baseline="0" dirty="0"/>
                        <a:t> per cm</a:t>
                      </a:r>
                      <a:r>
                        <a:rPr lang="en-GB" sz="1200" baseline="30000" dirty="0"/>
                        <a:t>3</a:t>
                      </a:r>
                      <a:r>
                        <a:rPr lang="en-GB" sz="1200" baseline="0" dirty="0"/>
                        <a:t> (g/cm</a:t>
                      </a:r>
                      <a:r>
                        <a:rPr lang="en-GB" sz="1200" baseline="30000" dirty="0"/>
                        <a:t>3</a:t>
                      </a:r>
                      <a:r>
                        <a:rPr lang="en-GB" sz="1200" baseline="0" dirty="0"/>
                        <a:t>)</a:t>
                      </a:r>
                    </a:p>
                    <a:p>
                      <a:pPr algn="l"/>
                      <a:r>
                        <a:rPr lang="en-GB" sz="1200" baseline="0" dirty="0"/>
                        <a:t>HT: moles per second        </a:t>
                      </a:r>
                    </a:p>
                    <a:p>
                      <a:pPr algn="l"/>
                      <a:r>
                        <a:rPr lang="en-GB" sz="1200" baseline="0" dirty="0"/>
                        <a:t>                (</a:t>
                      </a:r>
                      <a:r>
                        <a:rPr lang="en-GB" sz="1200" baseline="0" dirty="0" err="1"/>
                        <a:t>mol</a:t>
                      </a:r>
                      <a:r>
                        <a:rPr lang="en-GB" sz="1200" baseline="0" dirty="0"/>
                        <a:t>/s)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13138"/>
              </p:ext>
            </p:extLst>
          </p:nvPr>
        </p:nvGraphicFramePr>
        <p:xfrm>
          <a:off x="903872" y="83848"/>
          <a:ext cx="5335563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8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Rate</a:t>
                      </a:r>
                      <a:r>
                        <a:rPr lang="en-GB" sz="1200" b="0" baseline="0" dirty="0"/>
                        <a:t> of chemical reaction</a:t>
                      </a:r>
                      <a:endParaRPr lang="en-GB" sz="1200" b="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/>
                        <a:t>Equation:</a:t>
                      </a:r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endParaRPr lang="en-GB" sz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002" y="1723879"/>
            <a:ext cx="1835524" cy="1413994"/>
          </a:xfrm>
          <a:prstGeom prst="rect">
            <a:avLst/>
          </a:prstGeom>
        </p:spPr>
      </p:pic>
      <p:cxnSp>
        <p:nvCxnSpPr>
          <p:cNvPr id="22" name="Straight Connector 21"/>
          <p:cNvCxnSpPr>
            <a:endCxn id="148" idx="1"/>
          </p:cNvCxnSpPr>
          <p:nvPr/>
        </p:nvCxnSpPr>
        <p:spPr>
          <a:xfrm>
            <a:off x="2796988" y="1395667"/>
            <a:ext cx="9363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48" idx="0"/>
          </p:cNvCxnSpPr>
          <p:nvPr/>
        </p:nvCxnSpPr>
        <p:spPr>
          <a:xfrm>
            <a:off x="4985926" y="1089688"/>
            <a:ext cx="0" cy="158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8" idx="2"/>
            <a:endCxn id="276" idx="0"/>
          </p:cNvCxnSpPr>
          <p:nvPr/>
        </p:nvCxnSpPr>
        <p:spPr>
          <a:xfrm>
            <a:off x="4985926" y="1542867"/>
            <a:ext cx="504279" cy="4119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rot="16200000">
            <a:off x="5719468" y="1119507"/>
            <a:ext cx="1817980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Factors affecting rates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55722" y="2614933"/>
            <a:ext cx="1817980" cy="4894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Collision theory and activation energy</a:t>
            </a:r>
          </a:p>
        </p:txBody>
      </p:sp>
      <p:cxnSp>
        <p:nvCxnSpPr>
          <p:cNvPr id="41" name="Straight Connector 40"/>
          <p:cNvCxnSpPr>
            <a:stCxn id="18" idx="1"/>
            <a:endCxn id="37" idx="2"/>
          </p:cNvCxnSpPr>
          <p:nvPr/>
        </p:nvCxnSpPr>
        <p:spPr>
          <a:xfrm flipH="1">
            <a:off x="6775659" y="1240257"/>
            <a:ext cx="246535" cy="264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1"/>
            <a:endCxn id="276" idx="3"/>
          </p:cNvCxnSpPr>
          <p:nvPr/>
        </p:nvCxnSpPr>
        <p:spPr>
          <a:xfrm flipH="1" flipV="1">
            <a:off x="6247614" y="2277960"/>
            <a:ext cx="808108" cy="5817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8" y="2997069"/>
            <a:ext cx="1557391" cy="148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/>
          <a:srcRect l="15855" r="21793"/>
          <a:stretch/>
        </p:blipFill>
        <p:spPr>
          <a:xfrm>
            <a:off x="11632098" y="2525704"/>
            <a:ext cx="1026065" cy="59090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5"/>
          <a:srcRect l="20790" t="7597"/>
          <a:stretch/>
        </p:blipFill>
        <p:spPr>
          <a:xfrm>
            <a:off x="10607002" y="2510334"/>
            <a:ext cx="671932" cy="62841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7211" y="2480540"/>
            <a:ext cx="647968" cy="758260"/>
          </a:xfrm>
          <a:prstGeom prst="rect">
            <a:avLst/>
          </a:prstGeom>
        </p:spPr>
      </p:pic>
      <p:cxnSp>
        <p:nvCxnSpPr>
          <p:cNvPr id="53" name="Straight Connector 52"/>
          <p:cNvCxnSpPr>
            <a:endCxn id="40" idx="2"/>
          </p:cNvCxnSpPr>
          <p:nvPr/>
        </p:nvCxnSpPr>
        <p:spPr>
          <a:xfrm flipH="1" flipV="1">
            <a:off x="7964712" y="3104407"/>
            <a:ext cx="51671" cy="1625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 rot="5400000">
            <a:off x="4271697" y="3582577"/>
            <a:ext cx="909357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Catalysts</a:t>
            </a:r>
          </a:p>
        </p:txBody>
      </p:sp>
      <p:cxnSp>
        <p:nvCxnSpPr>
          <p:cNvPr id="58" name="Straight Connector 57"/>
          <p:cNvCxnSpPr>
            <a:stCxn id="57" idx="0"/>
            <a:endCxn id="4" idx="1"/>
          </p:cNvCxnSpPr>
          <p:nvPr/>
        </p:nvCxnSpPr>
        <p:spPr>
          <a:xfrm flipV="1">
            <a:off x="4873576" y="3467186"/>
            <a:ext cx="112349" cy="2625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670844" y="3114041"/>
          <a:ext cx="2816096" cy="2013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Catalyst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Enzymes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300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300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300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3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do they work?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45239" y="4442311"/>
            <a:ext cx="141805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If a catalyst is used in a reaction, it is not shown in the word equation.</a:t>
            </a:r>
          </a:p>
        </p:txBody>
      </p:sp>
      <p:cxnSp>
        <p:nvCxnSpPr>
          <p:cNvPr id="63" name="Straight Connector 62"/>
          <p:cNvCxnSpPr>
            <a:stCxn id="48" idx="3"/>
            <a:endCxn id="61" idx="1"/>
          </p:cNvCxnSpPr>
          <p:nvPr/>
        </p:nvCxnSpPr>
        <p:spPr>
          <a:xfrm flipV="1">
            <a:off x="1563296" y="4120902"/>
            <a:ext cx="107548" cy="7369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3"/>
            <a:endCxn id="57" idx="2"/>
          </p:cNvCxnSpPr>
          <p:nvPr/>
        </p:nvCxnSpPr>
        <p:spPr>
          <a:xfrm flipV="1">
            <a:off x="4486940" y="3729778"/>
            <a:ext cx="92235" cy="391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755526" y="4340561"/>
            <a:ext cx="2117088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800" b="1" dirty="0">
                <a:ea typeface="Verdana" panose="020B0604030504040204" pitchFamily="34" charset="0"/>
                <a:cs typeface="Verdana" panose="020B0604030504040204" pitchFamily="34" charset="0"/>
              </a:rPr>
              <a:t>Reversible reactions and dynamic equilibrium</a:t>
            </a:r>
            <a:endParaRPr lang="en-GB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2" name="Straight Connector 71"/>
          <p:cNvCxnSpPr>
            <a:stCxn id="4" idx="2"/>
            <a:endCxn id="71" idx="0"/>
          </p:cNvCxnSpPr>
          <p:nvPr/>
        </p:nvCxnSpPr>
        <p:spPr>
          <a:xfrm flipH="1">
            <a:off x="5814070" y="4067350"/>
            <a:ext cx="82441" cy="273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413837" y="5258304"/>
            <a:ext cx="1875161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Reversible reactions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9283" y="8123691"/>
            <a:ext cx="3155026" cy="3060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Energy changes and reversible reactions</a:t>
            </a:r>
          </a:p>
        </p:txBody>
      </p:sp>
      <p:sp>
        <p:nvSpPr>
          <p:cNvPr id="78" name="Rectangle 77"/>
          <p:cNvSpPr/>
          <p:nvPr/>
        </p:nvSpPr>
        <p:spPr>
          <a:xfrm rot="16200000">
            <a:off x="3572265" y="6276677"/>
            <a:ext cx="1221721" cy="29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Equilibrium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081572" y="5547118"/>
            <a:ext cx="1875161" cy="4507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Changing conditions and equilibrium (HT)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83579"/>
              </p:ext>
            </p:extLst>
          </p:nvPr>
        </p:nvGraphicFramePr>
        <p:xfrm>
          <a:off x="3901069" y="7254242"/>
          <a:ext cx="339286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937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Equilibrium in reversible reactions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57960"/>
              </p:ext>
            </p:extLst>
          </p:nvPr>
        </p:nvGraphicFramePr>
        <p:xfrm>
          <a:off x="7405835" y="5573356"/>
          <a:ext cx="5270258" cy="3652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9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32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Le </a:t>
                      </a:r>
                      <a:r>
                        <a:rPr lang="en-GB" sz="1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Chatelier’s</a:t>
                      </a:r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Principles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904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326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144">
                <a:tc>
                  <a:txBody>
                    <a:bodyPr/>
                    <a:lstStyle/>
                    <a:p>
                      <a:pPr algn="ctr"/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682562" y="6238039"/>
            <a:ext cx="25713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The relative amounts of reactants and products at equilibrium depend on the conditions of the reaction.</a:t>
            </a:r>
          </a:p>
        </p:txBody>
      </p:sp>
      <p:cxnSp>
        <p:nvCxnSpPr>
          <p:cNvPr id="85" name="Straight Connector 84"/>
          <p:cNvCxnSpPr>
            <a:stCxn id="78" idx="3"/>
          </p:cNvCxnSpPr>
          <p:nvPr/>
        </p:nvCxnSpPr>
        <p:spPr>
          <a:xfrm flipV="1">
            <a:off x="4183126" y="5263891"/>
            <a:ext cx="572400" cy="5491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8" idx="0"/>
            <a:endCxn id="79" idx="2"/>
          </p:cNvCxnSpPr>
          <p:nvPr/>
        </p:nvCxnSpPr>
        <p:spPr>
          <a:xfrm flipV="1">
            <a:off x="5968228" y="5997905"/>
            <a:ext cx="50925" cy="2401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9" idx="0"/>
            <a:endCxn id="71" idx="2"/>
          </p:cNvCxnSpPr>
          <p:nvPr/>
        </p:nvCxnSpPr>
        <p:spPr>
          <a:xfrm flipH="1" flipV="1">
            <a:off x="5814070" y="5263891"/>
            <a:ext cx="205083" cy="2832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6" idx="3"/>
          </p:cNvCxnSpPr>
          <p:nvPr/>
        </p:nvCxnSpPr>
        <p:spPr>
          <a:xfrm flipV="1">
            <a:off x="4288998" y="5273308"/>
            <a:ext cx="440292" cy="132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95870"/>
              </p:ext>
            </p:extLst>
          </p:nvPr>
        </p:nvGraphicFramePr>
        <p:xfrm>
          <a:off x="100418" y="5599489"/>
          <a:ext cx="3637628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Reversible reactions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Representing reversible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reactions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43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direction</a:t>
                      </a:r>
                      <a:r>
                        <a:rPr lang="en-GB" sz="1200" b="1" i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GB" sz="12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aseline="0" dirty="0"/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endParaRPr lang="en-GB" sz="1200" baseline="0" dirty="0"/>
                    </a:p>
                    <a:p>
                      <a:pPr algn="l"/>
                      <a:endParaRPr lang="en-GB" sz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2" name="Straight Connector 101"/>
          <p:cNvCxnSpPr>
            <a:stCxn id="99" idx="0"/>
            <a:endCxn id="76" idx="1"/>
          </p:cNvCxnSpPr>
          <p:nvPr/>
        </p:nvCxnSpPr>
        <p:spPr>
          <a:xfrm flipV="1">
            <a:off x="1919232" y="5405505"/>
            <a:ext cx="494605" cy="1939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9283" y="8583717"/>
            <a:ext cx="35294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If one direction of a reversible reaction is exothermic, the opposite direction is endothermic. The same amount of energy is transferred in each case.</a:t>
            </a:r>
          </a:p>
        </p:txBody>
      </p:sp>
      <p:cxnSp>
        <p:nvCxnSpPr>
          <p:cNvPr id="108" name="Straight Connector 107"/>
          <p:cNvCxnSpPr>
            <a:stCxn id="96" idx="0"/>
            <a:endCxn id="77" idx="2"/>
          </p:cNvCxnSpPr>
          <p:nvPr/>
        </p:nvCxnSpPr>
        <p:spPr>
          <a:xfrm flipH="1" flipV="1">
            <a:off x="1616796" y="8429722"/>
            <a:ext cx="187233" cy="153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7" idx="0"/>
            <a:endCxn id="99" idx="2"/>
          </p:cNvCxnSpPr>
          <p:nvPr/>
        </p:nvCxnSpPr>
        <p:spPr>
          <a:xfrm flipV="1">
            <a:off x="1616796" y="8068369"/>
            <a:ext cx="302436" cy="55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721175" y="8579722"/>
            <a:ext cx="3572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For example:        </a:t>
            </a:r>
            <a:r>
              <a:rPr lang="en-GB" sz="1200" baseline="-25000" dirty="0"/>
              <a:t>endothermic</a:t>
            </a:r>
          </a:p>
          <a:p>
            <a:r>
              <a:rPr lang="en-GB" sz="1200" dirty="0"/>
              <a:t>Hydrated copper	             Anhydrous copper + Water</a:t>
            </a:r>
          </a:p>
          <a:p>
            <a:r>
              <a:rPr lang="en-GB" sz="1200" dirty="0"/>
              <a:t>    </a:t>
            </a:r>
            <a:r>
              <a:rPr lang="en-GB" sz="1200" dirty="0" err="1"/>
              <a:t>sulfate</a:t>
            </a:r>
            <a:r>
              <a:rPr lang="en-GB" sz="1200" dirty="0"/>
              <a:t>                </a:t>
            </a:r>
            <a:r>
              <a:rPr lang="en-GB" sz="1200" baseline="30000" dirty="0"/>
              <a:t>exothermic</a:t>
            </a:r>
            <a:r>
              <a:rPr lang="en-GB" sz="1200" dirty="0"/>
              <a:t>         </a:t>
            </a:r>
            <a:r>
              <a:rPr lang="en-GB" sz="1200" dirty="0" err="1"/>
              <a:t>sulfate</a:t>
            </a:r>
            <a:endParaRPr lang="en-GB" sz="1200" dirty="0"/>
          </a:p>
        </p:txBody>
      </p:sp>
      <p:pic>
        <p:nvPicPr>
          <p:cNvPr id="116" name="Picture 1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7667" y="8805564"/>
            <a:ext cx="281875" cy="195951"/>
          </a:xfrm>
          <a:prstGeom prst="rect">
            <a:avLst/>
          </a:prstGeom>
        </p:spPr>
      </p:pic>
      <p:cxnSp>
        <p:nvCxnSpPr>
          <p:cNvPr id="117" name="Straight Connector 116"/>
          <p:cNvCxnSpPr>
            <a:stCxn id="115" idx="1"/>
            <a:endCxn id="96" idx="3"/>
          </p:cNvCxnSpPr>
          <p:nvPr/>
        </p:nvCxnSpPr>
        <p:spPr>
          <a:xfrm flipH="1">
            <a:off x="3568775" y="8902888"/>
            <a:ext cx="152400" cy="39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79" idx="3"/>
          </p:cNvCxnSpPr>
          <p:nvPr/>
        </p:nvCxnSpPr>
        <p:spPr>
          <a:xfrm flipH="1" flipV="1">
            <a:off x="6956733" y="5772512"/>
            <a:ext cx="449102" cy="2207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187645" y="7054709"/>
            <a:ext cx="1" cy="199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0602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80E9CB9-E76E-9746-BBD9-9A5642A3D5E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3E356EEA-E8C8-7543-8BDC-2F59607924F1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1A4D6916-CBD0-1B43-B42B-8275D887926E}"/>
    </a:ext>
  </a:extLst>
</a:theme>
</file>

<file path=ppt/theme/theme4.xml><?xml version="1.0" encoding="utf-8"?>
<a:theme xmlns:a="http://schemas.openxmlformats.org/drawingml/2006/main" name="1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925D060-3B1D-5548-9114-7EDCE4E98F41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DC732CF4-5BDE-8046-B4DE-2D8BD2EF8667}"/>
    </a:ext>
  </a:extLst>
</a:theme>
</file>

<file path=ppt/theme/theme6.xml><?xml version="1.0" encoding="utf-8"?>
<a:theme xmlns:a="http://schemas.openxmlformats.org/drawingml/2006/main" name="2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93805219-F6D9-3A4C-BBFB-B4DE692E9609}"/>
    </a:ext>
  </a:extLst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CB3D2206-8F79-494A-B3D4-5C13485329D1}"/>
    </a:ext>
  </a:extLst>
</a:theme>
</file>

<file path=ppt/theme/theme8.xml><?xml version="1.0" encoding="utf-8"?>
<a:theme xmlns:a="http://schemas.openxmlformats.org/drawingml/2006/main" name="3_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293CA237-E40C-E049-B52B-8A449DAD856B}"/>
    </a:ext>
  </a:extLst>
</a:theme>
</file>

<file path=ppt/theme/theme9.xml><?xml version="1.0" encoding="utf-8"?>
<a:theme xmlns:a="http://schemas.openxmlformats.org/drawingml/2006/main" name="4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mat cell division and transport in cells V1" id="{E154EEF2-ACFA-2B43-962E-5568A5388271}" vid="{7B297D88-6958-E345-939D-06B02D8123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 mat TEMPLATE (1)</Template>
  <TotalTime>80</TotalTime>
  <Words>1679</Words>
  <Application>Microsoft Office PowerPoint</Application>
  <PresentationFormat>A3 Paper (297x420 mm)</PresentationFormat>
  <Paragraphs>261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Calibri Light</vt:lpstr>
      <vt:lpstr>Gill Sans</vt:lpstr>
      <vt:lpstr>News Gothic MT</vt:lpstr>
      <vt:lpstr>Custom Design</vt:lpstr>
      <vt:lpstr>PIXL Sci</vt:lpstr>
      <vt:lpstr>1_Custom Design</vt:lpstr>
      <vt:lpstr>1_PIXL Sci</vt:lpstr>
      <vt:lpstr>2_Custom Design</vt:lpstr>
      <vt:lpstr>2_PIXL Sci</vt:lpstr>
      <vt:lpstr>3_Custom Design</vt:lpstr>
      <vt:lpstr>3_PIXL Sci</vt:lpstr>
      <vt:lpstr>4_Custom Design</vt:lpstr>
      <vt:lpstr>PowerPoint Presentation</vt:lpstr>
      <vt:lpstr>PowerPoint Presentation</vt:lpstr>
      <vt:lpstr>PowerPoint Presentation</vt:lpstr>
      <vt:lpstr>PowerPoint Presentation</vt:lpstr>
    </vt:vector>
  </TitlesOfParts>
  <Company>WGA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Buffham</dc:creator>
  <cp:lastModifiedBy>Reece M</cp:lastModifiedBy>
  <cp:revision>11</cp:revision>
  <cp:lastPrinted>2017-05-23T07:01:30Z</cp:lastPrinted>
  <dcterms:created xsi:type="dcterms:W3CDTF">2017-10-09T20:38:03Z</dcterms:created>
  <dcterms:modified xsi:type="dcterms:W3CDTF">2021-12-16T14:36:12Z</dcterms:modified>
</cp:coreProperties>
</file>