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bbon E" initials="GE" lastIdx="1" clrIdx="0">
    <p:extLst>
      <p:ext uri="{19B8F6BF-5375-455C-9EA6-DF929625EA0E}">
        <p15:presenceInfo xmlns:p15="http://schemas.microsoft.com/office/powerpoint/2012/main" userId="S::E.Gibbon@hhhs.net::5ebb2bec-d471-4bbe-bccc-7f36ecd3f6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3E6"/>
    <a:srgbClr val="2F5597"/>
    <a:srgbClr val="820263"/>
    <a:srgbClr val="FEE8F8"/>
    <a:srgbClr val="FEDAF5"/>
    <a:srgbClr val="FFFFFF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E3A4D2-0E81-42E3-8690-15C7BA11887F}" v="2" dt="2021-03-18T13:44:49.091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rell H" userId="S::h.murrell@hhhs.net::95cf83fc-1e8a-4575-aca5-25defefcffbb" providerId="AD" clId="Web-{BEE3A4D2-0E81-42E3-8690-15C7BA11887F}"/>
    <pc:docChg chg="modSld">
      <pc:chgData name="Murrell H" userId="S::h.murrell@hhhs.net::95cf83fc-1e8a-4575-aca5-25defefcffbb" providerId="AD" clId="Web-{BEE3A4D2-0E81-42E3-8690-15C7BA11887F}" dt="2021-03-18T13:44:49.091" v="1" actId="1076"/>
      <pc:docMkLst>
        <pc:docMk/>
      </pc:docMkLst>
      <pc:sldChg chg="modSp">
        <pc:chgData name="Murrell H" userId="S::h.murrell@hhhs.net::95cf83fc-1e8a-4575-aca5-25defefcffbb" providerId="AD" clId="Web-{BEE3A4D2-0E81-42E3-8690-15C7BA11887F}" dt="2021-03-18T13:44:49.091" v="1" actId="1076"/>
        <pc:sldMkLst>
          <pc:docMk/>
          <pc:sldMk cId="0" sldId="258"/>
        </pc:sldMkLst>
        <pc:spChg chg="mod">
          <ac:chgData name="Murrell H" userId="S::h.murrell@hhhs.net::95cf83fc-1e8a-4575-aca5-25defefcffbb" providerId="AD" clId="Web-{BEE3A4D2-0E81-42E3-8690-15C7BA11887F}" dt="2021-03-18T13:44:49.091" v="1" actId="1076"/>
          <ac:spMkLst>
            <pc:docMk/>
            <pc:sldMk cId="0" sldId="258"/>
            <ac:spMk id="20" creationId="{04F03654-E1B3-431E-B1B5-0C018C38A4B6}"/>
          </ac:spMkLst>
        </pc:spChg>
        <pc:grpChg chg="mod">
          <ac:chgData name="Murrell H" userId="S::h.murrell@hhhs.net::95cf83fc-1e8a-4575-aca5-25defefcffbb" providerId="AD" clId="Web-{BEE3A4D2-0E81-42E3-8690-15C7BA11887F}" dt="2021-03-18T13:44:49.029" v="0" actId="1076"/>
          <ac:grpSpMkLst>
            <pc:docMk/>
            <pc:sldMk cId="0" sldId="258"/>
            <ac:grpSpMk id="2" creationId="{64A65D19-4A0D-483D-9EED-8148F5F5EA0C}"/>
          </ac:grpSpMkLst>
        </pc:gr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21" Type="http://schemas.openxmlformats.org/officeDocument/2006/relationships/image" Target="../media/image17.png"/><Relationship Id="rId7" Type="http://schemas.openxmlformats.org/officeDocument/2006/relationships/hyperlink" Target="https://www.bbc.co.uk/bitesize/topics/zrf3cdm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: Rounded Corners 5"/>
          <p:cNvSpPr/>
          <p:nvPr/>
        </p:nvSpPr>
        <p:spPr>
          <a:xfrm>
            <a:off x="5494892" y="107365"/>
            <a:ext cx="4351170" cy="407579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 dirty="0"/>
          </a:p>
        </p:txBody>
      </p:sp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33512" y="4437941"/>
            <a:ext cx="5471920" cy="228757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32" name="Rectangle: Rounded Corners 11"/>
          <p:cNvSpPr/>
          <p:nvPr/>
        </p:nvSpPr>
        <p:spPr>
          <a:xfrm>
            <a:off x="4069850" y="1873717"/>
            <a:ext cx="1270707" cy="24020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349195" y="72136"/>
            <a:ext cx="4926617" cy="164342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38" name="TextBox 21"/>
          <p:cNvSpPr txBox="1"/>
          <p:nvPr/>
        </p:nvSpPr>
        <p:spPr>
          <a:xfrm>
            <a:off x="6267455" y="207696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748" y="257868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328319" cy="397274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3915248" y="2127294"/>
            <a:ext cx="1584252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Y7 Area &amp;</a:t>
            </a:r>
          </a:p>
          <a:p>
            <a:r>
              <a:rPr lang="en-GB" sz="1100" dirty="0"/>
              <a:t> Perimeter </a:t>
            </a:r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338634" y="2927513"/>
            <a:ext cx="750652" cy="111219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846981" y="5727520"/>
            <a:ext cx="4077316" cy="1034536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70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>
                  <a:hlinkClick r:id="rId7"/>
                </a:rPr>
                <a:t>https://www.bbc.co.uk/bitesize/topics/zrf3cdm</a:t>
              </a:r>
              <a:endParaRPr lang="en-GB" sz="1100"/>
            </a:p>
            <a:p>
              <a:r>
                <a:rPr lang="en-GB" sz="1100">
                  <a:hlinkClick r:id="rId8"/>
                </a:rPr>
                <a:t>https</a:t>
              </a:r>
              <a:r>
                <a:rPr lang="en-GB" sz="1100" dirty="0">
                  <a:hlinkClick r:id="rId8"/>
                </a:rPr>
                <a:t>://corbettmaths.com/contents/</a:t>
              </a:r>
              <a:endParaRPr lang="en-GB" sz="1100" dirty="0"/>
            </a:p>
            <a:p>
              <a:r>
                <a:rPr lang="en-GB" sz="1100" dirty="0">
                  <a:hlinkClick r:id="rId9"/>
                </a:rPr>
                <a:t>https://www.pearsonactivelearn.com/app/library</a:t>
              </a:r>
              <a:endParaRPr sz="1100" dirty="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397362" y="448645"/>
            <a:ext cx="4861036" cy="1831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50" u="none" dirty="0">
                <a:latin typeface="+mn-lt"/>
              </a:rPr>
              <a:t>Perimeter </a:t>
            </a:r>
            <a:r>
              <a:rPr lang="en-GB" sz="1050" b="0" u="none" dirty="0">
                <a:latin typeface="+mn-lt"/>
              </a:rPr>
              <a:t>is the distance measured around a 2D shape. You add to reach your answer.</a:t>
            </a:r>
          </a:p>
          <a:p>
            <a:endParaRPr lang="en-GB" sz="20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Area </a:t>
            </a:r>
            <a:r>
              <a:rPr lang="en-GB" sz="1050" b="0" u="none" dirty="0">
                <a:latin typeface="+mn-lt"/>
              </a:rPr>
              <a:t>is the space measured inside a 2D shape. You multiply to reach your answer.</a:t>
            </a:r>
          </a:p>
          <a:p>
            <a:endParaRPr lang="en-GB" sz="2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Compound shapes</a:t>
            </a:r>
            <a:r>
              <a:rPr lang="en-GB" sz="1050" b="0" u="none" dirty="0">
                <a:latin typeface="+mn-lt"/>
              </a:rPr>
              <a:t> are made up of two or more 2D shapes (for example, an ‘L’ shape is made up of two rectangles).</a:t>
            </a:r>
          </a:p>
          <a:p>
            <a:endParaRPr lang="en-GB" sz="2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Regular shapes</a:t>
            </a:r>
            <a:r>
              <a:rPr lang="en-GB" sz="1050" b="0" u="none" dirty="0">
                <a:latin typeface="+mn-lt"/>
              </a:rPr>
              <a:t> have equal sides and all the inside angles are equal. </a:t>
            </a:r>
          </a:p>
          <a:p>
            <a:endParaRPr lang="en-GB" sz="200" b="0" u="none" dirty="0">
              <a:latin typeface="+mn-lt"/>
            </a:endParaRPr>
          </a:p>
          <a:p>
            <a:r>
              <a:rPr lang="en-GB" sz="1050" u="none" dirty="0">
                <a:latin typeface="+mn-lt"/>
              </a:rPr>
              <a:t>Irregular shapes </a:t>
            </a:r>
            <a:r>
              <a:rPr lang="en-GB" sz="1050" b="0" u="none" dirty="0">
                <a:latin typeface="+mn-lt"/>
              </a:rPr>
              <a:t>do not have equal sides or equal angles.</a:t>
            </a:r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lang="en-GB" sz="1050" u="none" dirty="0">
              <a:latin typeface="+mn-lt"/>
            </a:endParaRPr>
          </a:p>
          <a:p>
            <a:endParaRPr sz="1050" b="0" u="none" dirty="0"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9321FC-C825-4286-A89D-A03CEB0DABCA}"/>
              </a:ext>
            </a:extLst>
          </p:cNvPr>
          <p:cNvSpPr/>
          <p:nvPr/>
        </p:nvSpPr>
        <p:spPr>
          <a:xfrm>
            <a:off x="5809739" y="2330416"/>
            <a:ext cx="383791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Area of a trapezium</a:t>
            </a:r>
            <a:r>
              <a:rPr lang="en-GB" sz="1050" b="1" dirty="0"/>
              <a:t> 			</a:t>
            </a:r>
            <a:r>
              <a:rPr lang="en-GB" sz="1050" b="1" u="sng" dirty="0"/>
              <a:t>Area of a parallelogram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F0C42A-F1F5-4CD4-88FB-0AE37D17F00B}"/>
              </a:ext>
            </a:extLst>
          </p:cNvPr>
          <p:cNvSpPr/>
          <p:nvPr/>
        </p:nvSpPr>
        <p:spPr>
          <a:xfrm>
            <a:off x="5790996" y="604626"/>
            <a:ext cx="351570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Area of a rectangle</a:t>
            </a:r>
            <a:r>
              <a:rPr lang="en-GB" sz="1050" b="1" dirty="0"/>
              <a:t>    		                 </a:t>
            </a:r>
            <a:r>
              <a:rPr lang="en-GB" sz="1050" b="1" u="sng" dirty="0"/>
              <a:t>Area of a triangle</a:t>
            </a:r>
          </a:p>
        </p:txBody>
      </p:sp>
      <p:sp>
        <p:nvSpPr>
          <p:cNvPr id="52" name="Rectangle: Rounded Corners 10">
            <a:extLst>
              <a:ext uri="{FF2B5EF4-FFF2-40B4-BE49-F238E27FC236}">
                <a16:creationId xmlns:a16="http://schemas.microsoft.com/office/drawing/2014/main" id="{4584D112-0871-41F6-B4F9-6D50AA85F475}"/>
              </a:ext>
            </a:extLst>
          </p:cNvPr>
          <p:cNvSpPr/>
          <p:nvPr/>
        </p:nvSpPr>
        <p:spPr>
          <a:xfrm>
            <a:off x="8131946" y="4328207"/>
            <a:ext cx="1613763" cy="1273356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7" name="Rectangle: Rounded Corners 23">
            <a:extLst>
              <a:ext uri="{FF2B5EF4-FFF2-40B4-BE49-F238E27FC236}">
                <a16:creationId xmlns:a16="http://schemas.microsoft.com/office/drawing/2014/main" id="{126BE40B-0163-429E-BC28-E05E9CD7DA4B}"/>
              </a:ext>
            </a:extLst>
          </p:cNvPr>
          <p:cNvSpPr/>
          <p:nvPr/>
        </p:nvSpPr>
        <p:spPr>
          <a:xfrm>
            <a:off x="179998" y="1921614"/>
            <a:ext cx="3704728" cy="2354154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8FC1C4D-AB31-4BF7-AD0D-9020D3814A8E}"/>
              </a:ext>
            </a:extLst>
          </p:cNvPr>
          <p:cNvSpPr/>
          <p:nvPr/>
        </p:nvSpPr>
        <p:spPr>
          <a:xfrm>
            <a:off x="8291626" y="4408424"/>
            <a:ext cx="1454083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/>
              <a:t>Length Conversions</a:t>
            </a:r>
          </a:p>
          <a:p>
            <a:endParaRPr lang="en-GB" sz="300" b="1" u="sng" dirty="0"/>
          </a:p>
          <a:p>
            <a:r>
              <a:rPr lang="en-GB" sz="1200" dirty="0"/>
              <a:t>1 cm 	= 10 mm</a:t>
            </a:r>
          </a:p>
          <a:p>
            <a:r>
              <a:rPr lang="en-GB" sz="1200" dirty="0"/>
              <a:t>1 m 	= 100 cm</a:t>
            </a:r>
          </a:p>
          <a:p>
            <a:r>
              <a:rPr lang="en-GB" sz="1200" dirty="0"/>
              <a:t>1 km	 = 1000 m</a:t>
            </a:r>
          </a:p>
          <a:p>
            <a:r>
              <a:rPr lang="en-GB" sz="1200" dirty="0"/>
              <a:t>1 mile	 = 1.6 km</a:t>
            </a:r>
          </a:p>
          <a:p>
            <a:endParaRPr lang="en-GB" sz="200" b="1" u="sng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B1D95A-B326-4899-949D-CFAA83BEB3C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7946"/>
          <a:stretch/>
        </p:blipFill>
        <p:spPr>
          <a:xfrm>
            <a:off x="8027738" y="891776"/>
            <a:ext cx="1446908" cy="961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013A8B-F30D-4707-8A1B-56FAA2C25F6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42690" y="1796221"/>
            <a:ext cx="1564716" cy="3891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5715CD-8A6B-4252-88A9-BD3FD10043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49875" y="2563846"/>
            <a:ext cx="1609725" cy="857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DC02E5-5EDF-4DCE-A168-293F668D101B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1" r="4383" b="27951"/>
          <a:stretch/>
        </p:blipFill>
        <p:spPr>
          <a:xfrm>
            <a:off x="7817758" y="3649676"/>
            <a:ext cx="1757756" cy="2539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68D0D0C-0E90-4BCB-A215-338B4210DFA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53008" y="2584332"/>
            <a:ext cx="1464606" cy="9132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AAAD474-59E0-4D81-A58F-8545FA3DC3F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04904" y="3579188"/>
            <a:ext cx="1464606" cy="4235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4A94EE3-2967-4781-A3AB-4E891E4F0CC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04904" y="905474"/>
            <a:ext cx="1337340" cy="78496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DEB43A0-5A48-4AFC-BBA0-0DFBC90F1716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1" r="4383" b="27951"/>
          <a:stretch/>
        </p:blipFill>
        <p:spPr>
          <a:xfrm>
            <a:off x="5666426" y="1836649"/>
            <a:ext cx="1757756" cy="25391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863D84C-A499-46ED-994E-9E244DDC75B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77472" y="2488128"/>
            <a:ext cx="1241937" cy="124581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C83BB6D-ED6C-4F6B-BBB4-EFAC934E3EF5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1746" t="1812"/>
          <a:stretch/>
        </p:blipFill>
        <p:spPr>
          <a:xfrm>
            <a:off x="2517901" y="2492435"/>
            <a:ext cx="1241937" cy="1237203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2F35C0ED-69FA-49CD-9E37-CCC8D064338C}"/>
              </a:ext>
            </a:extLst>
          </p:cNvPr>
          <p:cNvSpPr/>
          <p:nvPr/>
        </p:nvSpPr>
        <p:spPr>
          <a:xfrm>
            <a:off x="341886" y="2098815"/>
            <a:ext cx="295465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Calculating the area by counting squares</a:t>
            </a:r>
            <a:r>
              <a:rPr lang="en-GB" sz="1050" b="1" dirty="0"/>
              <a:t>		</a:t>
            </a:r>
            <a:endParaRPr lang="en-GB" sz="1050" b="1" u="sng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4AB36D-526F-4E32-BA88-514E8E2E961E}"/>
              </a:ext>
            </a:extLst>
          </p:cNvPr>
          <p:cNvSpPr/>
          <p:nvPr/>
        </p:nvSpPr>
        <p:spPr>
          <a:xfrm>
            <a:off x="243090" y="2631531"/>
            <a:ext cx="1004519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Remember! Only count how many </a:t>
            </a:r>
            <a:r>
              <a:rPr lang="en-GB" sz="1050" u="sng" dirty="0"/>
              <a:t>full</a:t>
            </a:r>
            <a:r>
              <a:rPr lang="en-GB" sz="1050" dirty="0"/>
              <a:t> squares have been covered.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A5A5CED-CFD2-4544-8642-445BE52E30AE}"/>
                  </a:ext>
                </a:extLst>
              </p:cNvPr>
              <p:cNvSpPr/>
              <p:nvPr/>
            </p:nvSpPr>
            <p:spPr>
              <a:xfrm>
                <a:off x="1247803" y="3881553"/>
                <a:ext cx="105612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200" dirty="0"/>
                  <a:t>Area = 14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8A5A5CED-CFD2-4544-8642-445BE52E30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7803" y="3881553"/>
                <a:ext cx="1056123" cy="276999"/>
              </a:xfrm>
              <a:prstGeom prst="rect">
                <a:avLst/>
              </a:prstGeom>
              <a:blipFill>
                <a:blip r:embed="rId19"/>
                <a:stretch>
                  <a:fillRect l="-578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5C7E2CC2-662A-4A6B-9249-C88F6814AD2D}"/>
                  </a:ext>
                </a:extLst>
              </p:cNvPr>
              <p:cNvSpPr/>
              <p:nvPr/>
            </p:nvSpPr>
            <p:spPr>
              <a:xfrm>
                <a:off x="2643497" y="3861723"/>
                <a:ext cx="97757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1200" dirty="0"/>
                  <a:t>Area = 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5C7E2CC2-662A-4A6B-9249-C88F6814AD2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497" y="3861723"/>
                <a:ext cx="977575" cy="276999"/>
              </a:xfrm>
              <a:prstGeom prst="rect">
                <a:avLst/>
              </a:prstGeom>
              <a:blipFill>
                <a:blip r:embed="rId20"/>
                <a:stretch>
                  <a:fillRect l="-625" b="-17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: Rounded Corners 10">
            <a:extLst>
              <a:ext uri="{FF2B5EF4-FFF2-40B4-BE49-F238E27FC236}">
                <a16:creationId xmlns:a16="http://schemas.microsoft.com/office/drawing/2014/main" id="{2AF25B83-BDCA-4C49-BF5B-0958705D010C}"/>
              </a:ext>
            </a:extLst>
          </p:cNvPr>
          <p:cNvSpPr/>
          <p:nvPr/>
        </p:nvSpPr>
        <p:spPr>
          <a:xfrm>
            <a:off x="5846981" y="4328207"/>
            <a:ext cx="2170755" cy="1273356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41D531E4-549B-4D03-90F8-917025CBD351}"/>
                  </a:ext>
                </a:extLst>
              </p:cNvPr>
              <p:cNvSpPr/>
              <p:nvPr/>
            </p:nvSpPr>
            <p:spPr>
              <a:xfrm>
                <a:off x="5881352" y="4432736"/>
                <a:ext cx="2170754" cy="13696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050" b="1" u="sng" dirty="0"/>
                  <a:t>Area can be measured in…</a:t>
                </a:r>
              </a:p>
              <a:p>
                <a:endParaRPr lang="en-GB" sz="400" b="1" u="sng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000" b="1" i="0" smtClean="0">
                        <a:latin typeface="Cambria Math" panose="02040503050406030204" pitchFamily="18" charset="0"/>
                      </a:rPr>
                      <m:t>     </m:t>
                    </m:r>
                    <m:sSup>
                      <m:sSupPr>
                        <m:ctrlPr>
                          <a:rPr lang="en-GB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000" b="1" i="0" smtClean="0">
                        <a:latin typeface="Cambria Math" panose="02040503050406030204" pitchFamily="18" charset="0"/>
                      </a:rPr>
                      <m:t>     </m:t>
                    </m:r>
                    <m:sSup>
                      <m:sSupPr>
                        <m:ctrlPr>
                          <a:rPr lang="en-GB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000" b="1" i="0" smtClean="0">
                        <a:latin typeface="Cambria Math" panose="02040503050406030204" pitchFamily="18" charset="0"/>
                      </a:rPr>
                      <m:t>     </m:t>
                    </m:r>
                    <m:sSup>
                      <m:sSupPr>
                        <m:ctrlPr>
                          <a:rPr lang="en-GB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000" b="1" dirty="0"/>
                  <a:t>   </a:t>
                </a:r>
                <a:r>
                  <a:rPr lang="en-GB" sz="1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so on.</a:t>
                </a:r>
              </a:p>
              <a:p>
                <a:endParaRPr lang="en-GB" sz="1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GB" sz="1050" b="1" u="sng" dirty="0"/>
                  <a:t>Perimeter can be measured in…</a:t>
                </a:r>
              </a:p>
              <a:p>
                <a:endParaRPr lang="en-GB" sz="400" b="1" u="sng" dirty="0"/>
              </a:p>
              <a:p>
                <a14:m>
                  <m:oMath xmlns:m="http://schemas.openxmlformats.org/officeDocument/2006/math">
                    <m:r>
                      <a:rPr lang="en-GB" sz="100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𝑚𝑚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     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n-GB" sz="1000" b="0" i="1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GB" sz="1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so on.</a:t>
                </a:r>
              </a:p>
              <a:p>
                <a:endParaRPr lang="en-GB" sz="1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1200" dirty="0"/>
              </a:p>
              <a:p>
                <a:endParaRPr lang="en-GB" sz="200" b="1" u="sng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41D531E4-549B-4D03-90F8-917025CBD35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352" y="4432736"/>
                <a:ext cx="2170754" cy="136960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4" name="Picture 23">
            <a:extLst>
              <a:ext uri="{FF2B5EF4-FFF2-40B4-BE49-F238E27FC236}">
                <a16:creationId xmlns:a16="http://schemas.microsoft.com/office/drawing/2014/main" id="{E97694AE-8383-4531-941E-E06A17E6557D}"/>
              </a:ext>
            </a:extLst>
          </p:cNvPr>
          <p:cNvPicPr>
            <a:picLocks noChangeAspect="1"/>
          </p:cNvPicPr>
          <p:nvPr/>
        </p:nvPicPr>
        <p:blipFill rotWithShape="1">
          <a:blip r:embed="rId22"/>
          <a:srcRect l="3914" r="4625" b="5798"/>
          <a:stretch/>
        </p:blipFill>
        <p:spPr>
          <a:xfrm>
            <a:off x="242613" y="4875199"/>
            <a:ext cx="2623542" cy="1730609"/>
          </a:xfrm>
          <a:prstGeom prst="rect">
            <a:avLst/>
          </a:prstGeom>
        </p:spPr>
      </p:pic>
      <p:sp>
        <p:nvSpPr>
          <p:cNvPr id="63" name="Rectangle 62">
            <a:extLst>
              <a:ext uri="{FF2B5EF4-FFF2-40B4-BE49-F238E27FC236}">
                <a16:creationId xmlns:a16="http://schemas.microsoft.com/office/drawing/2014/main" id="{00A5DF1D-EB2F-4C28-9146-81006B11EB86}"/>
              </a:ext>
            </a:extLst>
          </p:cNvPr>
          <p:cNvSpPr/>
          <p:nvPr/>
        </p:nvSpPr>
        <p:spPr>
          <a:xfrm>
            <a:off x="1236103" y="515848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3 cm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7A35B80-37DD-474C-901E-0F564F136E83}"/>
              </a:ext>
            </a:extLst>
          </p:cNvPr>
          <p:cNvSpPr/>
          <p:nvPr/>
        </p:nvSpPr>
        <p:spPr>
          <a:xfrm>
            <a:off x="1481306" y="5525329"/>
            <a:ext cx="5597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8 cm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46AD6161-C190-4776-B9BF-D65AB1E81825}"/>
              </a:ext>
            </a:extLst>
          </p:cNvPr>
          <p:cNvSpPr/>
          <p:nvPr/>
        </p:nvSpPr>
        <p:spPr>
          <a:xfrm>
            <a:off x="2910039" y="4860504"/>
            <a:ext cx="292080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 dirty="0">
                <a:solidFill>
                  <a:srgbClr val="FF0000"/>
                </a:solidFill>
              </a:rPr>
              <a:t>Step 1:</a:t>
            </a:r>
            <a:r>
              <a:rPr lang="en-GB" sz="1050" b="1" dirty="0">
                <a:solidFill>
                  <a:srgbClr val="FF0000"/>
                </a:solidFill>
              </a:rPr>
              <a:t> </a:t>
            </a:r>
            <a:r>
              <a:rPr lang="en-GB" sz="1050" dirty="0">
                <a:solidFill>
                  <a:srgbClr val="FF0000"/>
                </a:solidFill>
              </a:rPr>
              <a:t>Add in any missing measurements</a:t>
            </a:r>
            <a:r>
              <a:rPr lang="en-GB" sz="1050" dirty="0">
                <a:solidFill>
                  <a:srgbClr val="FF0000"/>
                </a:solidFill>
                <a:latin typeface="Bradley Hand ITC" panose="03070402050302030203" pitchFamily="66" charset="0"/>
              </a:rPr>
              <a:t>.</a:t>
            </a:r>
          </a:p>
          <a:p>
            <a:endParaRPr lang="en-GB" sz="200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endParaRPr lang="en-GB" sz="300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9cm – 6cm   = 3cm</a:t>
            </a:r>
          </a:p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12cm – 4cm = 8cm</a:t>
            </a:r>
          </a:p>
          <a:p>
            <a:endParaRPr lang="en-GB" sz="10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r>
              <a:rPr lang="en-GB" sz="1050" b="1" u="sng" dirty="0">
                <a:solidFill>
                  <a:srgbClr val="FF0000"/>
                </a:solidFill>
              </a:rPr>
              <a:t>Step 2:</a:t>
            </a:r>
            <a:r>
              <a:rPr lang="en-GB" sz="1050" b="1" dirty="0">
                <a:solidFill>
                  <a:srgbClr val="FF0000"/>
                </a:solidFill>
              </a:rPr>
              <a:t> </a:t>
            </a:r>
            <a:r>
              <a:rPr lang="en-GB" sz="1050" dirty="0">
                <a:solidFill>
                  <a:srgbClr val="FF0000"/>
                </a:solidFill>
              </a:rPr>
              <a:t>Add the distance around the shape.</a:t>
            </a:r>
          </a:p>
          <a:p>
            <a:endParaRPr lang="en-GB" sz="500" dirty="0">
              <a:solidFill>
                <a:srgbClr val="FF0000"/>
              </a:solidFill>
            </a:endParaRPr>
          </a:p>
          <a:p>
            <a:endParaRPr lang="en-GB" sz="1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4cm + 3cm + 8cm + 6cm </a:t>
            </a:r>
          </a:p>
          <a:p>
            <a:r>
              <a:rPr lang="en-GB" sz="1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+ 12cm + 9cm = 42cm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1632DBB-E430-4C46-9B16-C88C081E5C37}"/>
              </a:ext>
            </a:extLst>
          </p:cNvPr>
          <p:cNvSpPr/>
          <p:nvPr/>
        </p:nvSpPr>
        <p:spPr>
          <a:xfrm>
            <a:off x="2967186" y="6379518"/>
            <a:ext cx="15680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u="sng" dirty="0">
                <a:solidFill>
                  <a:srgbClr val="FF0000"/>
                </a:solidFill>
                <a:latin typeface="Bradley Hand ITC" panose="03070402050302030203" pitchFamily="66" charset="0"/>
              </a:rPr>
              <a:t>Perimeter = 42cm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1DC0B1E-2245-4C0E-9C35-1D4291B5698D}"/>
              </a:ext>
            </a:extLst>
          </p:cNvPr>
          <p:cNvSpPr/>
          <p:nvPr/>
        </p:nvSpPr>
        <p:spPr>
          <a:xfrm>
            <a:off x="371397" y="4523547"/>
            <a:ext cx="341632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 dirty="0"/>
              <a:t>Calculating the perimeter of a compound shape.</a:t>
            </a:r>
            <a:r>
              <a:rPr lang="en-GB" sz="1050" b="1" dirty="0"/>
              <a:t>		</a:t>
            </a:r>
            <a:endParaRPr lang="en-GB" sz="1050" b="1" u="sng" dirty="0"/>
          </a:p>
        </p:txBody>
      </p:sp>
      <p:sp>
        <p:nvSpPr>
          <p:cNvPr id="75" name="Rectangle: Rounded Corners 9">
            <a:extLst>
              <a:ext uri="{FF2B5EF4-FFF2-40B4-BE49-F238E27FC236}">
                <a16:creationId xmlns:a16="http://schemas.microsoft.com/office/drawing/2014/main" id="{BCFAAF11-FF6B-4F9C-BF86-4640D5C27DD9}"/>
              </a:ext>
            </a:extLst>
          </p:cNvPr>
          <p:cNvSpPr/>
          <p:nvPr/>
        </p:nvSpPr>
        <p:spPr>
          <a:xfrm>
            <a:off x="141582" y="4437941"/>
            <a:ext cx="5471920" cy="2287571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9" ma:contentTypeDescription="Create a new document." ma:contentTypeScope="" ma:versionID="f680683fd97e92b45ec1ae738450b1f7">
  <xsd:schema xmlns:xsd="http://www.w3.org/2001/XMLSchema" xmlns:xs="http://www.w3.org/2001/XMLSchema" xmlns:p="http://schemas.microsoft.com/office/2006/metadata/properties" xmlns:ns2="2aed22c8-c6e0-43a7-9e59-3ddcb6b3939b" targetNamespace="http://schemas.microsoft.com/office/2006/metadata/properties" ma:root="true" ma:fieldsID="99655e103f524f67b541f2b86db0411b" ns2:_="">
    <xsd:import namespace="2aed22c8-c6e0-43a7-9e59-3ddcb6b393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FDC9D7-B51E-460E-9301-5E356AD29C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d22c8-c6e0-43a7-9e59-3ddcb6b39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04BDF4-7DD6-403C-9160-71ACEC3CE2DB}">
  <ds:schemaRefs>
    <ds:schemaRef ds:uri="http://purl.org/dc/terms/"/>
    <ds:schemaRef ds:uri="2aed22c8-c6e0-43a7-9e59-3ddcb6b3939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296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69</cp:revision>
  <cp:lastPrinted>2020-07-14T10:47:34Z</cp:lastPrinted>
  <dcterms:modified xsi:type="dcterms:W3CDTF">2021-03-18T13:44:49Z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