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6" r:id="rId4"/>
    <p:sldId id="259" r:id="rId5"/>
    <p:sldId id="260" r:id="rId6"/>
  </p:sldIdLst>
  <p:sldSz cx="9906000" cy="6858000" type="A4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hyperlink" Target="https://www.spotlight.com/news-and-advice/tips-and-advice/tips-for-performing-your-best-monologu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2680847" y="85059"/>
            <a:ext cx="7118827" cy="198947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106325" y="4981962"/>
            <a:ext cx="6379535" cy="1713003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6694967" y="4642882"/>
            <a:ext cx="3104708" cy="20520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What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is a stereotype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?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alibri"/>
                <a:cs typeface="Calibri"/>
              </a:rPr>
              <a:t>__________________________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5999119" y="2241096"/>
            <a:ext cx="3800555" cy="222874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4234115" y="2241096"/>
            <a:ext cx="1584252" cy="25743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2797" y="5047924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2195519" y="5125126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VOCAB</a:t>
            </a:r>
            <a:r>
              <a:rPr kumimoji="0" lang="en-GB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ULARY</a:t>
            </a:r>
            <a:endParaRPr kumimoji="0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1543326071"/>
              </p:ext>
            </p:extLst>
          </p:nvPr>
        </p:nvGraphicFramePr>
        <p:xfrm>
          <a:off x="106324" y="5560420"/>
          <a:ext cx="6379535" cy="91995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5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Mime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Slapstick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Comedy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Stereotype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Blocking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Skills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Choral Movement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Silent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Movie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Characterisation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Music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40260" y="2346239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6155288" y="2399457"/>
            <a:ext cx="3629927" cy="1838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FURTHER READING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Research slapstick</a:t>
            </a:r>
            <a:r>
              <a:rPr kumimoji="0" lang="en-GB" sz="1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 comedy</a:t>
            </a: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700" b="0" u="none" baseline="0" dirty="0" smtClean="0"/>
              <a:t>Watch some examples</a:t>
            </a:r>
            <a:r>
              <a:rPr lang="en-GB" sz="1700" b="0" u="none" dirty="0" smtClean="0"/>
              <a:t> of slapstick/mime performers.</a:t>
            </a:r>
            <a:br>
              <a:rPr lang="en-GB" sz="1700" b="0" u="none" dirty="0" smtClean="0"/>
            </a:br>
            <a:r>
              <a:rPr lang="en-GB" sz="1700" b="0" u="none" dirty="0" smtClean="0"/>
              <a:t>E.g. Mr Bean, Laurel and Hardy, and Jim Carey.</a:t>
            </a:r>
          </a:p>
        </p:txBody>
      </p:sp>
      <p:sp>
        <p:nvSpPr>
          <p:cNvPr id="106" name="TextBox 21"/>
          <p:cNvSpPr txBox="1"/>
          <p:nvPr/>
        </p:nvSpPr>
        <p:spPr>
          <a:xfrm>
            <a:off x="2798064" y="186743"/>
            <a:ext cx="6895858" cy="1723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</a:t>
            </a:r>
            <a:r>
              <a:rPr kumimoji="0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KNOWLEDGE</a:t>
            </a:r>
            <a:endParaRPr kumimoji="0" lang="en-GB" sz="1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The 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objective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of this scheme of work is to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Wingdings" panose="05000000000000000000" pitchFamily="2" charset="2"/>
              </a:rPr>
              <a:t>develop your knowledge of </a:t>
            </a:r>
            <a:r>
              <a:rPr lang="en-GB" sz="1600" b="0" u="none" dirty="0" smtClean="0">
                <a:solidFill>
                  <a:schemeClr val="tx1"/>
                </a:solidFill>
                <a:sym typeface="Wingdings" panose="05000000000000000000" pitchFamily="2" charset="2"/>
              </a:rPr>
              <a:t>Mime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.</a:t>
            </a:r>
            <a:r>
              <a:rPr lang="en-GB" sz="1600" b="0" u="none" dirty="0">
                <a:sym typeface="Wingdings" panose="05000000000000000000" pitchFamily="2" charset="2"/>
              </a:rPr>
              <a:t>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The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expected 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outcomes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are:</a:t>
            </a: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You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understand how to perform in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the </a:t>
            </a:r>
            <a:r>
              <a:rPr lang="en-GB" sz="1600" b="0" u="none" dirty="0" smtClean="0"/>
              <a:t>style of mime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You are able to </a:t>
            </a:r>
            <a:r>
              <a:rPr lang="en-GB" sz="1600" b="0" u="none" dirty="0" smtClean="0"/>
              <a:t>utilise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 </a:t>
            </a:r>
            <a:r>
              <a:rPr lang="en-GB" sz="1600" b="0" u="none" dirty="0" smtClean="0"/>
              <a:t>key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physical skills to mime successfully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You develop your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characterisation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 and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comedy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skills.</a:t>
            </a: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22941" y="207891"/>
            <a:ext cx="470981" cy="470981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234115" y="2302447"/>
            <a:ext cx="1584252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Year 8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DRAMA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2800" b="1" u="sng" dirty="0">
              <a:latin typeface="Century Gothic"/>
              <a:sym typeface="Century Gothic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Mime</a:t>
            </a:r>
            <a:endParaRPr kumimoji="0" sz="2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160443" y="2284239"/>
            <a:ext cx="3892920" cy="25262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0F3D4D-B770-46FD-A486-3C2C0401A09E}"/>
              </a:ext>
            </a:extLst>
          </p:cNvPr>
          <p:cNvSpPr txBox="1"/>
          <p:nvPr/>
        </p:nvSpPr>
        <p:spPr>
          <a:xfrm>
            <a:off x="1564968" y="3248733"/>
            <a:ext cx="1163006" cy="646329"/>
          </a:xfrm>
          <a:prstGeom prst="rect">
            <a:avLst/>
          </a:prstGeom>
          <a:noFill/>
          <a:ln w="12700" cap="flat">
            <a:solidFill>
              <a:srgbClr val="820263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Key Skills of Mime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AB404A-925B-4D67-A902-B047A1A23E39}"/>
              </a:ext>
            </a:extLst>
          </p:cNvPr>
          <p:cNvSpPr txBox="1"/>
          <p:nvPr/>
        </p:nvSpPr>
        <p:spPr>
          <a:xfrm>
            <a:off x="2262368" y="2592826"/>
            <a:ext cx="146179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Calibri"/>
                <a:cs typeface="Calibri"/>
              </a:rPr>
              <a:t>Exaggeration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1836FA-2C8A-4964-B9DA-3219F940A019}"/>
              </a:ext>
            </a:extLst>
          </p:cNvPr>
          <p:cNvSpPr txBox="1"/>
          <p:nvPr/>
        </p:nvSpPr>
        <p:spPr>
          <a:xfrm>
            <a:off x="3029638" y="3384503"/>
            <a:ext cx="83145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Calibri"/>
                <a:cs typeface="Calibri"/>
              </a:rPr>
              <a:t>Tension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A55E66-CD5C-4738-A975-882F0C087C72}"/>
              </a:ext>
            </a:extLst>
          </p:cNvPr>
          <p:cNvSpPr txBox="1"/>
          <p:nvPr/>
        </p:nvSpPr>
        <p:spPr>
          <a:xfrm>
            <a:off x="186388" y="3396526"/>
            <a:ext cx="107691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Calibri"/>
                <a:cs typeface="Calibri"/>
              </a:rPr>
              <a:t>Precision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B8F0E-67BD-413E-A92E-D1C4E55AC911}"/>
              </a:ext>
            </a:extLst>
          </p:cNvPr>
          <p:cNvSpPr txBox="1"/>
          <p:nvPr/>
        </p:nvSpPr>
        <p:spPr>
          <a:xfrm>
            <a:off x="419419" y="2576917"/>
            <a:ext cx="160217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Body</a:t>
            </a:r>
            <a:r>
              <a:rPr kumimoji="0" lang="en-GB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 Language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30EF4E-F970-4807-917A-F80D4A3318DE}"/>
              </a:ext>
            </a:extLst>
          </p:cNvPr>
          <p:cNvSpPr txBox="1"/>
          <p:nvPr/>
        </p:nvSpPr>
        <p:spPr>
          <a:xfrm>
            <a:off x="280250" y="4080400"/>
            <a:ext cx="217254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Facial Expression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011" r="2195"/>
          <a:stretch/>
        </p:blipFill>
        <p:spPr>
          <a:xfrm>
            <a:off x="160443" y="278835"/>
            <a:ext cx="2412157" cy="1709030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6">
            <a:extLst/>
          </a:blip>
          <a:srcRect l="2807" t="8911" r="67201" b="4299"/>
          <a:stretch>
            <a:fillRect/>
          </a:stretch>
        </p:blipFill>
        <p:spPr>
          <a:xfrm>
            <a:off x="119758" y="120068"/>
            <a:ext cx="621661" cy="752226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E1836FA-2C8A-4964-B9DA-3219F940A019}"/>
              </a:ext>
            </a:extLst>
          </p:cNvPr>
          <p:cNvSpPr txBox="1"/>
          <p:nvPr/>
        </p:nvSpPr>
        <p:spPr>
          <a:xfrm>
            <a:off x="2643067" y="4097511"/>
            <a:ext cx="108109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Calibri"/>
                <a:cs typeface="Calibri"/>
              </a:rPr>
              <a:t>Gesture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283229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1"/>
          <p:cNvSpPr/>
          <p:nvPr/>
        </p:nvSpPr>
        <p:spPr>
          <a:xfrm>
            <a:off x="4234115" y="2533190"/>
            <a:ext cx="1584252" cy="208731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4234115" y="2638186"/>
            <a:ext cx="1584252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Year </a:t>
            </a:r>
            <a:r>
              <a:rPr kumimoji="0" lang="en-GB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8</a:t>
            </a:r>
            <a:endParaRPr kumimoji="0" lang="en-GB" sz="2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DRAMA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kumimoji="0" lang="en-GB" sz="2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Devising </a:t>
            </a:r>
            <a:endParaRPr kumimoji="0" sz="2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6" name="Rectangle: Rounded Corners 6"/>
          <p:cNvSpPr/>
          <p:nvPr/>
        </p:nvSpPr>
        <p:spPr>
          <a:xfrm>
            <a:off x="106325" y="4809440"/>
            <a:ext cx="6379535" cy="1885525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7" name="Rectangle: Rounded Corners 7"/>
          <p:cNvSpPr/>
          <p:nvPr/>
        </p:nvSpPr>
        <p:spPr>
          <a:xfrm>
            <a:off x="6694967" y="4642882"/>
            <a:ext cx="3104708" cy="20520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Why might you use cross-cutting in a piece of devised theatre?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</p:txBody>
      </p:sp>
      <p:pic>
        <p:nvPicPr>
          <p:cNvPr id="8" name="Picture 30" descr="Picture 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7661" y="4867708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31"/>
          <p:cNvSpPr txBox="1"/>
          <p:nvPr/>
        </p:nvSpPr>
        <p:spPr>
          <a:xfrm>
            <a:off x="332508" y="4884703"/>
            <a:ext cx="595745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VOCAB</a:t>
            </a:r>
            <a:r>
              <a:rPr kumimoji="0" lang="en-GB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ULARY</a:t>
            </a:r>
          </a:p>
        </p:txBody>
      </p:sp>
      <p:graphicFrame>
        <p:nvGraphicFramePr>
          <p:cNvPr id="10" name="Table 2"/>
          <p:cNvGraphicFramePr/>
          <p:nvPr>
            <p:extLst>
              <p:ext uri="{D42A27DB-BD31-4B8C-83A1-F6EECF244321}">
                <p14:modId xmlns:p14="http://schemas.microsoft.com/office/powerpoint/2010/main" val="1145606105"/>
              </p:ext>
            </p:extLst>
          </p:nvPr>
        </p:nvGraphicFramePr>
        <p:xfrm>
          <a:off x="214183" y="5364958"/>
          <a:ext cx="6163818" cy="106307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57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Devising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Stimulus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Techniques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48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Cannon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Choral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Movement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Cross-Cutting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Thought Track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Unison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Choral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Speech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Hot Seating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Mirroring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: Rounded Corners 5"/>
          <p:cNvSpPr/>
          <p:nvPr/>
        </p:nvSpPr>
        <p:spPr>
          <a:xfrm>
            <a:off x="2680847" y="85059"/>
            <a:ext cx="7118827" cy="219720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" name="Rectangle: Rounded Corners 10"/>
          <p:cNvSpPr/>
          <p:nvPr/>
        </p:nvSpPr>
        <p:spPr>
          <a:xfrm>
            <a:off x="5969580" y="2533189"/>
            <a:ext cx="3830094" cy="1936651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3" name="Picture 15" descr="Picture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6787" y="2655255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Box 16"/>
          <p:cNvSpPr txBox="1"/>
          <p:nvPr/>
        </p:nvSpPr>
        <p:spPr>
          <a:xfrm>
            <a:off x="6226788" y="2715462"/>
            <a:ext cx="3506102" cy="1577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FURTHER READING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Caviar Dreams"/>
              </a:rPr>
              <a:t>Research</a:t>
            </a:r>
            <a:r>
              <a:rPr kumimoji="0" lang="en-GB" sz="1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Caviar Dreams"/>
              </a:rPr>
              <a:t> </a:t>
            </a:r>
            <a:r>
              <a:rPr lang="en-GB" sz="1700" b="0" u="none" dirty="0" smtClean="0"/>
              <a:t>the following theatre companies who specialise in Devising theatre: Kneehigh, The Paper Birds, Gecko, Complicate.</a:t>
            </a:r>
          </a:p>
        </p:txBody>
      </p:sp>
      <p:sp>
        <p:nvSpPr>
          <p:cNvPr id="15" name="TextBox 21"/>
          <p:cNvSpPr txBox="1"/>
          <p:nvPr/>
        </p:nvSpPr>
        <p:spPr>
          <a:xfrm>
            <a:off x="2798064" y="135274"/>
            <a:ext cx="6895858" cy="209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KNOWLEDGE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The 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objective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of this scheme of work is to develop your knowledge of devising theatre.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The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expected 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outcomes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are:</a:t>
            </a: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You understand what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devising means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GB" sz="1600" b="0" u="none" dirty="0"/>
              <a:t>D</a:t>
            </a:r>
            <a:r>
              <a:rPr lang="en-GB" sz="1600" b="0" u="none" dirty="0" smtClean="0"/>
              <a:t>evelop your knowledge of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the skills and techniques used by actors and theatre companies to devise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a piece of theatre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You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are able to successfully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develop an idea from a stimulus</a:t>
            </a:r>
          </a:p>
          <a:p>
            <a:pPr marL="342900" marR="0" lvl="0" indent="-34290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Improve your creative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thinking, story-telling and evaluative skills.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pic>
        <p:nvPicPr>
          <p:cNvPr id="16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78604" y="175645"/>
            <a:ext cx="378796" cy="378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/>
          <a:srcRect b="11514"/>
          <a:stretch/>
        </p:blipFill>
        <p:spPr>
          <a:xfrm>
            <a:off x="332508" y="437100"/>
            <a:ext cx="2161792" cy="1726993"/>
          </a:xfrm>
          <a:prstGeom prst="rect">
            <a:avLst/>
          </a:prstGeom>
        </p:spPr>
      </p:pic>
      <p:pic>
        <p:nvPicPr>
          <p:cNvPr id="17" name="Picture 4" descr="Picture 4"/>
          <p:cNvPicPr>
            <a:picLocks noChangeAspect="1"/>
          </p:cNvPicPr>
          <p:nvPr/>
        </p:nvPicPr>
        <p:blipFill>
          <a:blip r:embed="rId6">
            <a:extLst/>
          </a:blip>
          <a:srcRect l="2807" t="8911" r="67201" b="4299"/>
          <a:stretch>
            <a:fillRect/>
          </a:stretch>
        </p:blipFill>
        <p:spPr>
          <a:xfrm>
            <a:off x="72177" y="66784"/>
            <a:ext cx="686779" cy="831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8" name="Picture 4" descr="Story Mountain | Wordless picture books, Teaching writing, Writing worksho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4" r="4751"/>
          <a:stretch/>
        </p:blipFill>
        <p:spPr bwMode="auto">
          <a:xfrm>
            <a:off x="189921" y="2368702"/>
            <a:ext cx="3892981" cy="227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3763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2680847" y="85059"/>
            <a:ext cx="7118827" cy="198947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96" name="Rectangle: Rounded Corners 6"/>
          <p:cNvSpPr/>
          <p:nvPr/>
        </p:nvSpPr>
        <p:spPr>
          <a:xfrm>
            <a:off x="106325" y="4981962"/>
            <a:ext cx="6379535" cy="1713003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97" name="Rectangle: Rounded Corners 7"/>
          <p:cNvSpPr/>
          <p:nvPr/>
        </p:nvSpPr>
        <p:spPr>
          <a:xfrm>
            <a:off x="6694967" y="4642882"/>
            <a:ext cx="3104708" cy="20520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r>
              <a:rPr lang="en-GB" sz="1600" dirty="0"/>
              <a:t>What </a:t>
            </a:r>
            <a:r>
              <a:rPr lang="en-GB" sz="1600" b="1" dirty="0"/>
              <a:t>physical</a:t>
            </a:r>
            <a:r>
              <a:rPr lang="en-GB" sz="1600" dirty="0"/>
              <a:t> and </a:t>
            </a:r>
            <a:r>
              <a:rPr lang="en-GB" sz="1600" b="1" dirty="0"/>
              <a:t>vocal skills </a:t>
            </a:r>
            <a:r>
              <a:rPr lang="en-GB" sz="1600" dirty="0"/>
              <a:t>can we use to create a </a:t>
            </a:r>
            <a:r>
              <a:rPr lang="en-GB" sz="1600" b="1" dirty="0"/>
              <a:t>stereotypical </a:t>
            </a:r>
            <a:r>
              <a:rPr lang="en-GB" sz="1600" dirty="0"/>
              <a:t>character?</a:t>
            </a:r>
          </a:p>
          <a:p>
            <a:pPr algn="ctr"/>
            <a:r>
              <a:rPr lang="en-GB" dirty="0"/>
              <a:t>_______________________</a:t>
            </a:r>
          </a:p>
          <a:p>
            <a:pPr algn="ctr"/>
            <a:r>
              <a:rPr lang="en-GB" dirty="0"/>
              <a:t>_______________________</a:t>
            </a:r>
          </a:p>
          <a:p>
            <a:pPr algn="ctr"/>
            <a:r>
              <a:rPr lang="en-GB" dirty="0"/>
              <a:t>_______________________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5999119" y="2241096"/>
            <a:ext cx="3800555" cy="222874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00" name="Rectangle: Rounded Corners 11"/>
          <p:cNvSpPr/>
          <p:nvPr/>
        </p:nvSpPr>
        <p:spPr>
          <a:xfrm>
            <a:off x="4234115" y="2241096"/>
            <a:ext cx="1584252" cy="25743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2797" y="5047924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2195519" y="5125126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VOCAB</a:t>
            </a:r>
            <a:r>
              <a:rPr lang="en-GB" dirty="0"/>
              <a:t>ULARY</a:t>
            </a:r>
            <a:endParaRPr dirty="0"/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1469984110"/>
              </p:ext>
            </p:extLst>
          </p:nvPr>
        </p:nvGraphicFramePr>
        <p:xfrm>
          <a:off x="106324" y="5560420"/>
          <a:ext cx="6379535" cy="91995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428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Multirole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Fast Pace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Comedy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Lighting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Music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Face out the</a:t>
                      </a:r>
                    </a:p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Drama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Choral Movement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Choral Speaking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Stereotypes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Transitions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40260" y="2346239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6124597" y="2346239"/>
            <a:ext cx="3629927" cy="2100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/>
            <a:r>
              <a:rPr dirty="0"/>
              <a:t>FURTHER READING</a:t>
            </a:r>
            <a:endParaRPr lang="en-GB" dirty="0"/>
          </a:p>
          <a:p>
            <a:pPr algn="ctr"/>
            <a:endParaRPr lang="en-GB" sz="1050" dirty="0"/>
          </a:p>
          <a:p>
            <a:r>
              <a:rPr lang="en-GB" sz="1700" b="0" u="none" dirty="0"/>
              <a:t>Research some of John Godber’s plays, some examples are:</a:t>
            </a:r>
          </a:p>
          <a:p>
            <a:pPr algn="ctr"/>
            <a:r>
              <a:rPr lang="en-GB" sz="1700" u="none" dirty="0"/>
              <a:t>Bouncers</a:t>
            </a:r>
          </a:p>
          <a:p>
            <a:pPr algn="ctr"/>
            <a:r>
              <a:rPr lang="en-GB" sz="1700" u="none" dirty="0"/>
              <a:t>Shakers</a:t>
            </a:r>
          </a:p>
          <a:p>
            <a:pPr algn="ctr"/>
            <a:r>
              <a:rPr lang="en-GB" sz="1700" u="none" dirty="0"/>
              <a:t>Teechers</a:t>
            </a:r>
          </a:p>
          <a:p>
            <a:pPr algn="ctr"/>
            <a:r>
              <a:rPr lang="en-GB" sz="1700" u="none" dirty="0"/>
              <a:t>Up and Under</a:t>
            </a:r>
          </a:p>
        </p:txBody>
      </p:sp>
      <p:sp>
        <p:nvSpPr>
          <p:cNvPr id="106" name="TextBox 21"/>
          <p:cNvSpPr txBox="1"/>
          <p:nvPr/>
        </p:nvSpPr>
        <p:spPr>
          <a:xfrm>
            <a:off x="2798064" y="186743"/>
            <a:ext cx="6895858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/>
            <a:r>
              <a:rPr dirty="0"/>
              <a:t>KEY KNOWLEDGE</a:t>
            </a:r>
            <a:endParaRPr lang="en-GB" dirty="0"/>
          </a:p>
          <a:p>
            <a:r>
              <a:rPr lang="en-GB" sz="1600" b="0" u="none" dirty="0">
                <a:sym typeface="Wingdings" panose="05000000000000000000" pitchFamily="2" charset="2"/>
              </a:rPr>
              <a:t>The </a:t>
            </a:r>
            <a:r>
              <a:rPr lang="en-GB" sz="1600" u="none" dirty="0">
                <a:solidFill>
                  <a:schemeClr val="accent1"/>
                </a:solidFill>
                <a:sym typeface="Wingdings" panose="05000000000000000000" pitchFamily="2" charset="2"/>
              </a:rPr>
              <a:t>objective</a:t>
            </a:r>
            <a:r>
              <a:rPr lang="en-GB" sz="1600" b="0" u="none" dirty="0">
                <a:sym typeface="Wingdings" panose="05000000000000000000" pitchFamily="2" charset="2"/>
              </a:rPr>
              <a:t> of this scheme of work is to </a:t>
            </a:r>
            <a:r>
              <a:rPr lang="en-GB" sz="1600" b="0" u="none" dirty="0">
                <a:solidFill>
                  <a:schemeClr val="tx1"/>
                </a:solidFill>
                <a:sym typeface="Wingdings" panose="05000000000000000000" pitchFamily="2" charset="2"/>
              </a:rPr>
              <a:t>develop your knowledge of John Godber’s style of theatre</a:t>
            </a:r>
            <a:r>
              <a:rPr lang="en-GB" sz="1600" b="0" u="none" dirty="0">
                <a:sym typeface="Wingdings" panose="05000000000000000000" pitchFamily="2" charset="2"/>
              </a:rPr>
              <a:t>. You will also explore this style practically.</a:t>
            </a:r>
          </a:p>
          <a:p>
            <a:r>
              <a:rPr lang="en-GB" sz="1600" b="0" u="none" dirty="0">
                <a:sym typeface="Wingdings" panose="05000000000000000000" pitchFamily="2" charset="2"/>
              </a:rPr>
              <a:t>The </a:t>
            </a:r>
            <a:r>
              <a:rPr lang="en-GB" sz="1600" b="0" u="none" dirty="0">
                <a:solidFill>
                  <a:schemeClr val="tx1"/>
                </a:solidFill>
                <a:sym typeface="Wingdings" panose="05000000000000000000" pitchFamily="2" charset="2"/>
              </a:rPr>
              <a:t>expected </a:t>
            </a:r>
            <a:r>
              <a:rPr lang="en-GB" sz="1600" u="none" dirty="0">
                <a:solidFill>
                  <a:schemeClr val="accent1"/>
                </a:solidFill>
                <a:sym typeface="Wingdings" panose="05000000000000000000" pitchFamily="2" charset="2"/>
              </a:rPr>
              <a:t>outcomes </a:t>
            </a:r>
            <a:r>
              <a:rPr lang="en-GB" sz="1600" b="0" u="none" dirty="0">
                <a:sym typeface="Wingdings" panose="05000000000000000000" pitchFamily="2" charset="2"/>
              </a:rPr>
              <a:t>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0" u="none" dirty="0"/>
              <a:t>You understand the key features of Godber’s style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0" u="none" dirty="0"/>
              <a:t>You are able to perform successfully in the style of Godber’s plays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0" u="none" dirty="0"/>
              <a:t>You develop your characterisation, multirole and comedy skills.</a:t>
            </a: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15126" y="207892"/>
            <a:ext cx="378796" cy="37879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234115" y="2302447"/>
            <a:ext cx="1584252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/>
              <a:t>Year 8</a:t>
            </a:r>
          </a:p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 smtClean="0"/>
              <a:t>DRAMA</a:t>
            </a:r>
          </a:p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2800" dirty="0"/>
          </a:p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 smtClean="0"/>
              <a:t>John </a:t>
            </a:r>
            <a:r>
              <a:rPr lang="en-GB" sz="2800" dirty="0" err="1" smtClean="0"/>
              <a:t>Godber</a:t>
            </a:r>
            <a:endParaRPr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E3D883-9C88-442C-B722-15782E2D88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631" y="196269"/>
            <a:ext cx="2046035" cy="1801284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6">
            <a:extLst/>
          </a:blip>
          <a:srcRect l="2807" t="8911" r="67201" b="4299"/>
          <a:stretch>
            <a:fillRect/>
          </a:stretch>
        </p:blipFill>
        <p:spPr>
          <a:xfrm>
            <a:off x="124807" y="275063"/>
            <a:ext cx="621661" cy="752226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160443" y="2284239"/>
            <a:ext cx="3892920" cy="25262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0F3D4D-B770-46FD-A486-3C2C0401A09E}"/>
              </a:ext>
            </a:extLst>
          </p:cNvPr>
          <p:cNvSpPr txBox="1"/>
          <p:nvPr/>
        </p:nvSpPr>
        <p:spPr>
          <a:xfrm>
            <a:off x="1289249" y="3210370"/>
            <a:ext cx="1635308" cy="646329"/>
          </a:xfrm>
          <a:prstGeom prst="rect">
            <a:avLst/>
          </a:prstGeom>
          <a:noFill/>
          <a:ln w="12700" cap="flat">
            <a:solidFill>
              <a:srgbClr val="820263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Features of Godber’s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AB404A-925B-4D67-A902-B047A1A23E39}"/>
              </a:ext>
            </a:extLst>
          </p:cNvPr>
          <p:cNvSpPr txBox="1"/>
          <p:nvPr/>
        </p:nvSpPr>
        <p:spPr>
          <a:xfrm>
            <a:off x="202362" y="3315332"/>
            <a:ext cx="107811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Short Scenes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1836FA-2C8A-4964-B9DA-3219F940A019}"/>
              </a:ext>
            </a:extLst>
          </p:cNvPr>
          <p:cNvSpPr txBox="1"/>
          <p:nvPr/>
        </p:nvSpPr>
        <p:spPr>
          <a:xfrm>
            <a:off x="3085580" y="3256554"/>
            <a:ext cx="83145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Fast pace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A55E66-CD5C-4738-A975-882F0C087C72}"/>
              </a:ext>
            </a:extLst>
          </p:cNvPr>
          <p:cNvSpPr txBox="1"/>
          <p:nvPr/>
        </p:nvSpPr>
        <p:spPr>
          <a:xfrm>
            <a:off x="787053" y="4032323"/>
            <a:ext cx="274455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Comedic, stereotypical, usually working class characters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B8F0E-67BD-413E-A92E-D1C4E55AC911}"/>
              </a:ext>
            </a:extLst>
          </p:cNvPr>
          <p:cNvSpPr txBox="1"/>
          <p:nvPr/>
        </p:nvSpPr>
        <p:spPr>
          <a:xfrm>
            <a:off x="504730" y="2434185"/>
            <a:ext cx="160217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Actors rarely leave the stage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30EF4E-F970-4807-917A-F80D4A3318DE}"/>
              </a:ext>
            </a:extLst>
          </p:cNvPr>
          <p:cNvSpPr txBox="1"/>
          <p:nvPr/>
        </p:nvSpPr>
        <p:spPr>
          <a:xfrm>
            <a:off x="2222566" y="2446656"/>
            <a:ext cx="1415741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Minimal set/props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2798064" y="85059"/>
            <a:ext cx="7001610" cy="198947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106325" y="4981962"/>
            <a:ext cx="6379535" cy="1713003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6694967" y="4642882"/>
            <a:ext cx="3104708" cy="20520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alibri"/>
                <a:cs typeface="Calibri"/>
              </a:rPr>
              <a:t>Can you think of any monologues or duologues from films you have seen?</a:t>
            </a:r>
            <a:endParaRPr lang="en-GB" dirty="0">
              <a:latin typeface="Calibri"/>
              <a:cs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6434868" y="2241096"/>
            <a:ext cx="3364806" cy="222874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3848831" y="2212819"/>
            <a:ext cx="2397162" cy="25743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2797" y="5047924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2195519" y="5125126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VOCAB</a:t>
            </a:r>
            <a:r>
              <a:rPr kumimoji="0" lang="en-GB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ULARY</a:t>
            </a:r>
            <a:endParaRPr kumimoji="0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1563308684"/>
              </p:ext>
            </p:extLst>
          </p:nvPr>
        </p:nvGraphicFramePr>
        <p:xfrm>
          <a:off x="160443" y="5637867"/>
          <a:ext cx="6274425" cy="81282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405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1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Monologue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Script work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Rehearsal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Blocking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Staging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Duologue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Acting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Skills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Physical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Vocal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Directing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36555" y="2303947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6485860" y="2346239"/>
            <a:ext cx="3268664" cy="2316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u="none" dirty="0"/>
              <a:t> </a:t>
            </a:r>
            <a:r>
              <a:rPr lang="en-GB" u="none" dirty="0" smtClean="0"/>
              <a:t>       </a:t>
            </a:r>
            <a:r>
              <a:rPr kumimoji="0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FURTHER READING</a:t>
            </a:r>
            <a:endParaRPr kumimoji="0" lang="en-GB" sz="1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lvl="0" algn="ctr"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Caviar Dreams"/>
              </a:rPr>
              <a:t>Tips for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Caviar Dreams"/>
              </a:rPr>
              <a:t> performing  a successful monologue </a:t>
            </a:r>
            <a:r>
              <a:rPr lang="en-GB" sz="1600" b="0" u="none" dirty="0">
                <a:sym typeface="Wingdings" panose="05000000000000000000" pitchFamily="2" charset="2"/>
              </a:rPr>
              <a:t> </a:t>
            </a:r>
            <a:r>
              <a:rPr lang="en-GB" sz="1600" b="0" u="none" dirty="0">
                <a:sym typeface="Wingdings" panose="05000000000000000000" pitchFamily="2" charset="2"/>
                <a:hlinkClick r:id="rId4"/>
              </a:rPr>
              <a:t>https://www.spotlight.com/news-and-advice/tips-and-advice/tips-for-performing-your-best-monologue</a:t>
            </a:r>
            <a:r>
              <a:rPr lang="en-GB" sz="1600" b="0" u="none" dirty="0" smtClean="0">
                <a:sym typeface="Wingdings" panose="05000000000000000000" pitchFamily="2" charset="2"/>
                <a:hlinkClick r:id="rId4"/>
              </a:rPr>
              <a:t>/</a:t>
            </a:r>
            <a:endParaRPr lang="en-GB" sz="1600" b="0" u="none" dirty="0" smtClean="0">
              <a:sym typeface="Wingdings" panose="05000000000000000000" pitchFamily="2" charset="2"/>
            </a:endParaRPr>
          </a:p>
          <a:p>
            <a:pPr lvl="0" algn="ctr">
              <a:defRPr/>
            </a:pP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sp>
        <p:nvSpPr>
          <p:cNvPr id="106" name="TextBox 21"/>
          <p:cNvSpPr txBox="1"/>
          <p:nvPr/>
        </p:nvSpPr>
        <p:spPr>
          <a:xfrm>
            <a:off x="2923308" y="159033"/>
            <a:ext cx="6770613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KNOWLEDGE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The 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objective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of this scheme of work is to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develop your knowledge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of monologues and duologues. The </a:t>
            </a:r>
            <a:r>
              <a:rPr lang="en-GB" sz="1600" b="0" u="none" noProof="0" dirty="0" smtClean="0">
                <a:sym typeface="Wingdings" panose="05000000000000000000" pitchFamily="2" charset="2"/>
              </a:rPr>
              <a:t>expected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</a:t>
            </a:r>
            <a:r>
              <a:rPr kumimoji="0" lang="en-GB" sz="160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outcomes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are: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GB" sz="1600" dirty="0" smtClean="0">
                <a:latin typeface="Caviar Dreams"/>
                <a:sym typeface="Caviar Dreams"/>
              </a:rPr>
              <a:t>You understand what monologues and a duologues are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Y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ou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 develop your knowledge of the acting skills needed to rehearse and successfully perform a monologue and a duologue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GB" sz="1600" noProof="0" dirty="0" smtClean="0">
                <a:latin typeface="Caviar Dreams"/>
                <a:sym typeface="Caviar Dreams"/>
              </a:rPr>
              <a:t>Improve your understanding of the elements of script work.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15126" y="207892"/>
            <a:ext cx="378796" cy="37879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3933440" y="2276651"/>
            <a:ext cx="2261670" cy="2431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Year 8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DRAMA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kumimoji="0" lang="en-GB" sz="12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dirty="0" smtClean="0">
                <a:latin typeface="Century Gothic"/>
                <a:sym typeface="Century Gothic"/>
              </a:rPr>
              <a:t>Monologues and Duologues</a:t>
            </a:r>
            <a:endParaRPr kumimoji="0" sz="2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160443" y="2284240"/>
            <a:ext cx="3499513" cy="25028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alibri"/>
                <a:cs typeface="Calibri"/>
              </a:rPr>
              <a:t>“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Mono</a:t>
            </a:r>
            <a:r>
              <a:rPr lang="en-GB" dirty="0" smtClean="0">
                <a:latin typeface="Calibri"/>
                <a:cs typeface="Calibri"/>
              </a:rPr>
              <a:t>”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(</a:t>
            </a:r>
            <a:r>
              <a:rPr lang="en-GB" dirty="0" smtClean="0">
                <a:latin typeface="Calibri"/>
                <a:cs typeface="Calibri"/>
                <a:sym typeface="Wingdings" panose="05000000000000000000" pitchFamily="2" charset="2"/>
              </a:rPr>
              <a:t>o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ne)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+</a:t>
            </a:r>
            <a:r>
              <a:rPr lang="en-GB" noProof="0" dirty="0" smtClean="0">
                <a:latin typeface="Calibri"/>
                <a:cs typeface="Calibri"/>
                <a:sym typeface="Wingdings" panose="05000000000000000000" pitchFamily="2" charset="2"/>
              </a:rPr>
              <a:t> 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“-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logue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” (dialogue/speech)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= </a:t>
            </a:r>
            <a:r>
              <a:rPr kumimoji="0" lang="en-GB" sz="1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one person speech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“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Duo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” (two)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alibri"/>
                <a:cs typeface="Calibri"/>
                <a:sym typeface="Wingdings" panose="05000000000000000000" pitchFamily="2" charset="2"/>
              </a:rPr>
              <a:t>+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 “-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logue</a:t>
            </a: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” (dialogue/speech)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= </a:t>
            </a:r>
            <a:r>
              <a:rPr kumimoji="0" lang="en-GB" sz="1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Wingdings" panose="05000000000000000000" pitchFamily="2" charset="2"/>
              </a:rPr>
              <a:t>two people speaking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/>
          <a:srcRect l="6264" r="3705"/>
          <a:stretch/>
        </p:blipFill>
        <p:spPr>
          <a:xfrm>
            <a:off x="236914" y="587294"/>
            <a:ext cx="941117" cy="14183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/>
          <a:srcRect l="7354" t="8263" r="4498" b="8041"/>
          <a:stretch/>
        </p:blipFill>
        <p:spPr>
          <a:xfrm>
            <a:off x="1246372" y="288489"/>
            <a:ext cx="1327654" cy="1260600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8">
            <a:extLst/>
          </a:blip>
          <a:srcRect l="2807" t="8911" r="67201" b="4299"/>
          <a:stretch>
            <a:fillRect/>
          </a:stretch>
        </p:blipFill>
        <p:spPr>
          <a:xfrm>
            <a:off x="106325" y="85059"/>
            <a:ext cx="621661" cy="7522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7938651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2680847" y="85059"/>
            <a:ext cx="7118827" cy="198947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106325" y="4981962"/>
            <a:ext cx="6379535" cy="1713003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6694967" y="4642882"/>
            <a:ext cx="3104708" cy="20520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_______________________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6249195" y="2241096"/>
            <a:ext cx="3550479" cy="222874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4171798" y="2241095"/>
            <a:ext cx="1810471" cy="251587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2797" y="5047924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2195519" y="5125126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VOCAB</a:t>
            </a:r>
            <a:r>
              <a:rPr kumimoji="0" lang="en-GB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ULARY</a:t>
            </a:r>
            <a:endParaRPr kumimoji="0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892463106"/>
              </p:ext>
            </p:extLst>
          </p:nvPr>
        </p:nvGraphicFramePr>
        <p:xfrm>
          <a:off x="226832" y="5588130"/>
          <a:ext cx="6111786" cy="91995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77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Devise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Character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Flashback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Multirole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Script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Still Image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Thought Track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Drama Techniques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Essence Machine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Proxemics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36555" y="2303947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6946710" y="2346239"/>
            <a:ext cx="2807814" cy="530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FURTHER READING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sp>
        <p:nvSpPr>
          <p:cNvPr id="106" name="TextBox 21"/>
          <p:cNvSpPr txBox="1"/>
          <p:nvPr/>
        </p:nvSpPr>
        <p:spPr>
          <a:xfrm>
            <a:off x="2798064" y="186743"/>
            <a:ext cx="6895858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Caviar Dreams"/>
              </a:rPr>
              <a:t>KEY KNOWLEDGE</a:t>
            </a:r>
            <a:endParaRPr kumimoji="0" lang="en-GB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The 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objective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 of this scheme of work is to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develop your knowledge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iar Dreams"/>
                <a:sym typeface="Wingdings" panose="05000000000000000000" pitchFamily="2" charset="2"/>
              </a:rPr>
              <a:t>of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viar Dreams"/>
              <a:sym typeface="Caviar Dreams"/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315126" y="207892"/>
            <a:ext cx="378796" cy="37879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255031" y="2355194"/>
            <a:ext cx="1644003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Year 8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kumimoji="0" lang="en-GB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rPr>
              <a:t>DRAMA</a:t>
            </a: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kumimoji="0" lang="en-GB" sz="12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dirty="0" smtClean="0">
                <a:latin typeface="Century Gothic"/>
                <a:sym typeface="Century Gothic"/>
              </a:rPr>
              <a:t>The Island</a:t>
            </a:r>
            <a:endParaRPr kumimoji="0" sz="2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sym typeface="Century Gothic"/>
            </a:endParaRPr>
          </a:p>
        </p:txBody>
      </p:sp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160443" y="2284239"/>
            <a:ext cx="3744429" cy="25262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13328" t="6997" r="13487" b="10670"/>
          <a:stretch/>
        </p:blipFill>
        <p:spPr>
          <a:xfrm>
            <a:off x="106324" y="278832"/>
            <a:ext cx="2367690" cy="1576914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6">
            <a:extLst/>
          </a:blip>
          <a:srcRect l="2807" t="8911" r="67201" b="4299"/>
          <a:stretch>
            <a:fillRect/>
          </a:stretch>
        </p:blipFill>
        <p:spPr>
          <a:xfrm>
            <a:off x="160443" y="118406"/>
            <a:ext cx="621661" cy="7522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8339152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570</Words>
  <Application>Microsoft Office PowerPoint</Application>
  <PresentationFormat>A4 Paper (210x297 mm)</PresentationFormat>
  <Paragraphs>163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Caviar Dreams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C</dc:creator>
  <cp:lastModifiedBy>Higham E</cp:lastModifiedBy>
  <cp:revision>47</cp:revision>
  <cp:lastPrinted>2020-09-07T13:55:50Z</cp:lastPrinted>
  <dcterms:modified xsi:type="dcterms:W3CDTF">2021-10-01T07:59:44Z</dcterms:modified>
</cp:coreProperties>
</file>