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62"/>
  </p:notesMasterIdLst>
  <p:sldIdLst>
    <p:sldId id="312" r:id="rId3"/>
    <p:sldId id="284" r:id="rId4"/>
    <p:sldId id="314" r:id="rId5"/>
    <p:sldId id="315" r:id="rId6"/>
    <p:sldId id="316" r:id="rId7"/>
    <p:sldId id="317" r:id="rId8"/>
    <p:sldId id="318" r:id="rId9"/>
    <p:sldId id="319" r:id="rId10"/>
    <p:sldId id="320" r:id="rId11"/>
    <p:sldId id="321" r:id="rId12"/>
    <p:sldId id="262" r:id="rId13"/>
    <p:sldId id="325" r:id="rId14"/>
    <p:sldId id="324" r:id="rId15"/>
    <p:sldId id="326" r:id="rId16"/>
    <p:sldId id="334" r:id="rId17"/>
    <p:sldId id="332" r:id="rId18"/>
    <p:sldId id="331" r:id="rId19"/>
    <p:sldId id="323" r:id="rId20"/>
    <p:sldId id="283" r:id="rId21"/>
    <p:sldId id="260" r:id="rId22"/>
    <p:sldId id="263" r:id="rId23"/>
    <p:sldId id="261" r:id="rId24"/>
    <p:sldId id="264" r:id="rId25"/>
    <p:sldId id="279" r:id="rId26"/>
    <p:sldId id="280" r:id="rId27"/>
    <p:sldId id="267" r:id="rId28"/>
    <p:sldId id="268" r:id="rId29"/>
    <p:sldId id="274" r:id="rId30"/>
    <p:sldId id="275" r:id="rId31"/>
    <p:sldId id="328" r:id="rId32"/>
    <p:sldId id="277" r:id="rId33"/>
    <p:sldId id="276" r:id="rId34"/>
    <p:sldId id="272" r:id="rId35"/>
    <p:sldId id="273" r:id="rId36"/>
    <p:sldId id="329" r:id="rId37"/>
    <p:sldId id="271" r:id="rId38"/>
    <p:sldId id="270" r:id="rId39"/>
    <p:sldId id="269" r:id="rId40"/>
    <p:sldId id="278" r:id="rId41"/>
    <p:sldId id="281" r:id="rId42"/>
    <p:sldId id="330" r:id="rId43"/>
    <p:sldId id="282" r:id="rId44"/>
    <p:sldId id="257" r:id="rId45"/>
    <p:sldId id="258" r:id="rId46"/>
    <p:sldId id="294" r:id="rId47"/>
    <p:sldId id="295" r:id="rId48"/>
    <p:sldId id="296" r:id="rId49"/>
    <p:sldId id="310" r:id="rId50"/>
    <p:sldId id="298" r:id="rId51"/>
    <p:sldId id="299" r:id="rId52"/>
    <p:sldId id="308" r:id="rId53"/>
    <p:sldId id="309" r:id="rId54"/>
    <p:sldId id="302" r:id="rId55"/>
    <p:sldId id="303" r:id="rId56"/>
    <p:sldId id="311" r:id="rId57"/>
    <p:sldId id="304" r:id="rId58"/>
    <p:sldId id="305" r:id="rId59"/>
    <p:sldId id="306" r:id="rId60"/>
    <p:sldId id="30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06" autoAdjust="0"/>
    <p:restoredTop sz="94660"/>
  </p:normalViewPr>
  <p:slideViewPr>
    <p:cSldViewPr snapToGrid="0">
      <p:cViewPr varScale="1">
        <p:scale>
          <a:sx n="114" d="100"/>
          <a:sy n="114" d="100"/>
        </p:scale>
        <p:origin x="21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9C60CC-C8B2-425A-926A-743CC16AF4B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EF09A4F-3A02-43FC-BB90-2E90C64DBBA0}">
      <dgm:prSet/>
      <dgm:spPr/>
      <dgm:t>
        <a:bodyPr/>
        <a:lstStyle/>
        <a:p>
          <a:r>
            <a:rPr lang="en-GB" b="1" dirty="0">
              <a:solidFill>
                <a:srgbClr val="002060"/>
              </a:solidFill>
            </a:rPr>
            <a:t>The government and the Department of Education last week reiterated that the summer 2022 examination season will go ahead unless...</a:t>
          </a:r>
          <a:endParaRPr lang="en-US" b="1" dirty="0">
            <a:solidFill>
              <a:srgbClr val="002060"/>
            </a:solidFill>
          </a:endParaRPr>
        </a:p>
      </dgm:t>
    </dgm:pt>
    <dgm:pt modelId="{29FC192E-D5A7-44AB-A661-79DB1A491F2E}" type="parTrans" cxnId="{CAC139DA-DCDA-4BD0-BAA1-4B3EFB81138E}">
      <dgm:prSet/>
      <dgm:spPr/>
      <dgm:t>
        <a:bodyPr/>
        <a:lstStyle/>
        <a:p>
          <a:endParaRPr lang="en-US"/>
        </a:p>
      </dgm:t>
    </dgm:pt>
    <dgm:pt modelId="{422AA523-0965-4B15-871D-CEB776922B4A}" type="sibTrans" cxnId="{CAC139DA-DCDA-4BD0-BAA1-4B3EFB81138E}">
      <dgm:prSet/>
      <dgm:spPr/>
      <dgm:t>
        <a:bodyPr/>
        <a:lstStyle/>
        <a:p>
          <a:endParaRPr lang="en-US"/>
        </a:p>
      </dgm:t>
    </dgm:pt>
    <dgm:pt modelId="{C4C4E901-C478-4B13-BE17-F5ED110E7B68}">
      <dgm:prSet/>
      <dgm:spPr/>
      <dgm:t>
        <a:bodyPr/>
        <a:lstStyle/>
        <a:p>
          <a:r>
            <a:rPr lang="en-GB" b="1" dirty="0">
              <a:solidFill>
                <a:srgbClr val="002060"/>
              </a:solidFill>
            </a:rPr>
            <a:t>"</a:t>
          </a:r>
          <a:r>
            <a:rPr lang="en-GB" b="1" i="1" dirty="0">
              <a:solidFill>
                <a:srgbClr val="002060"/>
              </a:solidFill>
            </a:rPr>
            <a:t>a national emergency prevents students from physically sitting the examinations"</a:t>
          </a:r>
          <a:endParaRPr lang="en-US" dirty="0">
            <a:solidFill>
              <a:srgbClr val="002060"/>
            </a:solidFill>
          </a:endParaRPr>
        </a:p>
      </dgm:t>
    </dgm:pt>
    <dgm:pt modelId="{5775A320-8BB3-44BC-84CD-C86DD2D61DE8}" type="parTrans" cxnId="{BA3614F9-AA12-4A9C-A792-6615B0BFE1DF}">
      <dgm:prSet/>
      <dgm:spPr/>
      <dgm:t>
        <a:bodyPr/>
        <a:lstStyle/>
        <a:p>
          <a:endParaRPr lang="en-US"/>
        </a:p>
      </dgm:t>
    </dgm:pt>
    <dgm:pt modelId="{CF5980D5-7ACD-493B-B948-918068B1F2E1}" type="sibTrans" cxnId="{BA3614F9-AA12-4A9C-A792-6615B0BFE1DF}">
      <dgm:prSet/>
      <dgm:spPr/>
      <dgm:t>
        <a:bodyPr/>
        <a:lstStyle/>
        <a:p>
          <a:endParaRPr lang="en-US"/>
        </a:p>
      </dgm:t>
    </dgm:pt>
    <dgm:pt modelId="{BCB0D3F4-0AA8-4702-B343-744FD974A043}" type="pres">
      <dgm:prSet presAssocID="{F89C60CC-C8B2-425A-926A-743CC16AF4B8}" presName="vert0" presStyleCnt="0">
        <dgm:presLayoutVars>
          <dgm:dir/>
          <dgm:animOne val="branch"/>
          <dgm:animLvl val="lvl"/>
        </dgm:presLayoutVars>
      </dgm:prSet>
      <dgm:spPr/>
    </dgm:pt>
    <dgm:pt modelId="{15D3E4BB-FFE8-40E1-B19B-412B8223F9FD}" type="pres">
      <dgm:prSet presAssocID="{DEF09A4F-3A02-43FC-BB90-2E90C64DBBA0}" presName="thickLine" presStyleLbl="alignNode1" presStyleIdx="0" presStyleCnt="2"/>
      <dgm:spPr/>
    </dgm:pt>
    <dgm:pt modelId="{A3CB4952-EB3B-46BB-BBC8-886956C51120}" type="pres">
      <dgm:prSet presAssocID="{DEF09A4F-3A02-43FC-BB90-2E90C64DBBA0}" presName="horz1" presStyleCnt="0"/>
      <dgm:spPr/>
    </dgm:pt>
    <dgm:pt modelId="{0095A201-D2E0-4CAF-9190-DB492586FD50}" type="pres">
      <dgm:prSet presAssocID="{DEF09A4F-3A02-43FC-BB90-2E90C64DBBA0}" presName="tx1" presStyleLbl="revTx" presStyleIdx="0" presStyleCnt="2"/>
      <dgm:spPr/>
    </dgm:pt>
    <dgm:pt modelId="{96A940E4-1649-482F-AEC2-F39EA0B5BBC8}" type="pres">
      <dgm:prSet presAssocID="{DEF09A4F-3A02-43FC-BB90-2E90C64DBBA0}" presName="vert1" presStyleCnt="0"/>
      <dgm:spPr/>
    </dgm:pt>
    <dgm:pt modelId="{5B90DBC4-6A7C-4414-87F2-BD25164A155A}" type="pres">
      <dgm:prSet presAssocID="{C4C4E901-C478-4B13-BE17-F5ED110E7B68}" presName="thickLine" presStyleLbl="alignNode1" presStyleIdx="1" presStyleCnt="2"/>
      <dgm:spPr/>
    </dgm:pt>
    <dgm:pt modelId="{2068D1B5-1571-4F15-8E7A-5C82414E4D02}" type="pres">
      <dgm:prSet presAssocID="{C4C4E901-C478-4B13-BE17-F5ED110E7B68}" presName="horz1" presStyleCnt="0"/>
      <dgm:spPr/>
    </dgm:pt>
    <dgm:pt modelId="{DFFFF311-FA61-4761-BAB2-87712DE8B349}" type="pres">
      <dgm:prSet presAssocID="{C4C4E901-C478-4B13-BE17-F5ED110E7B68}" presName="tx1" presStyleLbl="revTx" presStyleIdx="1" presStyleCnt="2"/>
      <dgm:spPr/>
    </dgm:pt>
    <dgm:pt modelId="{98E21F62-70CF-4BC6-9FB9-7FC200505DF5}" type="pres">
      <dgm:prSet presAssocID="{C4C4E901-C478-4B13-BE17-F5ED110E7B68}" presName="vert1" presStyleCnt="0"/>
      <dgm:spPr/>
    </dgm:pt>
  </dgm:ptLst>
  <dgm:cxnLst>
    <dgm:cxn modelId="{3D456A1A-D672-4D82-8B81-2D4A34821014}" type="presOf" srcId="{C4C4E901-C478-4B13-BE17-F5ED110E7B68}" destId="{DFFFF311-FA61-4761-BAB2-87712DE8B349}" srcOrd="0" destOrd="0" presId="urn:microsoft.com/office/officeart/2008/layout/LinedList"/>
    <dgm:cxn modelId="{FF9AC14A-E67F-4329-B677-2EF583E6AA6E}" type="presOf" srcId="{DEF09A4F-3A02-43FC-BB90-2E90C64DBBA0}" destId="{0095A201-D2E0-4CAF-9190-DB492586FD50}" srcOrd="0" destOrd="0" presId="urn:microsoft.com/office/officeart/2008/layout/LinedList"/>
    <dgm:cxn modelId="{CAC139DA-DCDA-4BD0-BAA1-4B3EFB81138E}" srcId="{F89C60CC-C8B2-425A-926A-743CC16AF4B8}" destId="{DEF09A4F-3A02-43FC-BB90-2E90C64DBBA0}" srcOrd="0" destOrd="0" parTransId="{29FC192E-D5A7-44AB-A661-79DB1A491F2E}" sibTransId="{422AA523-0965-4B15-871D-CEB776922B4A}"/>
    <dgm:cxn modelId="{43AF4CE6-D499-46F0-9E88-F509F5A0B97B}" type="presOf" srcId="{F89C60CC-C8B2-425A-926A-743CC16AF4B8}" destId="{BCB0D3F4-0AA8-4702-B343-744FD974A043}" srcOrd="0" destOrd="0" presId="urn:microsoft.com/office/officeart/2008/layout/LinedList"/>
    <dgm:cxn modelId="{BA3614F9-AA12-4A9C-A792-6615B0BFE1DF}" srcId="{F89C60CC-C8B2-425A-926A-743CC16AF4B8}" destId="{C4C4E901-C478-4B13-BE17-F5ED110E7B68}" srcOrd="1" destOrd="0" parTransId="{5775A320-8BB3-44BC-84CD-C86DD2D61DE8}" sibTransId="{CF5980D5-7ACD-493B-B948-918068B1F2E1}"/>
    <dgm:cxn modelId="{67D32464-AD6D-4F78-9CA5-C2C16F411E89}" type="presParOf" srcId="{BCB0D3F4-0AA8-4702-B343-744FD974A043}" destId="{15D3E4BB-FFE8-40E1-B19B-412B8223F9FD}" srcOrd="0" destOrd="0" presId="urn:microsoft.com/office/officeart/2008/layout/LinedList"/>
    <dgm:cxn modelId="{B0BC98AE-D42B-4DE2-B1FF-E4D4BF9FBA73}" type="presParOf" srcId="{BCB0D3F4-0AA8-4702-B343-744FD974A043}" destId="{A3CB4952-EB3B-46BB-BBC8-886956C51120}" srcOrd="1" destOrd="0" presId="urn:microsoft.com/office/officeart/2008/layout/LinedList"/>
    <dgm:cxn modelId="{50F22CFB-3DF4-4887-A5C6-30F0E4E7274E}" type="presParOf" srcId="{A3CB4952-EB3B-46BB-BBC8-886956C51120}" destId="{0095A201-D2E0-4CAF-9190-DB492586FD50}" srcOrd="0" destOrd="0" presId="urn:microsoft.com/office/officeart/2008/layout/LinedList"/>
    <dgm:cxn modelId="{79089B62-DD0F-4728-B9F0-79B9D88D9430}" type="presParOf" srcId="{A3CB4952-EB3B-46BB-BBC8-886956C51120}" destId="{96A940E4-1649-482F-AEC2-F39EA0B5BBC8}" srcOrd="1" destOrd="0" presId="urn:microsoft.com/office/officeart/2008/layout/LinedList"/>
    <dgm:cxn modelId="{D66F2CC1-6EF1-4278-8118-ADEF16622714}" type="presParOf" srcId="{BCB0D3F4-0AA8-4702-B343-744FD974A043}" destId="{5B90DBC4-6A7C-4414-87F2-BD25164A155A}" srcOrd="2" destOrd="0" presId="urn:microsoft.com/office/officeart/2008/layout/LinedList"/>
    <dgm:cxn modelId="{96B78F6A-EA1A-44FE-A9C5-FBD6FBC95310}" type="presParOf" srcId="{BCB0D3F4-0AA8-4702-B343-744FD974A043}" destId="{2068D1B5-1571-4F15-8E7A-5C82414E4D02}" srcOrd="3" destOrd="0" presId="urn:microsoft.com/office/officeart/2008/layout/LinedList"/>
    <dgm:cxn modelId="{C18A6DC7-4A34-4079-A46F-243331F737BB}" type="presParOf" srcId="{2068D1B5-1571-4F15-8E7A-5C82414E4D02}" destId="{DFFFF311-FA61-4761-BAB2-87712DE8B349}" srcOrd="0" destOrd="0" presId="urn:microsoft.com/office/officeart/2008/layout/LinedList"/>
    <dgm:cxn modelId="{A10C580A-AA0B-4395-8FDA-3063823A0436}" type="presParOf" srcId="{2068D1B5-1571-4F15-8E7A-5C82414E4D02}" destId="{98E21F62-70CF-4BC6-9FB9-7FC200505DF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3E4BB-FFE8-40E1-B19B-412B8223F9FD}">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95A201-D2E0-4CAF-9190-DB492586FD50}">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b="1" kern="1200" dirty="0">
              <a:solidFill>
                <a:srgbClr val="002060"/>
              </a:solidFill>
            </a:rPr>
            <a:t>The government and the Department of Education last week reiterated that the summer 2022 examination season will go ahead unless...</a:t>
          </a:r>
          <a:endParaRPr lang="en-US" sz="3200" b="1" kern="1200" dirty="0">
            <a:solidFill>
              <a:srgbClr val="002060"/>
            </a:solidFill>
          </a:endParaRPr>
        </a:p>
      </dsp:txBody>
      <dsp:txXfrm>
        <a:off x="0" y="0"/>
        <a:ext cx="6492875" cy="2552700"/>
      </dsp:txXfrm>
    </dsp:sp>
    <dsp:sp modelId="{5B90DBC4-6A7C-4414-87F2-BD25164A155A}">
      <dsp:nvSpPr>
        <dsp:cNvPr id="0" name=""/>
        <dsp:cNvSpPr/>
      </dsp:nvSpPr>
      <dsp:spPr>
        <a:xfrm>
          <a:off x="0" y="255270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FFF311-FA61-4761-BAB2-87712DE8B349}">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b="1" kern="1200" dirty="0">
              <a:solidFill>
                <a:srgbClr val="002060"/>
              </a:solidFill>
            </a:rPr>
            <a:t>"</a:t>
          </a:r>
          <a:r>
            <a:rPr lang="en-GB" sz="3200" b="1" i="1" kern="1200" dirty="0">
              <a:solidFill>
                <a:srgbClr val="002060"/>
              </a:solidFill>
            </a:rPr>
            <a:t>a national emergency prevents students from physically sitting the examinations"</a:t>
          </a:r>
          <a:endParaRPr lang="en-US" sz="3200" kern="1200" dirty="0">
            <a:solidFill>
              <a:srgbClr val="002060"/>
            </a:solidFill>
          </a:endParaRPr>
        </a:p>
      </dsp:txBody>
      <dsp:txXfrm>
        <a:off x="0" y="2552700"/>
        <a:ext cx="6492875" cy="25527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D707A-7B68-4459-8A73-8853D344A12E}" type="datetimeFigureOut">
              <a:rPr lang="en-GB" smtClean="0"/>
              <a:t>17/02/2022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286069-8796-4605-8D79-FE030DB47891}" type="slidenum">
              <a:rPr lang="en-GB" smtClean="0"/>
              <a:t>‹#›</a:t>
            </a:fld>
            <a:endParaRPr lang="en-GB"/>
          </a:p>
        </p:txBody>
      </p:sp>
    </p:spTree>
    <p:extLst>
      <p:ext uri="{BB962C8B-B14F-4D97-AF65-F5344CB8AC3E}">
        <p14:creationId xmlns:p14="http://schemas.microsoft.com/office/powerpoint/2010/main" val="2872437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quote</a:t>
            </a:r>
            <a:r>
              <a:rPr lang="en-GB" baseline="0" dirty="0"/>
              <a:t> with your class – emphasise the greatness of Muhammad Ali and the sacrifices needed in order to gain reward.</a:t>
            </a:r>
            <a:endParaRPr lang="en-GB" dirty="0"/>
          </a:p>
        </p:txBody>
      </p:sp>
      <p:sp>
        <p:nvSpPr>
          <p:cNvPr id="4" name="Slide Number Placeholder 3"/>
          <p:cNvSpPr>
            <a:spLocks noGrp="1"/>
          </p:cNvSpPr>
          <p:nvPr>
            <p:ph type="sldNum" sz="quarter" idx="10"/>
          </p:nvPr>
        </p:nvSpPr>
        <p:spPr/>
        <p:txBody>
          <a:bodyPr/>
          <a:lstStyle/>
          <a:p>
            <a:fld id="{D36CAD2B-755C-4CBB-A0FF-564779F5197A}" type="slidenum">
              <a:rPr lang="en-GB" smtClean="0"/>
              <a:t>11</a:t>
            </a:fld>
            <a:endParaRPr lang="en-GB"/>
          </a:p>
        </p:txBody>
      </p:sp>
    </p:spTree>
    <p:extLst>
      <p:ext uri="{BB962C8B-B14F-4D97-AF65-F5344CB8AC3E}">
        <p14:creationId xmlns:p14="http://schemas.microsoft.com/office/powerpoint/2010/main" val="4209206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 to 1.40</a:t>
            </a:r>
          </a:p>
        </p:txBody>
      </p:sp>
      <p:sp>
        <p:nvSpPr>
          <p:cNvPr id="4" name="Slide Number Placeholder 3"/>
          <p:cNvSpPr>
            <a:spLocks noGrp="1"/>
          </p:cNvSpPr>
          <p:nvPr>
            <p:ph type="sldNum" sz="quarter" idx="10"/>
          </p:nvPr>
        </p:nvSpPr>
        <p:spPr/>
        <p:txBody>
          <a:bodyPr/>
          <a:lstStyle/>
          <a:p>
            <a:fld id="{ED830D00-75E6-4CD5-B480-06126FB977EE}" type="slidenum">
              <a:rPr lang="en-GB" smtClean="0"/>
              <a:t>47</a:t>
            </a:fld>
            <a:endParaRPr lang="en-GB" dirty="0"/>
          </a:p>
        </p:txBody>
      </p:sp>
    </p:spTree>
    <p:extLst>
      <p:ext uri="{BB962C8B-B14F-4D97-AF65-F5344CB8AC3E}">
        <p14:creationId xmlns:p14="http://schemas.microsoft.com/office/powerpoint/2010/main" val="29808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 to 1.40</a:t>
            </a:r>
          </a:p>
        </p:txBody>
      </p:sp>
      <p:sp>
        <p:nvSpPr>
          <p:cNvPr id="4" name="Slide Number Placeholder 3"/>
          <p:cNvSpPr>
            <a:spLocks noGrp="1"/>
          </p:cNvSpPr>
          <p:nvPr>
            <p:ph type="sldNum" sz="quarter" idx="10"/>
          </p:nvPr>
        </p:nvSpPr>
        <p:spPr/>
        <p:txBody>
          <a:bodyPr/>
          <a:lstStyle/>
          <a:p>
            <a:fld id="{ED830D00-75E6-4CD5-B480-06126FB977EE}" type="slidenum">
              <a:rPr lang="en-GB" smtClean="0"/>
              <a:t>51</a:t>
            </a:fld>
            <a:endParaRPr lang="en-GB" dirty="0"/>
          </a:p>
        </p:txBody>
      </p:sp>
    </p:spTree>
    <p:extLst>
      <p:ext uri="{BB962C8B-B14F-4D97-AF65-F5344CB8AC3E}">
        <p14:creationId xmlns:p14="http://schemas.microsoft.com/office/powerpoint/2010/main" val="326868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quote</a:t>
            </a:r>
            <a:r>
              <a:rPr lang="en-GB" baseline="0" dirty="0"/>
              <a:t> with your class – emphasise the greatness of Muhammad Ali and the sacrifices needed in order to gain reward.</a:t>
            </a:r>
            <a:endParaRPr lang="en-GB" dirty="0"/>
          </a:p>
        </p:txBody>
      </p:sp>
      <p:sp>
        <p:nvSpPr>
          <p:cNvPr id="4" name="Slide Number Placeholder 3"/>
          <p:cNvSpPr>
            <a:spLocks noGrp="1"/>
          </p:cNvSpPr>
          <p:nvPr>
            <p:ph type="sldNum" sz="quarter" idx="10"/>
          </p:nvPr>
        </p:nvSpPr>
        <p:spPr/>
        <p:txBody>
          <a:bodyPr/>
          <a:lstStyle/>
          <a:p>
            <a:fld id="{D36CAD2B-755C-4CBB-A0FF-564779F5197A}" type="slidenum">
              <a:rPr lang="en-GB" smtClean="0"/>
              <a:t>18</a:t>
            </a:fld>
            <a:endParaRPr lang="en-GB"/>
          </a:p>
        </p:txBody>
      </p:sp>
    </p:spTree>
    <p:extLst>
      <p:ext uri="{BB962C8B-B14F-4D97-AF65-F5344CB8AC3E}">
        <p14:creationId xmlns:p14="http://schemas.microsoft.com/office/powerpoint/2010/main" val="86465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Worth highlighting the ‘science’  behind the idea of committing knowledge to memory.</a:t>
            </a:r>
            <a:r>
              <a:rPr lang="en-GB" baseline="0" dirty="0"/>
              <a:t> In this case remind students that the brain is a muscle and memory can be developed. Practice makes perfect so to speak.</a:t>
            </a:r>
            <a:endParaRPr lang="en-GB" dirty="0"/>
          </a:p>
        </p:txBody>
      </p:sp>
      <p:sp>
        <p:nvSpPr>
          <p:cNvPr id="4" name="Slide Number Placeholder 3"/>
          <p:cNvSpPr>
            <a:spLocks noGrp="1"/>
          </p:cNvSpPr>
          <p:nvPr>
            <p:ph type="sldNum" sz="quarter" idx="10"/>
          </p:nvPr>
        </p:nvSpPr>
        <p:spPr/>
        <p:txBody>
          <a:bodyPr/>
          <a:lstStyle/>
          <a:p>
            <a:fld id="{D36CAD2B-755C-4CBB-A0FF-564779F5197A}" type="slidenum">
              <a:rPr lang="en-GB" smtClean="0"/>
              <a:t>23</a:t>
            </a:fld>
            <a:endParaRPr lang="en-GB"/>
          </a:p>
        </p:txBody>
      </p:sp>
    </p:spTree>
    <p:extLst>
      <p:ext uri="{BB962C8B-B14F-4D97-AF65-F5344CB8AC3E}">
        <p14:creationId xmlns:p14="http://schemas.microsoft.com/office/powerpoint/2010/main" val="1973860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we</a:t>
            </a:r>
            <a:r>
              <a:rPr lang="en-GB" baseline="0" dirty="0"/>
              <a:t> will be providing a subsidised pack for you and then selling them to you cheaply via </a:t>
            </a:r>
            <a:r>
              <a:rPr lang="en-GB" baseline="0" dirty="0" err="1"/>
              <a:t>Parentmail</a:t>
            </a:r>
            <a:r>
              <a:rPr lang="en-GB" baseline="0" dirty="0"/>
              <a:t> for collection. </a:t>
            </a:r>
            <a:endParaRPr lang="en-GB" dirty="0"/>
          </a:p>
        </p:txBody>
      </p:sp>
      <p:sp>
        <p:nvSpPr>
          <p:cNvPr id="4" name="Slide Number Placeholder 3"/>
          <p:cNvSpPr>
            <a:spLocks noGrp="1"/>
          </p:cNvSpPr>
          <p:nvPr>
            <p:ph type="sldNum" sz="quarter" idx="10"/>
          </p:nvPr>
        </p:nvSpPr>
        <p:spPr/>
        <p:txBody>
          <a:bodyPr/>
          <a:lstStyle/>
          <a:p>
            <a:fld id="{D36CAD2B-755C-4CBB-A0FF-564779F5197A}" type="slidenum">
              <a:rPr lang="en-GB" smtClean="0"/>
              <a:t>28</a:t>
            </a:fld>
            <a:endParaRPr lang="en-GB"/>
          </a:p>
        </p:txBody>
      </p:sp>
    </p:spTree>
    <p:extLst>
      <p:ext uri="{BB962C8B-B14F-4D97-AF65-F5344CB8AC3E}">
        <p14:creationId xmlns:p14="http://schemas.microsoft.com/office/powerpoint/2010/main" val="2030660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alternative to this is an acrostic</a:t>
            </a:r>
            <a:r>
              <a:rPr lang="en-GB" baseline="0" dirty="0"/>
              <a:t> that could be used on a topic.</a:t>
            </a:r>
            <a:endParaRPr lang="en-GB" dirty="0"/>
          </a:p>
        </p:txBody>
      </p:sp>
      <p:sp>
        <p:nvSpPr>
          <p:cNvPr id="4" name="Slide Number Placeholder 3"/>
          <p:cNvSpPr>
            <a:spLocks noGrp="1"/>
          </p:cNvSpPr>
          <p:nvPr>
            <p:ph type="sldNum" sz="quarter" idx="10"/>
          </p:nvPr>
        </p:nvSpPr>
        <p:spPr/>
        <p:txBody>
          <a:bodyPr/>
          <a:lstStyle/>
          <a:p>
            <a:fld id="{D36CAD2B-755C-4CBB-A0FF-564779F5197A}" type="slidenum">
              <a:rPr lang="en-GB" smtClean="0"/>
              <a:t>32</a:t>
            </a:fld>
            <a:endParaRPr lang="en-GB"/>
          </a:p>
        </p:txBody>
      </p:sp>
    </p:spTree>
    <p:extLst>
      <p:ext uri="{BB962C8B-B14F-4D97-AF65-F5344CB8AC3E}">
        <p14:creationId xmlns:p14="http://schemas.microsoft.com/office/powerpoint/2010/main" val="3821810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Pose this question to students – take responses.</a:t>
            </a:r>
          </a:p>
        </p:txBody>
      </p:sp>
      <p:sp>
        <p:nvSpPr>
          <p:cNvPr id="4" name="Slide Number Placeholder 3"/>
          <p:cNvSpPr>
            <a:spLocks noGrp="1"/>
          </p:cNvSpPr>
          <p:nvPr>
            <p:ph type="sldNum" sz="quarter" idx="10"/>
          </p:nvPr>
        </p:nvSpPr>
        <p:spPr/>
        <p:txBody>
          <a:bodyPr/>
          <a:lstStyle/>
          <a:p>
            <a:fld id="{D36CAD2B-755C-4CBB-A0FF-564779F5197A}" type="slidenum">
              <a:rPr lang="en-GB" smtClean="0"/>
              <a:t>33</a:t>
            </a:fld>
            <a:endParaRPr lang="en-GB"/>
          </a:p>
        </p:txBody>
      </p:sp>
    </p:spTree>
    <p:extLst>
      <p:ext uri="{BB962C8B-B14F-4D97-AF65-F5344CB8AC3E}">
        <p14:creationId xmlns:p14="http://schemas.microsoft.com/office/powerpoint/2010/main" val="367917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Advise students that recall and repetition</a:t>
            </a:r>
            <a:r>
              <a:rPr lang="en-GB" baseline="0" dirty="0"/>
              <a:t> is key in revision – constantly seeing prompts (even just key words </a:t>
            </a:r>
            <a:r>
              <a:rPr lang="en-GB" baseline="0" dirty="0" err="1"/>
              <a:t>etc</a:t>
            </a:r>
            <a:r>
              <a:rPr lang="en-GB" baseline="0" dirty="0"/>
              <a:t>) will make a massive difference.</a:t>
            </a:r>
            <a:endParaRPr lang="en-GB" dirty="0"/>
          </a:p>
        </p:txBody>
      </p:sp>
      <p:sp>
        <p:nvSpPr>
          <p:cNvPr id="4" name="Slide Number Placeholder 3"/>
          <p:cNvSpPr>
            <a:spLocks noGrp="1"/>
          </p:cNvSpPr>
          <p:nvPr>
            <p:ph type="sldNum" sz="quarter" idx="10"/>
          </p:nvPr>
        </p:nvSpPr>
        <p:spPr/>
        <p:txBody>
          <a:bodyPr/>
          <a:lstStyle/>
          <a:p>
            <a:fld id="{D36CAD2B-755C-4CBB-A0FF-564779F5197A}" type="slidenum">
              <a:rPr lang="en-GB" smtClean="0"/>
              <a:t>34</a:t>
            </a:fld>
            <a:endParaRPr lang="en-GB"/>
          </a:p>
        </p:txBody>
      </p:sp>
    </p:spTree>
    <p:extLst>
      <p:ext uri="{BB962C8B-B14F-4D97-AF65-F5344CB8AC3E}">
        <p14:creationId xmlns:p14="http://schemas.microsoft.com/office/powerpoint/2010/main" val="265828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SUITABLE FOR YOUR GROUP** </a:t>
            </a:r>
          </a:p>
        </p:txBody>
      </p:sp>
      <p:sp>
        <p:nvSpPr>
          <p:cNvPr id="4" name="Slide Number Placeholder 3"/>
          <p:cNvSpPr>
            <a:spLocks noGrp="1"/>
          </p:cNvSpPr>
          <p:nvPr>
            <p:ph type="sldNum" sz="quarter" idx="10"/>
          </p:nvPr>
        </p:nvSpPr>
        <p:spPr/>
        <p:txBody>
          <a:bodyPr/>
          <a:lstStyle/>
          <a:p>
            <a:fld id="{D36CAD2B-755C-4CBB-A0FF-564779F5197A}" type="slidenum">
              <a:rPr lang="en-GB" smtClean="0"/>
              <a:t>36</a:t>
            </a:fld>
            <a:endParaRPr lang="en-GB"/>
          </a:p>
        </p:txBody>
      </p:sp>
    </p:spTree>
    <p:extLst>
      <p:ext uri="{BB962C8B-B14F-4D97-AF65-F5344CB8AC3E}">
        <p14:creationId xmlns:p14="http://schemas.microsoft.com/office/powerpoint/2010/main" val="2899552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SUITABLE FOR YOUR GROUP** - Circles decrease in size in order to show learning</a:t>
            </a:r>
            <a:r>
              <a:rPr lang="en-GB" baseline="0" dirty="0"/>
              <a:t> being condensed; the first circle/box will contain lots of information – this will then reduce to the second – and will eventually boil down to a couple of key words (prompts) – helps you condense information.</a:t>
            </a:r>
            <a:endParaRPr lang="en-GB" dirty="0"/>
          </a:p>
        </p:txBody>
      </p:sp>
      <p:sp>
        <p:nvSpPr>
          <p:cNvPr id="4" name="Slide Number Placeholder 3"/>
          <p:cNvSpPr>
            <a:spLocks noGrp="1"/>
          </p:cNvSpPr>
          <p:nvPr>
            <p:ph type="sldNum" sz="quarter" idx="10"/>
          </p:nvPr>
        </p:nvSpPr>
        <p:spPr/>
        <p:txBody>
          <a:bodyPr/>
          <a:lstStyle/>
          <a:p>
            <a:fld id="{D36CAD2B-755C-4CBB-A0FF-564779F5197A}" type="slidenum">
              <a:rPr lang="en-GB" smtClean="0"/>
              <a:t>37</a:t>
            </a:fld>
            <a:endParaRPr lang="en-GB"/>
          </a:p>
        </p:txBody>
      </p:sp>
    </p:spTree>
    <p:extLst>
      <p:ext uri="{BB962C8B-B14F-4D97-AF65-F5344CB8AC3E}">
        <p14:creationId xmlns:p14="http://schemas.microsoft.com/office/powerpoint/2010/main" val="10006521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218209" y="176645"/>
            <a:ext cx="11700164" cy="65448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4730" y="5821973"/>
            <a:ext cx="666270" cy="794150"/>
          </a:xfrm>
          <a:prstGeom prst="rect">
            <a:avLst/>
          </a:prstGeom>
        </p:spPr>
      </p:pic>
    </p:spTree>
    <p:extLst>
      <p:ext uri="{BB962C8B-B14F-4D97-AF65-F5344CB8AC3E}">
        <p14:creationId xmlns:p14="http://schemas.microsoft.com/office/powerpoint/2010/main" val="644853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36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17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9453" y="0"/>
            <a:ext cx="1172547" cy="13976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2987" t="10964" r="5842" b="12379"/>
          <a:stretch/>
        </p:blipFill>
        <p:spPr>
          <a:xfrm>
            <a:off x="10951028" y="5443369"/>
            <a:ext cx="1240972" cy="1397177"/>
          </a:xfrm>
          <a:prstGeom prst="rect">
            <a:avLst/>
          </a:prstGeom>
        </p:spPr>
      </p:pic>
      <p:sp>
        <p:nvSpPr>
          <p:cNvPr id="6" name="Text Placeholder 5"/>
          <p:cNvSpPr>
            <a:spLocks noGrp="1"/>
          </p:cNvSpPr>
          <p:nvPr>
            <p:ph type="body" sz="quarter" idx="10"/>
          </p:nvPr>
        </p:nvSpPr>
        <p:spPr>
          <a:xfrm>
            <a:off x="204820" y="1397600"/>
            <a:ext cx="10515600" cy="515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Placeholder 1"/>
          <p:cNvSpPr>
            <a:spLocks noGrp="1"/>
          </p:cNvSpPr>
          <p:nvPr>
            <p:ph type="title"/>
          </p:nvPr>
        </p:nvSpPr>
        <p:spPr>
          <a:xfrm>
            <a:off x="204820" y="36018"/>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143652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7" name="TextBox 6"/>
          <p:cNvSpPr txBox="1"/>
          <p:nvPr userDrawn="1"/>
        </p:nvSpPr>
        <p:spPr>
          <a:xfrm>
            <a:off x="3508313" y="25235"/>
            <a:ext cx="73645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13473"/>
                </a:solidFill>
                <a:effectLst/>
                <a:uLnTx/>
                <a:uFillTx/>
                <a:latin typeface="Arial" panose="020B0604020202020204" pitchFamily="34" charset="0"/>
                <a:ea typeface="+mn-ea"/>
                <a:cs typeface="Arial" panose="020B0604020202020204" pitchFamily="34" charset="0"/>
              </a:rPr>
              <a:t>Hawkley Hall High School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01361" y="0"/>
            <a:ext cx="2090639" cy="2491907"/>
          </a:xfrm>
          <a:prstGeom prst="rect">
            <a:avLst/>
          </a:prstGeom>
        </p:spPr>
      </p:pic>
      <p:sp>
        <p:nvSpPr>
          <p:cNvPr id="9" name="TextBox 8"/>
          <p:cNvSpPr txBox="1"/>
          <p:nvPr userDrawn="1"/>
        </p:nvSpPr>
        <p:spPr>
          <a:xfrm>
            <a:off x="4342051" y="687614"/>
            <a:ext cx="567301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‘An outstanding school providing an excellent quality of education and care for its students’.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327780"/>
            <a:ext cx="2580818" cy="1530220"/>
          </a:xfrm>
          <a:prstGeom prst="rect">
            <a:avLst/>
          </a:prstGeom>
        </p:spPr>
      </p:pic>
      <p:sp>
        <p:nvSpPr>
          <p:cNvPr id="10" name="Text Placeholder 9"/>
          <p:cNvSpPr>
            <a:spLocks noGrp="1"/>
          </p:cNvSpPr>
          <p:nvPr>
            <p:ph type="body" sz="quarter" idx="10" hasCustomPrompt="1"/>
          </p:nvPr>
        </p:nvSpPr>
        <p:spPr>
          <a:xfrm>
            <a:off x="1688036" y="2934091"/>
            <a:ext cx="8858250" cy="1604963"/>
          </a:xfrm>
        </p:spPr>
        <p:txBody>
          <a:bodyPr>
            <a:normAutofit/>
          </a:bodyPr>
          <a:lstStyle>
            <a:lvl1pPr marL="0" indent="0" algn="ctr">
              <a:buFont typeface="Arial" panose="020B0604020202020204" pitchFamily="34" charset="0"/>
              <a:buNone/>
              <a:defRPr sz="4800" b="0" baseline="0">
                <a:solidFill>
                  <a:srgbClr val="013473"/>
                </a:solidFill>
              </a:defRPr>
            </a:lvl1pPr>
            <a:lvl2pPr marL="457200" indent="0">
              <a:buNone/>
              <a:defRPr/>
            </a:lvl2pPr>
            <a:lvl3pPr marL="914400" indent="0">
              <a:buNone/>
              <a:defRPr/>
            </a:lvl3pPr>
            <a:lvl4pPr marL="1371600" indent="0">
              <a:buNone/>
              <a:defRPr/>
            </a:lvl4pPr>
          </a:lstStyle>
          <a:p>
            <a:pPr lvl="0"/>
            <a:r>
              <a:rPr lang="en-US" dirty="0"/>
              <a:t>Enter Your Title Here</a:t>
            </a:r>
          </a:p>
        </p:txBody>
      </p:sp>
    </p:spTree>
    <p:extLst>
      <p:ext uri="{BB962C8B-B14F-4D97-AF65-F5344CB8AC3E}">
        <p14:creationId xmlns:p14="http://schemas.microsoft.com/office/powerpoint/2010/main" val="185134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9453" y="0"/>
            <a:ext cx="1172547" cy="13976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2987" t="10964" r="5842" b="12379"/>
          <a:stretch/>
        </p:blipFill>
        <p:spPr>
          <a:xfrm>
            <a:off x="10951028" y="5443369"/>
            <a:ext cx="1240972" cy="1397177"/>
          </a:xfrm>
          <a:prstGeom prst="rect">
            <a:avLst/>
          </a:prstGeom>
        </p:spPr>
      </p:pic>
      <p:sp>
        <p:nvSpPr>
          <p:cNvPr id="6" name="Text Placeholder 5"/>
          <p:cNvSpPr>
            <a:spLocks noGrp="1"/>
          </p:cNvSpPr>
          <p:nvPr>
            <p:ph type="body" sz="quarter" idx="10"/>
          </p:nvPr>
        </p:nvSpPr>
        <p:spPr>
          <a:xfrm>
            <a:off x="204820" y="1397600"/>
            <a:ext cx="10515600" cy="515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Placeholder 1"/>
          <p:cNvSpPr>
            <a:spLocks noGrp="1"/>
          </p:cNvSpPr>
          <p:nvPr>
            <p:ph type="title"/>
          </p:nvPr>
        </p:nvSpPr>
        <p:spPr>
          <a:xfrm>
            <a:off x="204820" y="36018"/>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543450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9453" y="0"/>
            <a:ext cx="1172547" cy="13976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2987" t="10964" r="5842" b="12379"/>
          <a:stretch/>
        </p:blipFill>
        <p:spPr>
          <a:xfrm>
            <a:off x="10951028" y="5443369"/>
            <a:ext cx="1240972" cy="1397177"/>
          </a:xfrm>
          <a:prstGeom prst="rect">
            <a:avLst/>
          </a:prstGeom>
        </p:spPr>
      </p:pic>
      <p:sp>
        <p:nvSpPr>
          <p:cNvPr id="12" name="Title Placeholder 1"/>
          <p:cNvSpPr>
            <a:spLocks noGrp="1"/>
          </p:cNvSpPr>
          <p:nvPr>
            <p:ph type="title"/>
          </p:nvPr>
        </p:nvSpPr>
        <p:spPr>
          <a:xfrm>
            <a:off x="204820" y="36018"/>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950400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9453" y="0"/>
            <a:ext cx="1172547" cy="13976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2987" t="10964" r="5842" b="12379"/>
          <a:stretch/>
        </p:blipFill>
        <p:spPr>
          <a:xfrm>
            <a:off x="10951028" y="5443369"/>
            <a:ext cx="1240972" cy="1397177"/>
          </a:xfrm>
          <a:prstGeom prst="rect">
            <a:avLst/>
          </a:prstGeom>
        </p:spPr>
      </p:pic>
      <p:sp>
        <p:nvSpPr>
          <p:cNvPr id="12" name="Title Placeholder 1"/>
          <p:cNvSpPr>
            <a:spLocks noGrp="1"/>
          </p:cNvSpPr>
          <p:nvPr>
            <p:ph type="title"/>
          </p:nvPr>
        </p:nvSpPr>
        <p:spPr>
          <a:xfrm>
            <a:off x="204820" y="36018"/>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Chart Placeholder 3"/>
          <p:cNvSpPr>
            <a:spLocks noGrp="1"/>
          </p:cNvSpPr>
          <p:nvPr>
            <p:ph type="chart" sz="quarter" idx="10"/>
          </p:nvPr>
        </p:nvSpPr>
        <p:spPr>
          <a:xfrm>
            <a:off x="204788" y="1492250"/>
            <a:ext cx="10515600" cy="5272088"/>
          </a:xfrm>
        </p:spPr>
        <p:txBody>
          <a:bodyPr/>
          <a:lstStyle/>
          <a:p>
            <a:endParaRPr lang="en-GB"/>
          </a:p>
        </p:txBody>
      </p:sp>
    </p:spTree>
    <p:extLst>
      <p:ext uri="{BB962C8B-B14F-4D97-AF65-F5344CB8AC3E}">
        <p14:creationId xmlns:p14="http://schemas.microsoft.com/office/powerpoint/2010/main" val="1700868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alfTex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9453" y="0"/>
            <a:ext cx="1172547" cy="13976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2987" t="10964" r="5842" b="12379"/>
          <a:stretch/>
        </p:blipFill>
        <p:spPr>
          <a:xfrm>
            <a:off x="10951028" y="5443369"/>
            <a:ext cx="1240972" cy="1397177"/>
          </a:xfrm>
          <a:prstGeom prst="rect">
            <a:avLst/>
          </a:prstGeom>
        </p:spPr>
      </p:pic>
      <p:sp>
        <p:nvSpPr>
          <p:cNvPr id="12" name="Title Placeholder 1"/>
          <p:cNvSpPr>
            <a:spLocks noGrp="1"/>
          </p:cNvSpPr>
          <p:nvPr>
            <p:ph type="title"/>
          </p:nvPr>
        </p:nvSpPr>
        <p:spPr>
          <a:xfrm>
            <a:off x="204820" y="36018"/>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5" name="Text Placeholder 4"/>
          <p:cNvSpPr>
            <a:spLocks noGrp="1"/>
          </p:cNvSpPr>
          <p:nvPr>
            <p:ph type="body" sz="quarter" idx="10"/>
          </p:nvPr>
        </p:nvSpPr>
        <p:spPr>
          <a:xfrm>
            <a:off x="204788" y="1511300"/>
            <a:ext cx="6915150" cy="5216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65763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9453" y="0"/>
            <a:ext cx="1172547" cy="13976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2987" t="10964" r="5842" b="12379"/>
          <a:stretch/>
        </p:blipFill>
        <p:spPr>
          <a:xfrm>
            <a:off x="10951028" y="5443369"/>
            <a:ext cx="1240972" cy="1397177"/>
          </a:xfrm>
          <a:prstGeom prst="rect">
            <a:avLst/>
          </a:prstGeom>
        </p:spPr>
      </p:pic>
    </p:spTree>
    <p:extLst>
      <p:ext uri="{BB962C8B-B14F-4D97-AF65-F5344CB8AC3E}">
        <p14:creationId xmlns:p14="http://schemas.microsoft.com/office/powerpoint/2010/main" val="87966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p:cNvSpPr/>
          <p:nvPr userDrawn="1"/>
        </p:nvSpPr>
        <p:spPr>
          <a:xfrm>
            <a:off x="218209" y="176645"/>
            <a:ext cx="11700164" cy="65448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4730" y="5821973"/>
            <a:ext cx="666270" cy="794150"/>
          </a:xfrm>
          <a:prstGeom prst="rect">
            <a:avLst/>
          </a:prstGeom>
        </p:spPr>
      </p:pic>
    </p:spTree>
    <p:extLst>
      <p:ext uri="{BB962C8B-B14F-4D97-AF65-F5344CB8AC3E}">
        <p14:creationId xmlns:p14="http://schemas.microsoft.com/office/powerpoint/2010/main" val="10786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36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579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423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317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126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249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936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5A90BB-A9C5-41D4-8FEA-C6A0050A31B0}"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673480-2369-431A-9B8A-FB86AFB3924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066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AFA597-62DD-4D4C-9084-1627ABD58461}"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8785FD-CE14-4A37-98E7-D85E4F6176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53061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0" kern="1200">
          <a:solidFill>
            <a:srgbClr val="01347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Hermann_Ebbinghaus"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DxIDKZHW3-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smilingmind.com.au/smiling-mind-app" TargetMode="Externa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youth.anxietycanada.com/" TargetMode="Externa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youth.anxietycanada.com/" TargetMode="External"/><Relationship Id="rId2" Type="http://schemas.openxmlformats.org/officeDocument/2006/relationships/hyperlink" Target="https://www.annafreud.org/selfcare/" TargetMode="Externa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hyperlink" Target="https://www.gov.uk/guidance/ofqual-rolling-update?utm_source=letter_to_schools_colleges_7_feb_2022&amp;utm_medium=email&amp;utm_campaign=advance_information" TargetMode="External"/><Relationship Id="rId2" Type="http://schemas.openxmlformats.org/officeDocument/2006/relationships/hyperlink" Target="https://www.gov.uk/guidance/subject-by-subject-support-for-gcse-as-and-a-level-students-in-2022?utm_source=letter_to_schools_colleges_7_feb_2022&amp;utm_medium=email&amp;utm_campaign=advance_information" TargetMode="External"/><Relationship Id="rId1" Type="http://schemas.openxmlformats.org/officeDocument/2006/relationships/slideLayout" Target="../slideLayouts/slideLayout18.xml"/><Relationship Id="rId5" Type="http://schemas.openxmlformats.org/officeDocument/2006/relationships/hyperlink" Target="https://ofqual.blog.gov.uk/?utm_source=letter_to_schools_colleges_7_feb_2022&amp;utm_medium=email&amp;utm_campaign=advance_information" TargetMode="External"/><Relationship Id="rId4" Type="http://schemas.openxmlformats.org/officeDocument/2006/relationships/hyperlink" Target="https://www.instagram.com/ofqual/?hl=en&amp;utm_source=letter_to_schools_colleges_7_feb_2022&amp;utm_medium=email&amp;utm_campaign=advance_informatio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uidance/subject-by-subject-support-for-gcse-as-and-a-level-students-in-2022?utm_source=letter_to_schools_colleges_7_feb_2022&amp;utm_medium=email&amp;utm_campaign=advance_information" TargetMode="External"/><Relationship Id="rId2" Type="http://schemas.openxmlformats.org/officeDocument/2006/relationships/hyperlink" Target="https://www.jcq.org.uk/summer-2022-arrangements/advance-information/"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3456" y="3477285"/>
            <a:ext cx="10515600" cy="481477"/>
          </a:xfrm>
        </p:spPr>
        <p:txBody>
          <a:bodyPr/>
          <a:lstStyle/>
          <a:p>
            <a:pPr marL="0" indent="0" algn="ctr">
              <a:buNone/>
            </a:pPr>
            <a:r>
              <a:rPr lang="en-GB" b="1" dirty="0">
                <a:solidFill>
                  <a:srgbClr val="002060"/>
                </a:solidFill>
              </a:rPr>
              <a:t>February 2022</a:t>
            </a:r>
          </a:p>
        </p:txBody>
      </p:sp>
      <p:sp>
        <p:nvSpPr>
          <p:cNvPr id="6" name="Title 5"/>
          <p:cNvSpPr>
            <a:spLocks noGrp="1"/>
          </p:cNvSpPr>
          <p:nvPr>
            <p:ph type="title"/>
          </p:nvPr>
        </p:nvSpPr>
        <p:spPr>
          <a:xfrm>
            <a:off x="683456" y="2151722"/>
            <a:ext cx="10515600" cy="1325563"/>
          </a:xfrm>
        </p:spPr>
        <p:txBody>
          <a:bodyPr/>
          <a:lstStyle/>
          <a:p>
            <a:pPr algn="ctr"/>
            <a:r>
              <a:rPr lang="en-GB" b="1" dirty="0">
                <a:solidFill>
                  <a:srgbClr val="002060"/>
                </a:solidFill>
                <a:latin typeface="+mn-lt"/>
              </a:rPr>
              <a:t>Year 11 Parents Information Evening</a:t>
            </a:r>
          </a:p>
        </p:txBody>
      </p:sp>
    </p:spTree>
    <p:extLst>
      <p:ext uri="{BB962C8B-B14F-4D97-AF65-F5344CB8AC3E}">
        <p14:creationId xmlns:p14="http://schemas.microsoft.com/office/powerpoint/2010/main" val="415701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D814A3-D099-452D-95CA-E7C58601E39D}"/>
              </a:ext>
            </a:extLst>
          </p:cNvPr>
          <p:cNvSpPr txBox="1"/>
          <p:nvPr/>
        </p:nvSpPr>
        <p:spPr>
          <a:xfrm>
            <a:off x="688579" y="0"/>
            <a:ext cx="1047927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a:ea typeface="+mn-ea"/>
                <a:cs typeface="Calibri"/>
              </a:rPr>
              <a:t>Trilogy Science</a:t>
            </a:r>
            <a:r>
              <a:rPr kumimoji="0" lang="en-GB" sz="2800" b="0" i="0" u="none" strike="noStrike" kern="1200" cap="none" spc="0" normalizeH="0" baseline="0" noProof="0" dirty="0">
                <a:ln>
                  <a:noFill/>
                </a:ln>
                <a:solidFill>
                  <a:srgbClr val="002060"/>
                </a:solidFill>
                <a:effectLst/>
                <a:uLnTx/>
                <a:uFillTx/>
                <a:latin typeface="Calibri"/>
                <a:ea typeface="+mn-ea"/>
                <a:cs typeface="Calibri"/>
              </a:rPr>
              <a:t>: the information has been broken down into biology, chemistry and physics.  An example of the biology advanced information is as follows… </a:t>
            </a:r>
          </a:p>
        </p:txBody>
      </p:sp>
      <p:pic>
        <p:nvPicPr>
          <p:cNvPr id="5" name="Picture 4" descr="Text&#10;&#10;Description automatically generated">
            <a:extLst>
              <a:ext uri="{FF2B5EF4-FFF2-40B4-BE49-F238E27FC236}">
                <a16:creationId xmlns:a16="http://schemas.microsoft.com/office/drawing/2014/main" id="{2E880D2C-FB5B-4301-8C74-A14EEEA89E2D}"/>
              </a:ext>
            </a:extLst>
          </p:cNvPr>
          <p:cNvPicPr>
            <a:picLocks noChangeAspect="1"/>
          </p:cNvPicPr>
          <p:nvPr/>
        </p:nvPicPr>
        <p:blipFill rotWithShape="1">
          <a:blip r:embed="rId2">
            <a:extLst>
              <a:ext uri="{28A0092B-C50C-407E-A947-70E740481C1C}">
                <a14:useLocalDpi xmlns:a14="http://schemas.microsoft.com/office/drawing/2010/main" val="0"/>
              </a:ext>
            </a:extLst>
          </a:blip>
          <a:srcRect t="2814" b="6890"/>
          <a:stretch/>
        </p:blipFill>
        <p:spPr>
          <a:xfrm>
            <a:off x="1924076" y="1621972"/>
            <a:ext cx="8008281" cy="5236028"/>
          </a:xfrm>
          <a:prstGeom prst="rect">
            <a:avLst/>
          </a:prstGeom>
        </p:spPr>
      </p:pic>
    </p:spTree>
    <p:extLst>
      <p:ext uri="{BB962C8B-B14F-4D97-AF65-F5344CB8AC3E}">
        <p14:creationId xmlns:p14="http://schemas.microsoft.com/office/powerpoint/2010/main" val="803481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457" y="260649"/>
            <a:ext cx="9793088" cy="1080120"/>
          </a:xfrm>
        </p:spPr>
        <p:txBody>
          <a:bodyPr>
            <a:normAutofit/>
          </a:bodyPr>
          <a:lstStyle/>
          <a:p>
            <a:r>
              <a:rPr lang="en-GB" b="1" dirty="0"/>
              <a:t> </a:t>
            </a:r>
          </a:p>
        </p:txBody>
      </p:sp>
      <p:sp>
        <p:nvSpPr>
          <p:cNvPr id="5" name="Content Placeholder 4"/>
          <p:cNvSpPr>
            <a:spLocks noGrp="1"/>
          </p:cNvSpPr>
          <p:nvPr>
            <p:ph idx="1"/>
          </p:nvPr>
        </p:nvSpPr>
        <p:spPr>
          <a:xfrm>
            <a:off x="838201" y="710864"/>
            <a:ext cx="10515600" cy="1085851"/>
          </a:xfrm>
        </p:spPr>
        <p:txBody>
          <a:bodyPr>
            <a:noAutofit/>
          </a:bodyPr>
          <a:lstStyle/>
          <a:p>
            <a:pPr marL="0" indent="0" algn="ctr">
              <a:buNone/>
            </a:pPr>
            <a:r>
              <a:rPr lang="en-GB" sz="4400" b="1" dirty="0">
                <a:solidFill>
                  <a:schemeClr val="tx2"/>
                </a:solidFill>
              </a:rPr>
              <a:t>Revision Techniques and Exam Preparation</a:t>
            </a:r>
          </a:p>
          <a:p>
            <a:pPr marL="0" indent="0" algn="ctr">
              <a:buNone/>
            </a:pPr>
            <a:r>
              <a:rPr lang="en-GB" sz="4400" b="1" dirty="0">
                <a:solidFill>
                  <a:schemeClr val="tx2"/>
                </a:solidFill>
              </a:rPr>
              <a:t>2022</a:t>
            </a:r>
          </a:p>
        </p:txBody>
      </p:sp>
      <p:pic>
        <p:nvPicPr>
          <p:cNvPr id="4" name="Picture 3"/>
          <p:cNvPicPr>
            <a:picLocks noChangeAspect="1"/>
          </p:cNvPicPr>
          <p:nvPr/>
        </p:nvPicPr>
        <p:blipFill>
          <a:blip r:embed="rId3"/>
          <a:stretch>
            <a:fillRect/>
          </a:stretch>
        </p:blipFill>
        <p:spPr>
          <a:xfrm>
            <a:off x="2643188" y="2252661"/>
            <a:ext cx="6958012" cy="3960715"/>
          </a:xfrm>
          <a:prstGeom prst="rect">
            <a:avLst/>
          </a:prstGeom>
        </p:spPr>
      </p:pic>
    </p:spTree>
    <p:extLst>
      <p:ext uri="{BB962C8B-B14F-4D97-AF65-F5344CB8AC3E}">
        <p14:creationId xmlns:p14="http://schemas.microsoft.com/office/powerpoint/2010/main" val="261025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8263" y="550863"/>
            <a:ext cx="10515600" cy="935038"/>
          </a:xfrm>
        </p:spPr>
        <p:txBody>
          <a:bodyPr>
            <a:normAutofit fontScale="90000"/>
          </a:bodyPr>
          <a:lstStyle/>
          <a:p>
            <a:r>
              <a:rPr lang="en-GB" b="1" dirty="0">
                <a:solidFill>
                  <a:schemeClr val="tx2"/>
                </a:solidFill>
                <a:latin typeface="+mn-lt"/>
              </a:rPr>
              <a:t>How to revise for GCSE – A key resource</a:t>
            </a:r>
            <a:br>
              <a:rPr lang="en-GB" b="1" dirty="0">
                <a:solidFill>
                  <a:schemeClr val="tx2"/>
                </a:solidFill>
                <a:latin typeface="+mn-lt"/>
              </a:rPr>
            </a:br>
            <a:endParaRPr lang="en-GB" b="1" dirty="0">
              <a:solidFill>
                <a:schemeClr val="tx2"/>
              </a:solidFill>
              <a:latin typeface="+mn-lt"/>
            </a:endParaRPr>
          </a:p>
        </p:txBody>
      </p:sp>
      <p:pic>
        <p:nvPicPr>
          <p:cNvPr id="4" name="Content Placeholder 3"/>
          <p:cNvPicPr>
            <a:picLocks noGrp="1" noChangeAspect="1"/>
          </p:cNvPicPr>
          <p:nvPr>
            <p:ph idx="1"/>
          </p:nvPr>
        </p:nvPicPr>
        <p:blipFill>
          <a:blip r:embed="rId2"/>
          <a:stretch>
            <a:fillRect/>
          </a:stretch>
        </p:blipFill>
        <p:spPr>
          <a:xfrm>
            <a:off x="3943350" y="1328738"/>
            <a:ext cx="4257026" cy="5007251"/>
          </a:xfrm>
          <a:prstGeom prst="rect">
            <a:avLst/>
          </a:prstGeom>
        </p:spPr>
      </p:pic>
    </p:spTree>
    <p:extLst>
      <p:ext uri="{BB962C8B-B14F-4D97-AF65-F5344CB8AC3E}">
        <p14:creationId xmlns:p14="http://schemas.microsoft.com/office/powerpoint/2010/main" val="1106789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7988"/>
            <a:ext cx="10515600" cy="763587"/>
          </a:xfrm>
        </p:spPr>
        <p:txBody>
          <a:bodyPr>
            <a:normAutofit fontScale="90000"/>
          </a:bodyPr>
          <a:lstStyle/>
          <a:p>
            <a:r>
              <a:rPr lang="en-GB" b="1" dirty="0">
                <a:solidFill>
                  <a:schemeClr val="tx2"/>
                </a:solidFill>
                <a:latin typeface="+mn-lt"/>
              </a:rPr>
              <a:t>Also available online to be viewed on a device</a:t>
            </a:r>
          </a:p>
        </p:txBody>
      </p:sp>
      <p:pic>
        <p:nvPicPr>
          <p:cNvPr id="4" name="Content Placeholder 3"/>
          <p:cNvPicPr>
            <a:picLocks noGrp="1" noChangeAspect="1"/>
          </p:cNvPicPr>
          <p:nvPr>
            <p:ph idx="1"/>
          </p:nvPr>
        </p:nvPicPr>
        <p:blipFill>
          <a:blip r:embed="rId2"/>
          <a:stretch>
            <a:fillRect/>
          </a:stretch>
        </p:blipFill>
        <p:spPr>
          <a:xfrm>
            <a:off x="4767053" y="1539876"/>
            <a:ext cx="6243847" cy="4351338"/>
          </a:xfrm>
          <a:prstGeom prst="rect">
            <a:avLst/>
          </a:prstGeom>
        </p:spPr>
      </p:pic>
      <p:pic>
        <p:nvPicPr>
          <p:cNvPr id="5" name="Picture 4"/>
          <p:cNvPicPr>
            <a:picLocks noChangeAspect="1"/>
          </p:cNvPicPr>
          <p:nvPr/>
        </p:nvPicPr>
        <p:blipFill>
          <a:blip r:embed="rId3"/>
          <a:stretch>
            <a:fillRect/>
          </a:stretch>
        </p:blipFill>
        <p:spPr>
          <a:xfrm rot="1062195">
            <a:off x="1327332" y="2420273"/>
            <a:ext cx="4977381" cy="2909888"/>
          </a:xfrm>
          <a:prstGeom prst="rect">
            <a:avLst/>
          </a:prstGeom>
        </p:spPr>
      </p:pic>
    </p:spTree>
    <p:extLst>
      <p:ext uri="{BB962C8B-B14F-4D97-AF65-F5344CB8AC3E}">
        <p14:creationId xmlns:p14="http://schemas.microsoft.com/office/powerpoint/2010/main" val="4133131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85938" y="401637"/>
            <a:ext cx="7372349" cy="6160818"/>
          </a:xfrm>
          <a:prstGeom prst="rect">
            <a:avLst/>
          </a:prstGeom>
        </p:spPr>
      </p:pic>
    </p:spTree>
    <p:extLst>
      <p:ext uri="{BB962C8B-B14F-4D97-AF65-F5344CB8AC3E}">
        <p14:creationId xmlns:p14="http://schemas.microsoft.com/office/powerpoint/2010/main" val="2785957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4759" y="2469497"/>
            <a:ext cx="10515600" cy="1325563"/>
          </a:xfrm>
        </p:spPr>
        <p:txBody>
          <a:bodyPr/>
          <a:lstStyle/>
          <a:p>
            <a:r>
              <a:rPr lang="en-GB" b="1" dirty="0">
                <a:solidFill>
                  <a:schemeClr val="tx2"/>
                </a:solidFill>
                <a:latin typeface="+mn-lt"/>
              </a:rPr>
              <a:t>GCSEPOD</a:t>
            </a:r>
          </a:p>
        </p:txBody>
      </p:sp>
    </p:spTree>
    <p:extLst>
      <p:ext uri="{BB962C8B-B14F-4D97-AF65-F5344CB8AC3E}">
        <p14:creationId xmlns:p14="http://schemas.microsoft.com/office/powerpoint/2010/main" val="1934779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398172" y="463463"/>
            <a:ext cx="10646282" cy="6162806"/>
          </a:xfrm>
          <a:prstGeom prst="rect">
            <a:avLst/>
          </a:prstGeom>
        </p:spPr>
      </p:pic>
    </p:spTree>
    <p:extLst>
      <p:ext uri="{BB962C8B-B14F-4D97-AF65-F5344CB8AC3E}">
        <p14:creationId xmlns:p14="http://schemas.microsoft.com/office/powerpoint/2010/main" val="3958367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464116" y="365125"/>
            <a:ext cx="10471106" cy="6123357"/>
          </a:xfrm>
          <a:prstGeom prst="rect">
            <a:avLst/>
          </a:prstGeom>
        </p:spPr>
      </p:pic>
    </p:spTree>
    <p:extLst>
      <p:ext uri="{BB962C8B-B14F-4D97-AF65-F5344CB8AC3E}">
        <p14:creationId xmlns:p14="http://schemas.microsoft.com/office/powerpoint/2010/main" val="2866615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457" y="260649"/>
            <a:ext cx="9793088" cy="1080120"/>
          </a:xfrm>
        </p:spPr>
        <p:txBody>
          <a:bodyPr>
            <a:normAutofit/>
          </a:bodyPr>
          <a:lstStyle/>
          <a:p>
            <a:r>
              <a:rPr lang="en-GB" b="1" dirty="0"/>
              <a:t> </a:t>
            </a:r>
          </a:p>
        </p:txBody>
      </p:sp>
      <p:pic>
        <p:nvPicPr>
          <p:cNvPr id="1026" name="Picture 2" descr="Image result for muhammad ali i hated"/>
          <p:cNvPicPr>
            <a:picLocks noChangeAspect="1" noChangeArrowheads="1"/>
          </p:cNvPicPr>
          <p:nvPr/>
        </p:nvPicPr>
        <p:blipFill rotWithShape="1">
          <a:blip r:embed="rId3">
            <a:extLst>
              <a:ext uri="{28A0092B-C50C-407E-A947-70E740481C1C}">
                <a14:useLocalDpi xmlns:a14="http://schemas.microsoft.com/office/drawing/2010/main" val="0"/>
              </a:ext>
            </a:extLst>
          </a:blip>
          <a:srcRect b="7234"/>
          <a:stretch/>
        </p:blipFill>
        <p:spPr bwMode="auto">
          <a:xfrm>
            <a:off x="418332" y="987263"/>
            <a:ext cx="6838950" cy="4643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46124" y="800709"/>
            <a:ext cx="3941379" cy="5016758"/>
          </a:xfrm>
          <a:prstGeom prst="rect">
            <a:avLst/>
          </a:prstGeom>
          <a:noFill/>
        </p:spPr>
        <p:txBody>
          <a:bodyPr wrap="square" rtlCol="0">
            <a:spAutoFit/>
          </a:bodyPr>
          <a:lstStyle/>
          <a:p>
            <a:r>
              <a:rPr lang="en-GB" sz="3200" b="1" dirty="0">
                <a:solidFill>
                  <a:srgbClr val="002060"/>
                </a:solidFill>
                <a:latin typeface="Arial" panose="020B0604020202020204" pitchFamily="34" charset="0"/>
                <a:cs typeface="Arial" panose="020B0604020202020204" pitchFamily="34" charset="0"/>
              </a:rPr>
              <a:t>Revision might not be your most favourite thing in the world…</a:t>
            </a:r>
          </a:p>
          <a:p>
            <a:endParaRPr lang="en-GB" sz="3200" b="1" dirty="0">
              <a:solidFill>
                <a:srgbClr val="002060"/>
              </a:solidFill>
              <a:latin typeface="Arial" panose="020B0604020202020204" pitchFamily="34" charset="0"/>
              <a:cs typeface="Arial" panose="020B0604020202020204" pitchFamily="34" charset="0"/>
            </a:endParaRPr>
          </a:p>
          <a:p>
            <a:r>
              <a:rPr lang="en-GB" sz="3200" b="1" dirty="0">
                <a:solidFill>
                  <a:srgbClr val="002060"/>
                </a:solidFill>
                <a:latin typeface="Arial" panose="020B0604020202020204" pitchFamily="34" charset="0"/>
                <a:cs typeface="Arial" panose="020B0604020202020204" pitchFamily="34" charset="0"/>
              </a:rPr>
              <a:t>But if you put the effort in, you will reap the rewards for the rest of your life.</a:t>
            </a:r>
          </a:p>
        </p:txBody>
      </p:sp>
      <p:sp>
        <p:nvSpPr>
          <p:cNvPr id="5" name="Content Placeholder 4"/>
          <p:cNvSpPr>
            <a:spLocks noGrp="1"/>
          </p:cNvSpPr>
          <p:nvPr>
            <p:ph idx="1"/>
          </p:nvPr>
        </p:nvSpPr>
        <p:spPr/>
        <p:txBody>
          <a:bodyPr/>
          <a:lstStyle/>
          <a:p>
            <a:endParaRPr lang="en-GB"/>
          </a:p>
        </p:txBody>
      </p:sp>
    </p:spTree>
    <p:extLst>
      <p:ext uri="{BB962C8B-B14F-4D97-AF65-F5344CB8AC3E}">
        <p14:creationId xmlns:p14="http://schemas.microsoft.com/office/powerpoint/2010/main" val="301895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29" y="387693"/>
            <a:ext cx="3799114" cy="1325563"/>
          </a:xfrm>
        </p:spPr>
        <p:txBody>
          <a:bodyPr/>
          <a:lstStyle/>
          <a:p>
            <a:r>
              <a:rPr lang="en-GB" b="1" dirty="0">
                <a:solidFill>
                  <a:srgbClr val="002060"/>
                </a:solidFill>
                <a:latin typeface="+mn-lt"/>
              </a:rPr>
              <a:t>Procrastination</a:t>
            </a:r>
          </a:p>
        </p:txBody>
      </p:sp>
      <p:sp>
        <p:nvSpPr>
          <p:cNvPr id="3" name="Content Placeholder 2"/>
          <p:cNvSpPr>
            <a:spLocks noGrp="1"/>
          </p:cNvSpPr>
          <p:nvPr>
            <p:ph idx="1"/>
          </p:nvPr>
        </p:nvSpPr>
        <p:spPr>
          <a:xfrm>
            <a:off x="560615" y="2195174"/>
            <a:ext cx="3135086" cy="4351338"/>
          </a:xfrm>
        </p:spPr>
        <p:txBody>
          <a:bodyPr>
            <a:normAutofit/>
          </a:bodyPr>
          <a:lstStyle/>
          <a:p>
            <a:pPr marL="0" indent="0">
              <a:buNone/>
            </a:pPr>
            <a:r>
              <a:rPr lang="en-GB" sz="3600" b="1" dirty="0">
                <a:solidFill>
                  <a:srgbClr val="002060"/>
                </a:solidFill>
              </a:rPr>
              <a:t>10 things that can end in procrastination</a:t>
            </a:r>
          </a:p>
        </p:txBody>
      </p:sp>
      <p:pic>
        <p:nvPicPr>
          <p:cNvPr id="4" name="Picture 3"/>
          <p:cNvPicPr>
            <a:picLocks noChangeAspect="1"/>
          </p:cNvPicPr>
          <p:nvPr/>
        </p:nvPicPr>
        <p:blipFill rotWithShape="1">
          <a:blip r:embed="rId2"/>
          <a:srcRect t="2873"/>
          <a:stretch/>
        </p:blipFill>
        <p:spPr>
          <a:xfrm>
            <a:off x="3973287" y="250372"/>
            <a:ext cx="7151914" cy="6357256"/>
          </a:xfrm>
          <a:prstGeom prst="rect">
            <a:avLst/>
          </a:prstGeom>
        </p:spPr>
      </p:pic>
    </p:spTree>
    <p:extLst>
      <p:ext uri="{BB962C8B-B14F-4D97-AF65-F5344CB8AC3E}">
        <p14:creationId xmlns:p14="http://schemas.microsoft.com/office/powerpoint/2010/main" val="2497894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929" y="2348669"/>
            <a:ext cx="10515600" cy="1325563"/>
          </a:xfrm>
        </p:spPr>
        <p:txBody>
          <a:bodyPr/>
          <a:lstStyle/>
          <a:p>
            <a:pPr algn="ctr"/>
            <a:r>
              <a:rPr lang="en-GB" b="1" dirty="0">
                <a:solidFill>
                  <a:srgbClr val="002060"/>
                </a:solidFill>
                <a:latin typeface="+mn-lt"/>
              </a:rPr>
              <a:t>Summer 2022 Adaptations to the GCSE and Vocational Exams</a:t>
            </a:r>
          </a:p>
        </p:txBody>
      </p:sp>
    </p:spTree>
    <p:extLst>
      <p:ext uri="{BB962C8B-B14F-4D97-AF65-F5344CB8AC3E}">
        <p14:creationId xmlns:p14="http://schemas.microsoft.com/office/powerpoint/2010/main" val="2556221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88" t="5990"/>
          <a:stretch/>
        </p:blipFill>
        <p:spPr>
          <a:xfrm>
            <a:off x="440575" y="382385"/>
            <a:ext cx="10523912" cy="6001789"/>
          </a:xfrm>
          <a:prstGeom prst="rect">
            <a:avLst/>
          </a:prstGeom>
        </p:spPr>
      </p:pic>
    </p:spTree>
    <p:extLst>
      <p:ext uri="{BB962C8B-B14F-4D97-AF65-F5344CB8AC3E}">
        <p14:creationId xmlns:p14="http://schemas.microsoft.com/office/powerpoint/2010/main" val="410544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3970" t="8525" r="1999" b="7728"/>
          <a:stretch/>
        </p:blipFill>
        <p:spPr>
          <a:xfrm>
            <a:off x="1197430" y="1719943"/>
            <a:ext cx="9220200" cy="4913414"/>
          </a:xfrm>
          <a:prstGeom prst="rect">
            <a:avLst/>
          </a:prstGeom>
        </p:spPr>
      </p:pic>
      <p:sp>
        <p:nvSpPr>
          <p:cNvPr id="7" name="Title 6"/>
          <p:cNvSpPr>
            <a:spLocks noGrp="1"/>
          </p:cNvSpPr>
          <p:nvPr>
            <p:ph type="title"/>
          </p:nvPr>
        </p:nvSpPr>
        <p:spPr>
          <a:xfrm>
            <a:off x="938167" y="615497"/>
            <a:ext cx="10515600" cy="1325563"/>
          </a:xfrm>
        </p:spPr>
        <p:txBody>
          <a:bodyPr>
            <a:normAutofit fontScale="90000"/>
          </a:bodyPr>
          <a:lstStyle/>
          <a:p>
            <a:pPr algn="ctr"/>
            <a:r>
              <a:rPr lang="en-GB" sz="2700" b="1" dirty="0">
                <a:solidFill>
                  <a:srgbClr val="013473"/>
                </a:solidFill>
                <a:latin typeface="+mn-lt"/>
              </a:rPr>
              <a:t>How Does Spaced Repetition Work?</a:t>
            </a:r>
            <a:br>
              <a:rPr lang="en-GB" sz="2700" b="1" dirty="0">
                <a:solidFill>
                  <a:srgbClr val="013473"/>
                </a:solidFill>
                <a:latin typeface="+mn-lt"/>
              </a:rPr>
            </a:br>
            <a:r>
              <a:rPr lang="en-GB" sz="2700" dirty="0">
                <a:solidFill>
                  <a:srgbClr val="013473"/>
                </a:solidFill>
                <a:latin typeface="+mn-lt"/>
              </a:rPr>
              <a:t>While repetition is essential for remembering what one has learned, the amount of information that the human brain can absorb falls quickly over time. This is known in psychology as the </a:t>
            </a:r>
            <a:r>
              <a:rPr lang="en-GB" sz="2700" dirty="0" err="1">
                <a:solidFill>
                  <a:srgbClr val="013473"/>
                </a:solidFill>
                <a:latin typeface="+mn-lt"/>
                <a:hlinkClick r:id="rId3" tooltip="Hermann Ebbinghaus - Wikipedia"/>
              </a:rPr>
              <a:t>Ebbinghaus</a:t>
            </a:r>
            <a:r>
              <a:rPr lang="en-GB" sz="2700" dirty="0">
                <a:solidFill>
                  <a:srgbClr val="013473"/>
                </a:solidFill>
                <a:latin typeface="+mn-lt"/>
              </a:rPr>
              <a:t> Forgetting Curve</a:t>
            </a:r>
            <a:br>
              <a:rPr lang="en-GB" dirty="0">
                <a:solidFill>
                  <a:srgbClr val="013473"/>
                </a:solidFill>
                <a:latin typeface="+mn-lt"/>
              </a:rPr>
            </a:br>
            <a:endParaRPr lang="en-GB" dirty="0">
              <a:latin typeface="+mn-lt"/>
            </a:endParaRPr>
          </a:p>
        </p:txBody>
      </p:sp>
    </p:spTree>
    <p:extLst>
      <p:ext uri="{BB962C8B-B14F-4D97-AF65-F5344CB8AC3E}">
        <p14:creationId xmlns:p14="http://schemas.microsoft.com/office/powerpoint/2010/main" val="264549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12822" r="13717" b="10823"/>
          <a:stretch/>
        </p:blipFill>
        <p:spPr>
          <a:xfrm>
            <a:off x="9015920" y="1027906"/>
            <a:ext cx="2337880" cy="4351338"/>
          </a:xfrm>
          <a:prstGeom prst="rect">
            <a:avLst/>
          </a:prstGeom>
        </p:spPr>
      </p:pic>
      <p:sp>
        <p:nvSpPr>
          <p:cNvPr id="5" name="TextBox 4"/>
          <p:cNvSpPr txBox="1"/>
          <p:nvPr/>
        </p:nvSpPr>
        <p:spPr>
          <a:xfrm>
            <a:off x="8877026" y="5405500"/>
            <a:ext cx="2227356" cy="646331"/>
          </a:xfrm>
          <a:prstGeom prst="rect">
            <a:avLst/>
          </a:prstGeom>
          <a:noFill/>
        </p:spPr>
        <p:txBody>
          <a:bodyPr wrap="square" rtlCol="0">
            <a:spAutoFit/>
          </a:bodyPr>
          <a:lstStyle/>
          <a:p>
            <a:r>
              <a:rPr lang="en-GB" dirty="0"/>
              <a:t>Hermann </a:t>
            </a:r>
            <a:r>
              <a:rPr lang="en-GB" dirty="0" err="1"/>
              <a:t>Ebbinghaus</a:t>
            </a:r>
            <a:endParaRPr lang="en-GB" dirty="0"/>
          </a:p>
          <a:p>
            <a:r>
              <a:rPr lang="en-GB" dirty="0"/>
              <a:t>1850-1909</a:t>
            </a:r>
          </a:p>
        </p:txBody>
      </p:sp>
      <p:sp>
        <p:nvSpPr>
          <p:cNvPr id="6" name="Oval Callout 5"/>
          <p:cNvSpPr/>
          <p:nvPr/>
        </p:nvSpPr>
        <p:spPr>
          <a:xfrm>
            <a:off x="374754" y="816429"/>
            <a:ext cx="7985475" cy="5757589"/>
          </a:xfrm>
          <a:prstGeom prst="wedgeEllipseCallout">
            <a:avLst>
              <a:gd name="adj1" fmla="val 64837"/>
              <a:gd name="adj2" fmla="val -8655"/>
            </a:avLst>
          </a:prstGeom>
          <a:solidFill>
            <a:srgbClr val="F2EE42"/>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13473"/>
                </a:solidFill>
                <a:effectLst/>
                <a:uLnTx/>
                <a:uFillTx/>
                <a:latin typeface="Calibri"/>
                <a:ea typeface="+mn-ea"/>
                <a:cs typeface="+mn-cs"/>
              </a:rPr>
              <a:t>   Review your learning after……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013473"/>
              </a:solidFill>
              <a:effectLst/>
              <a:uLnTx/>
              <a:uFillTx/>
              <a:latin typeface="Calibri"/>
              <a:ea typeface="+mn-ea"/>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rgbClr val="013473"/>
                </a:solidFill>
                <a:effectLst/>
                <a:uLnTx/>
                <a:uFillTx/>
                <a:latin typeface="Calibri"/>
                <a:ea typeface="+mn-ea"/>
                <a:cs typeface="+mn-cs"/>
              </a:rPr>
              <a:t>A day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rgbClr val="013473"/>
                </a:solidFill>
                <a:effectLst/>
                <a:uLnTx/>
                <a:uFillTx/>
                <a:latin typeface="Calibri"/>
                <a:ea typeface="+mn-ea"/>
                <a:cs typeface="+mn-cs"/>
              </a:rPr>
              <a:t>A week</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rgbClr val="013473"/>
                </a:solidFill>
                <a:effectLst/>
                <a:uLnTx/>
                <a:uFillTx/>
                <a:latin typeface="Calibri"/>
                <a:ea typeface="+mn-ea"/>
                <a:cs typeface="+mn-cs"/>
              </a:rPr>
              <a:t>A month</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rgbClr val="013473"/>
                </a:solidFill>
                <a:effectLst/>
                <a:uLnTx/>
                <a:uFillTx/>
                <a:latin typeface="Calibri"/>
                <a:ea typeface="+mn-ea"/>
                <a:cs typeface="+mn-cs"/>
              </a:rPr>
              <a:t>Just before the exam</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13473"/>
                </a:solidFill>
                <a:effectLst/>
                <a:uLnTx/>
                <a:uFillTx/>
                <a:latin typeface="Calibri"/>
                <a:ea typeface="+mn-ea"/>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13473"/>
                </a:solidFill>
                <a:effectLst/>
                <a:uLnTx/>
                <a:uFillTx/>
                <a:latin typeface="Calibri"/>
                <a:ea typeface="+mn-ea"/>
                <a:cs typeface="+mn-cs"/>
              </a:rPr>
              <a:t>You will remember more! I promise.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90943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endParaRPr lang="en-GB" dirty="0"/>
          </a:p>
        </p:txBody>
      </p:sp>
      <p:sp>
        <p:nvSpPr>
          <p:cNvPr id="3" name="Title 2"/>
          <p:cNvSpPr>
            <a:spLocks noGrp="1"/>
          </p:cNvSpPr>
          <p:nvPr>
            <p:ph type="title"/>
          </p:nvPr>
        </p:nvSpPr>
        <p:spPr>
          <a:xfrm>
            <a:off x="433167" y="363837"/>
            <a:ext cx="10515600" cy="1325563"/>
          </a:xfrm>
        </p:spPr>
        <p:txBody>
          <a:bodyPr>
            <a:normAutofit fontScale="90000"/>
          </a:bodyPr>
          <a:lstStyle/>
          <a:p>
            <a:r>
              <a:rPr lang="en-GB" b="1" dirty="0">
                <a:solidFill>
                  <a:srgbClr val="002060"/>
                </a:solidFill>
                <a:latin typeface="+mn-lt"/>
              </a:rPr>
              <a:t>Revision is critical to help the brain create ‘schema’ linking knowledge and committing it to long term memory</a:t>
            </a:r>
          </a:p>
        </p:txBody>
      </p:sp>
      <p:pic>
        <p:nvPicPr>
          <p:cNvPr id="4" name="Picture 3"/>
          <p:cNvPicPr>
            <a:picLocks noChangeAspect="1"/>
          </p:cNvPicPr>
          <p:nvPr/>
        </p:nvPicPr>
        <p:blipFill>
          <a:blip r:embed="rId3"/>
          <a:stretch>
            <a:fillRect/>
          </a:stretch>
        </p:blipFill>
        <p:spPr>
          <a:xfrm>
            <a:off x="253427" y="1981201"/>
            <a:ext cx="11742630" cy="4719920"/>
          </a:xfrm>
          <a:prstGeom prst="rect">
            <a:avLst/>
          </a:prstGeom>
        </p:spPr>
      </p:pic>
    </p:spTree>
    <p:extLst>
      <p:ext uri="{BB962C8B-B14F-4D97-AF65-F5344CB8AC3E}">
        <p14:creationId xmlns:p14="http://schemas.microsoft.com/office/powerpoint/2010/main" val="1164775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326571" y="278038"/>
            <a:ext cx="10776858" cy="6381159"/>
          </a:xfrm>
          <a:prstGeom prst="rect">
            <a:avLst/>
          </a:prstGeom>
        </p:spPr>
      </p:pic>
    </p:spTree>
    <p:extLst>
      <p:ext uri="{BB962C8B-B14F-4D97-AF65-F5344CB8AC3E}">
        <p14:creationId xmlns:p14="http://schemas.microsoft.com/office/powerpoint/2010/main" val="2444503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1059"/>
          <a:stretch/>
        </p:blipFill>
        <p:spPr>
          <a:xfrm>
            <a:off x="413657" y="261256"/>
            <a:ext cx="10729719" cy="6368144"/>
          </a:xfrm>
          <a:prstGeom prst="rect">
            <a:avLst/>
          </a:prstGeom>
        </p:spPr>
      </p:pic>
    </p:spTree>
    <p:extLst>
      <p:ext uri="{BB962C8B-B14F-4D97-AF65-F5344CB8AC3E}">
        <p14:creationId xmlns:p14="http://schemas.microsoft.com/office/powerpoint/2010/main" val="120807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457" y="90893"/>
            <a:ext cx="9793088" cy="836711"/>
          </a:xfrm>
        </p:spPr>
        <p:txBody>
          <a:bodyPr>
            <a:normAutofit/>
          </a:bodyPr>
          <a:lstStyle/>
          <a:p>
            <a:r>
              <a:rPr lang="en-GB" b="1" dirty="0"/>
              <a:t>A piece of text on Muhammad Ali… </a:t>
            </a:r>
          </a:p>
        </p:txBody>
      </p:sp>
      <p:pic>
        <p:nvPicPr>
          <p:cNvPr id="4" name="Content Placeholder 3"/>
          <p:cNvPicPr>
            <a:picLocks noGrp="1" noChangeAspect="1"/>
          </p:cNvPicPr>
          <p:nvPr>
            <p:ph idx="1"/>
          </p:nvPr>
        </p:nvPicPr>
        <p:blipFill>
          <a:blip r:embed="rId2"/>
          <a:stretch>
            <a:fillRect/>
          </a:stretch>
        </p:blipFill>
        <p:spPr>
          <a:xfrm>
            <a:off x="11280577" y="5949280"/>
            <a:ext cx="809926" cy="865974"/>
          </a:xfrm>
          <a:prstGeom prst="rect">
            <a:avLst/>
          </a:prstGeom>
        </p:spPr>
      </p:pic>
      <p:sp>
        <p:nvSpPr>
          <p:cNvPr id="6" name="Rectangle 5"/>
          <p:cNvSpPr/>
          <p:nvPr/>
        </p:nvSpPr>
        <p:spPr>
          <a:xfrm>
            <a:off x="209862" y="875306"/>
            <a:ext cx="11142723" cy="5508175"/>
          </a:xfrm>
          <a:prstGeom prst="rect">
            <a:avLst/>
          </a:prstGeom>
        </p:spPr>
        <p:txBody>
          <a:bodyPr wrap="square">
            <a:spAutoFit/>
          </a:bodyPr>
          <a:lstStyle/>
          <a:p>
            <a:pPr algn="just">
              <a:lnSpc>
                <a:spcPct val="107000"/>
              </a:lnSpc>
              <a:spcAft>
                <a:spcPts val="800"/>
              </a:spcAft>
            </a:pPr>
            <a:r>
              <a:rPr lang="en-GB" sz="1900" dirty="0">
                <a:latin typeface="Calibri" panose="020F0502020204030204" pitchFamily="34" charset="0"/>
                <a:ea typeface="Calibri" panose="020F0502020204030204" pitchFamily="34" charset="0"/>
                <a:cs typeface="Times New Roman" panose="02020603050405020304" pitchFamily="18" charset="0"/>
              </a:rPr>
              <a:t>About/Personal: Cassius Clay was born on the 17</a:t>
            </a:r>
            <a:r>
              <a:rPr lang="en-GB" sz="1900" baseline="30000" dirty="0">
                <a:latin typeface="Calibri" panose="020F0502020204030204" pitchFamily="34" charset="0"/>
                <a:ea typeface="Calibri" panose="020F0502020204030204" pitchFamily="34" charset="0"/>
                <a:cs typeface="Times New Roman" panose="02020603050405020304" pitchFamily="18" charset="0"/>
              </a:rPr>
              <a:t>th</a:t>
            </a:r>
            <a:r>
              <a:rPr lang="en-GB" sz="1900" dirty="0">
                <a:latin typeface="Calibri" panose="020F0502020204030204" pitchFamily="34" charset="0"/>
                <a:ea typeface="Calibri" panose="020F0502020204030204" pitchFamily="34" charset="0"/>
                <a:cs typeface="Times New Roman" panose="02020603050405020304" pitchFamily="18" charset="0"/>
              </a:rPr>
              <a:t> of January 1942 in Louisville, Kentucky. In his personal life he has been married four times. He has two daughters and seven sons. In 1964 he became a Muslim and changed his name to Muhammad Ali.</a:t>
            </a:r>
          </a:p>
          <a:p>
            <a:pPr algn="just">
              <a:lnSpc>
                <a:spcPct val="107000"/>
              </a:lnSpc>
              <a:spcAft>
                <a:spcPts val="800"/>
              </a:spcAft>
            </a:pPr>
            <a:r>
              <a:rPr lang="en-GB" sz="1900" dirty="0">
                <a:latin typeface="Calibri" panose="020F0502020204030204" pitchFamily="34" charset="0"/>
                <a:ea typeface="Calibri" panose="020F0502020204030204" pitchFamily="34" charset="0"/>
                <a:cs typeface="Times New Roman" panose="02020603050405020304" pitchFamily="18" charset="0"/>
              </a:rPr>
              <a:t>Career: He first started boxing as a boy as he had his bike stolen and he wanted to resist bullies so he joined a boxing gym. At first he was an amateur boxer but turned professional in 1960, pausing for four years before restarting his career in 1971.</a:t>
            </a:r>
          </a:p>
          <a:p>
            <a:pPr algn="just">
              <a:lnSpc>
                <a:spcPct val="107000"/>
              </a:lnSpc>
              <a:spcAft>
                <a:spcPts val="800"/>
              </a:spcAft>
            </a:pPr>
            <a:r>
              <a:rPr lang="en-GB" sz="1900" dirty="0">
                <a:latin typeface="Calibri" panose="020F0502020204030204" pitchFamily="34" charset="0"/>
                <a:ea typeface="Calibri" panose="020F0502020204030204" pitchFamily="34" charset="0"/>
                <a:cs typeface="Times New Roman" panose="02020603050405020304" pitchFamily="18" charset="0"/>
              </a:rPr>
              <a:t>Style: He was a stylish fighter known for his fast hands and dancing style. He often talked to opponents, taunting them during fights. He was also known for his sense of humour. He would predict when his fights would end using phrases like ‘to prove I am great he will fall in eight’ </a:t>
            </a:r>
          </a:p>
          <a:p>
            <a:pPr algn="just">
              <a:lnSpc>
                <a:spcPct val="107000"/>
              </a:lnSpc>
              <a:spcAft>
                <a:spcPts val="800"/>
              </a:spcAft>
            </a:pPr>
            <a:r>
              <a:rPr lang="en-GB" sz="1900" dirty="0">
                <a:latin typeface="Calibri" panose="020F0502020204030204" pitchFamily="34" charset="0"/>
                <a:ea typeface="Calibri" panose="020F0502020204030204" pitchFamily="34" charset="0"/>
                <a:cs typeface="Times New Roman" panose="02020603050405020304" pitchFamily="18" charset="0"/>
              </a:rPr>
              <a:t>Controversies: Ali was a controversial figure. For example, after becoming a Muslim he joined the Nation of Islam. He was completely against American involvement in the Vietnam War and he refused to fight. As a result he was stripped of his titles.</a:t>
            </a:r>
          </a:p>
          <a:p>
            <a:pPr algn="just">
              <a:lnSpc>
                <a:spcPct val="107000"/>
              </a:lnSpc>
              <a:spcAft>
                <a:spcPts val="800"/>
              </a:spcAft>
            </a:pPr>
            <a:r>
              <a:rPr lang="en-GB" sz="1900" dirty="0">
                <a:latin typeface="Calibri" panose="020F0502020204030204" pitchFamily="34" charset="0"/>
                <a:ea typeface="Calibri" panose="020F0502020204030204" pitchFamily="34" charset="0"/>
                <a:cs typeface="Times New Roman" panose="02020603050405020304" pitchFamily="18" charset="0"/>
              </a:rPr>
              <a:t>Greatness: Undoubtedly he was a phenomenon. He won Olympic Gold in 1960. As a professional he had 56 wins including 37 knockouts. He only lost 5.  Unbelievably, he can came back to win the Heavyweight championship 3 times. In 1999 he was awarded the BBC award for the Sports Personality of the 20</a:t>
            </a:r>
            <a:r>
              <a:rPr lang="en-GB" sz="1900" baseline="30000" dirty="0">
                <a:latin typeface="Calibri" panose="020F0502020204030204" pitchFamily="34" charset="0"/>
                <a:ea typeface="Calibri" panose="020F0502020204030204" pitchFamily="34" charset="0"/>
                <a:cs typeface="Times New Roman" panose="02020603050405020304" pitchFamily="18" charset="0"/>
              </a:rPr>
              <a:t>th</a:t>
            </a:r>
            <a:r>
              <a:rPr lang="en-GB" sz="1900" dirty="0">
                <a:latin typeface="Calibri" panose="020F0502020204030204" pitchFamily="34" charset="0"/>
                <a:ea typeface="Calibri" panose="020F0502020204030204" pitchFamily="34" charset="0"/>
                <a:cs typeface="Times New Roman" panose="02020603050405020304" pitchFamily="18" charset="0"/>
              </a:rPr>
              <a:t> century and in 2005 he was given the US highest civilian award, the Medal of Honour.</a:t>
            </a:r>
          </a:p>
        </p:txBody>
      </p:sp>
    </p:spTree>
    <p:extLst>
      <p:ext uri="{BB962C8B-B14F-4D97-AF65-F5344CB8AC3E}">
        <p14:creationId xmlns:p14="http://schemas.microsoft.com/office/powerpoint/2010/main" val="366770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446314" y="206829"/>
            <a:ext cx="10689771" cy="6389914"/>
          </a:xfrm>
          <a:prstGeom prst="rect">
            <a:avLst/>
          </a:prstGeom>
        </p:spPr>
      </p:pic>
    </p:spTree>
    <p:extLst>
      <p:ext uri="{BB962C8B-B14F-4D97-AF65-F5344CB8AC3E}">
        <p14:creationId xmlns:p14="http://schemas.microsoft.com/office/powerpoint/2010/main" val="281031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2840" b="17823"/>
          <a:stretch/>
        </p:blipFill>
        <p:spPr>
          <a:xfrm>
            <a:off x="190234" y="2194560"/>
            <a:ext cx="5274879" cy="4532810"/>
          </a:xfrm>
          <a:prstGeom prst="rect">
            <a:avLst/>
          </a:prstGeom>
        </p:spPr>
      </p:pic>
      <p:pic>
        <p:nvPicPr>
          <p:cNvPr id="3" name="Picture 2"/>
          <p:cNvPicPr>
            <a:picLocks noChangeAspect="1"/>
          </p:cNvPicPr>
          <p:nvPr/>
        </p:nvPicPr>
        <p:blipFill rotWithShape="1">
          <a:blip r:embed="rId4"/>
          <a:srcRect l="26397" t="27788" r="6521" b="5955"/>
          <a:stretch/>
        </p:blipFill>
        <p:spPr>
          <a:xfrm>
            <a:off x="6005464" y="2194560"/>
            <a:ext cx="5259493" cy="4532809"/>
          </a:xfrm>
          <a:prstGeom prst="rect">
            <a:avLst/>
          </a:prstGeom>
          <a:ln>
            <a:solidFill>
              <a:schemeClr val="tx1"/>
            </a:solidFill>
          </a:ln>
        </p:spPr>
      </p:pic>
      <p:sp>
        <p:nvSpPr>
          <p:cNvPr id="4" name="TextBox 3"/>
          <p:cNvSpPr txBox="1"/>
          <p:nvPr/>
        </p:nvSpPr>
        <p:spPr>
          <a:xfrm>
            <a:off x="190234" y="104503"/>
            <a:ext cx="11074723" cy="1938992"/>
          </a:xfrm>
          <a:prstGeom prst="rect">
            <a:avLst/>
          </a:prstGeom>
          <a:noFill/>
        </p:spPr>
        <p:txBody>
          <a:bodyPr wrap="square" rtlCol="0">
            <a:spAutoFit/>
          </a:bodyPr>
          <a:lstStyle/>
          <a:p>
            <a:pPr algn="ctr"/>
            <a:r>
              <a:rPr lang="en-GB" sz="3600" b="1" dirty="0"/>
              <a:t>Index Cards </a:t>
            </a:r>
          </a:p>
          <a:p>
            <a:r>
              <a:rPr lang="en-GB" sz="2800" dirty="0">
                <a:solidFill>
                  <a:schemeClr val="tx2"/>
                </a:solidFill>
              </a:rPr>
              <a:t>Excellent for working through and then condensing work – Crucial that students colour, highlighters and symbols to help organise their cards. They may put questions on one side and knowledge on the other.</a:t>
            </a:r>
          </a:p>
        </p:txBody>
      </p:sp>
    </p:spTree>
    <p:extLst>
      <p:ext uri="{BB962C8B-B14F-4D97-AF65-F5344CB8AC3E}">
        <p14:creationId xmlns:p14="http://schemas.microsoft.com/office/powerpoint/2010/main" val="4248666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1680" y="235131"/>
            <a:ext cx="7876903" cy="707886"/>
          </a:xfrm>
          <a:prstGeom prst="rect">
            <a:avLst/>
          </a:prstGeom>
          <a:noFill/>
        </p:spPr>
        <p:txBody>
          <a:bodyPr wrap="square" rtlCol="0">
            <a:spAutoFit/>
          </a:bodyPr>
          <a:lstStyle/>
          <a:p>
            <a:r>
              <a:rPr lang="en-GB" sz="4000" b="1" dirty="0"/>
              <a:t>Revision Cards – Available to buy</a:t>
            </a:r>
          </a:p>
        </p:txBody>
      </p:sp>
      <p:pic>
        <p:nvPicPr>
          <p:cNvPr id="3" name="Picture 2"/>
          <p:cNvPicPr>
            <a:picLocks noChangeAspect="1"/>
          </p:cNvPicPr>
          <p:nvPr/>
        </p:nvPicPr>
        <p:blipFill rotWithShape="1">
          <a:blip r:embed="rId2"/>
          <a:srcRect l="14047" t="10526" r="6429" b="9242"/>
          <a:stretch/>
        </p:blipFill>
        <p:spPr>
          <a:xfrm>
            <a:off x="709749" y="1240973"/>
            <a:ext cx="5564776" cy="4898572"/>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6591708" y="1240973"/>
            <a:ext cx="4566149" cy="4898572"/>
          </a:xfrm>
          <a:prstGeom prst="rect">
            <a:avLst/>
          </a:prstGeom>
          <a:ln>
            <a:solidFill>
              <a:schemeClr val="bg1"/>
            </a:solidFill>
          </a:ln>
        </p:spPr>
      </p:pic>
    </p:spTree>
    <p:extLst>
      <p:ext uri="{BB962C8B-B14F-4D97-AF65-F5344CB8AC3E}">
        <p14:creationId xmlns:p14="http://schemas.microsoft.com/office/powerpoint/2010/main" val="117852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1"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EBB6F91A-1E6A-4F85-97C0-21B3BB083EAC}"/>
              </a:ext>
            </a:extLst>
          </p:cNvPr>
          <p:cNvSpPr txBox="1"/>
          <p:nvPr/>
        </p:nvSpPr>
        <p:spPr>
          <a:xfrm>
            <a:off x="217739" y="966787"/>
            <a:ext cx="3308275" cy="510540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strike="noStrike" kern="1200" cap="none" spc="0" normalizeH="0" baseline="0" noProof="0" dirty="0">
                <a:ln>
                  <a:noFill/>
                </a:ln>
                <a:solidFill>
                  <a:schemeClr val="accent1">
                    <a:lumMod val="60000"/>
                    <a:lumOff val="40000"/>
                  </a:schemeClr>
                </a:solidFill>
                <a:effectLst/>
                <a:uLnTx/>
                <a:uFillTx/>
                <a:ea typeface="+mn-ea"/>
                <a:cs typeface="+mn-cs"/>
              </a:rPr>
              <a:t>Summer 2022 GCSE/</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strike="noStrike" kern="1200" cap="none" spc="0" normalizeH="0" baseline="0" noProof="0" dirty="0">
                <a:ln>
                  <a:noFill/>
                </a:ln>
                <a:solidFill>
                  <a:schemeClr val="accent1">
                    <a:lumMod val="60000"/>
                    <a:lumOff val="40000"/>
                  </a:schemeClr>
                </a:solidFill>
                <a:effectLst/>
                <a:uLnTx/>
                <a:uFillTx/>
                <a:ea typeface="+mn-ea"/>
                <a:cs typeface="+mn-cs"/>
              </a:rPr>
              <a:t>Vocational Examinations  latest information</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Light"/>
              <a:ea typeface="+mn-ea"/>
              <a:cs typeface="+mn-cs"/>
            </a:endParaRPr>
          </a:p>
        </p:txBody>
      </p:sp>
      <p:graphicFrame>
        <p:nvGraphicFramePr>
          <p:cNvPr id="21" name="TextBox 3">
            <a:extLst>
              <a:ext uri="{FF2B5EF4-FFF2-40B4-BE49-F238E27FC236}">
                <a16:creationId xmlns:a16="http://schemas.microsoft.com/office/drawing/2014/main" id="{5D4E1B58-0690-489E-B364-95ED47BD5405}"/>
              </a:ext>
            </a:extLst>
          </p:cNvPr>
          <p:cNvGraphicFramePr/>
          <p:nvPr>
            <p:extLst>
              <p:ext uri="{D42A27DB-BD31-4B8C-83A1-F6EECF244321}">
                <p14:modId xmlns:p14="http://schemas.microsoft.com/office/powerpoint/2010/main" val="3869697044"/>
              </p:ext>
            </p:extLst>
          </p:nvPr>
        </p:nvGraphicFramePr>
        <p:xfrm>
          <a:off x="4639683" y="988219"/>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6956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723174" y="365124"/>
            <a:ext cx="10449651" cy="5649913"/>
          </a:xfrm>
          <a:prstGeom prst="rect">
            <a:avLst/>
          </a:prstGeom>
        </p:spPr>
      </p:pic>
    </p:spTree>
    <p:extLst>
      <p:ext uri="{BB962C8B-B14F-4D97-AF65-F5344CB8AC3E}">
        <p14:creationId xmlns:p14="http://schemas.microsoft.com/office/powerpoint/2010/main" val="2588280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185" y="129747"/>
            <a:ext cx="10515600" cy="1002368"/>
          </a:xfrm>
        </p:spPr>
        <p:txBody>
          <a:bodyPr/>
          <a:lstStyle/>
          <a:p>
            <a:r>
              <a:rPr lang="en-GB" b="1" dirty="0">
                <a:solidFill>
                  <a:srgbClr val="002060"/>
                </a:solidFill>
                <a:latin typeface="+mn-lt"/>
              </a:rPr>
              <a:t>Note Creation: BRAIN FRAMING</a:t>
            </a:r>
          </a:p>
        </p:txBody>
      </p:sp>
      <p:sp>
        <p:nvSpPr>
          <p:cNvPr id="3" name="Content Placeholder 2"/>
          <p:cNvSpPr>
            <a:spLocks noGrp="1"/>
          </p:cNvSpPr>
          <p:nvPr>
            <p:ph idx="1"/>
          </p:nvPr>
        </p:nvSpPr>
        <p:spPr>
          <a:xfrm>
            <a:off x="269823" y="1325562"/>
            <a:ext cx="7135318" cy="5060247"/>
          </a:xfrm>
        </p:spPr>
        <p:txBody>
          <a:bodyPr>
            <a:normAutofit fontScale="92500" lnSpcReduction="10000"/>
          </a:bodyPr>
          <a:lstStyle/>
          <a:p>
            <a:pPr marL="0" indent="0">
              <a:buNone/>
            </a:pPr>
            <a:r>
              <a:rPr lang="en-GB" sz="3200" b="1" dirty="0">
                <a:solidFill>
                  <a:srgbClr val="013473"/>
                </a:solidFill>
              </a:rPr>
              <a:t>When creating revision materials try to think of the following tips:</a:t>
            </a:r>
          </a:p>
          <a:p>
            <a:pPr marL="0" indent="0">
              <a:buNone/>
            </a:pPr>
            <a:endParaRPr lang="en-GB" sz="3200" b="1" dirty="0">
              <a:solidFill>
                <a:srgbClr val="013473"/>
              </a:solidFill>
            </a:endParaRPr>
          </a:p>
          <a:p>
            <a:r>
              <a:rPr lang="en-GB" sz="3200" b="1" dirty="0">
                <a:solidFill>
                  <a:srgbClr val="013473"/>
                </a:solidFill>
              </a:rPr>
              <a:t>Ask yourself questions (Why? What? Where? When? How? Who?)</a:t>
            </a:r>
          </a:p>
          <a:p>
            <a:r>
              <a:rPr lang="en-GB" sz="3200" b="1" dirty="0">
                <a:solidFill>
                  <a:srgbClr val="013473"/>
                </a:solidFill>
              </a:rPr>
              <a:t>Use colours</a:t>
            </a:r>
          </a:p>
          <a:p>
            <a:r>
              <a:rPr lang="en-GB" sz="3200" b="1" dirty="0">
                <a:solidFill>
                  <a:srgbClr val="013473"/>
                </a:solidFill>
              </a:rPr>
              <a:t>Add Borders to notes.</a:t>
            </a:r>
          </a:p>
          <a:p>
            <a:r>
              <a:rPr lang="en-GB" sz="3200" b="1" dirty="0">
                <a:solidFill>
                  <a:srgbClr val="013473"/>
                </a:solidFill>
              </a:rPr>
              <a:t>List (use BULLET POINTS)</a:t>
            </a:r>
          </a:p>
          <a:p>
            <a:r>
              <a:rPr lang="en-GB" sz="3200" b="1" dirty="0">
                <a:solidFill>
                  <a:srgbClr val="013473"/>
                </a:solidFill>
              </a:rPr>
              <a:t>Highlight key words.</a:t>
            </a:r>
          </a:p>
          <a:p>
            <a:r>
              <a:rPr lang="en-GB" sz="3200" b="1" dirty="0">
                <a:solidFill>
                  <a:srgbClr val="013473"/>
                </a:solidFill>
              </a:rPr>
              <a:t>For              ideas use pictures!</a:t>
            </a:r>
          </a:p>
        </p:txBody>
      </p:sp>
      <p:pic>
        <p:nvPicPr>
          <p:cNvPr id="3074" name="Picture 2" descr="http://www.clker.com/cliparts/z/M/d/G/4/D/neon-green-key-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672561">
            <a:off x="1369613" y="5349333"/>
            <a:ext cx="700386" cy="688674"/>
          </a:xfrm>
          <a:prstGeom prst="rect">
            <a:avLst/>
          </a:prstGeom>
          <a:noFill/>
          <a:extLst>
            <a:ext uri="{909E8E84-426E-40DD-AFC4-6F175D3DCCD1}">
              <a14:hiddenFill xmlns:a14="http://schemas.microsoft.com/office/drawing/2010/main">
                <a:solidFill>
                  <a:srgbClr val="FFFFFF"/>
                </a:solidFill>
              </a14:hiddenFill>
            </a:ext>
          </a:extLst>
        </p:spPr>
      </p:pic>
      <p:sp>
        <p:nvSpPr>
          <p:cNvPr id="5" name="Folded Corner 4"/>
          <p:cNvSpPr/>
          <p:nvPr/>
        </p:nvSpPr>
        <p:spPr>
          <a:xfrm rot="425381">
            <a:off x="7749915" y="1514007"/>
            <a:ext cx="3597639" cy="4452078"/>
          </a:xfrm>
          <a:prstGeom prst="foldedCorne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0000"/>
              </a:solidFill>
            </a:endParaRPr>
          </a:p>
          <a:p>
            <a:pPr algn="ctr"/>
            <a:endParaRPr lang="en-GB" sz="2400" dirty="0">
              <a:solidFill>
                <a:srgbClr val="FF0000"/>
              </a:solidFill>
            </a:endParaRPr>
          </a:p>
          <a:p>
            <a:pPr algn="ctr"/>
            <a:endParaRPr lang="en-GB" sz="2400" dirty="0">
              <a:solidFill>
                <a:srgbClr val="FF0000"/>
              </a:solidFill>
            </a:endParaRPr>
          </a:p>
          <a:p>
            <a:pPr algn="ctr"/>
            <a:endParaRPr lang="en-GB" sz="2400" dirty="0">
              <a:solidFill>
                <a:srgbClr val="FF0000"/>
              </a:solidFill>
            </a:endParaRPr>
          </a:p>
          <a:p>
            <a:pPr algn="ctr"/>
            <a:r>
              <a:rPr lang="en-GB" sz="2400" dirty="0">
                <a:solidFill>
                  <a:srgbClr val="FF0000"/>
                </a:solidFill>
              </a:rPr>
              <a:t>Develop your own code</a:t>
            </a:r>
          </a:p>
          <a:p>
            <a:pPr algn="ctr"/>
            <a:endParaRPr lang="en-GB" dirty="0">
              <a:solidFill>
                <a:srgbClr val="FF0000"/>
              </a:solidFill>
            </a:endParaRPr>
          </a:p>
          <a:p>
            <a:pPr algn="ctr"/>
            <a:r>
              <a:rPr lang="en-GB" sz="3200" dirty="0">
                <a:solidFill>
                  <a:srgbClr val="FF0000"/>
                </a:solidFill>
              </a:rPr>
              <a:t>K </a:t>
            </a:r>
            <a:r>
              <a:rPr lang="en-GB" dirty="0">
                <a:solidFill>
                  <a:srgbClr val="FF0000"/>
                </a:solidFill>
              </a:rPr>
              <a:t>= Key point</a:t>
            </a:r>
          </a:p>
          <a:p>
            <a:pPr algn="ctr"/>
            <a:endParaRPr lang="en-GB" dirty="0">
              <a:solidFill>
                <a:srgbClr val="FF0000"/>
              </a:solidFill>
            </a:endParaRPr>
          </a:p>
          <a:p>
            <a:pPr algn="ctr"/>
            <a:r>
              <a:rPr lang="en-GB" sz="3200" b="1" dirty="0">
                <a:solidFill>
                  <a:srgbClr val="FF0000"/>
                </a:solidFill>
              </a:rPr>
              <a:t>L</a:t>
            </a:r>
            <a:r>
              <a:rPr lang="en-GB" sz="4800" b="1" dirty="0">
                <a:solidFill>
                  <a:srgbClr val="FF0000"/>
                </a:solidFill>
              </a:rPr>
              <a:t> </a:t>
            </a:r>
            <a:r>
              <a:rPr lang="en-GB" dirty="0">
                <a:solidFill>
                  <a:srgbClr val="FF0000"/>
                </a:solidFill>
              </a:rPr>
              <a:t>= Look back later</a:t>
            </a:r>
          </a:p>
          <a:p>
            <a:pPr algn="ctr"/>
            <a:endParaRPr lang="en-GB" dirty="0">
              <a:solidFill>
                <a:srgbClr val="FF0000"/>
              </a:solidFill>
            </a:endParaRPr>
          </a:p>
          <a:p>
            <a:pPr algn="ctr"/>
            <a:r>
              <a:rPr lang="en-GB" sz="3200" b="1" dirty="0">
                <a:solidFill>
                  <a:srgbClr val="FF0000"/>
                </a:solidFill>
              </a:rPr>
              <a:t>?</a:t>
            </a:r>
            <a:r>
              <a:rPr lang="en-GB" dirty="0">
                <a:solidFill>
                  <a:srgbClr val="FF0000"/>
                </a:solidFill>
              </a:rPr>
              <a:t> = I don’t get this. Ask someone</a:t>
            </a:r>
          </a:p>
          <a:p>
            <a:pPr algn="ctr"/>
            <a:endParaRPr lang="en-GB" dirty="0">
              <a:solidFill>
                <a:srgbClr val="FF0000"/>
              </a:solidFill>
            </a:endParaRPr>
          </a:p>
          <a:p>
            <a:pPr algn="ctr"/>
            <a:r>
              <a:rPr lang="en-GB" dirty="0">
                <a:solidFill>
                  <a:srgbClr val="FF0000"/>
                </a:solidFill>
              </a:rPr>
              <a:t> = I know this</a:t>
            </a:r>
          </a:p>
          <a:p>
            <a:pPr algn="ctr"/>
            <a:endParaRPr lang="en-GB" dirty="0">
              <a:solidFill>
                <a:srgbClr val="FF0000"/>
              </a:solidFill>
            </a:endParaRPr>
          </a:p>
          <a:p>
            <a:pPr algn="ctr"/>
            <a:endParaRPr lang="en-GB" dirty="0">
              <a:solidFill>
                <a:srgbClr val="FF0000"/>
              </a:solidFill>
            </a:endParaRPr>
          </a:p>
          <a:p>
            <a:pPr algn="ctr"/>
            <a:endParaRPr lang="en-GB" dirty="0">
              <a:solidFill>
                <a:srgbClr val="FF0000"/>
              </a:solidFill>
            </a:endParaRPr>
          </a:p>
          <a:p>
            <a:pPr algn="ctr"/>
            <a:endParaRPr lang="en-GB" dirty="0"/>
          </a:p>
          <a:p>
            <a:pPr algn="ctr"/>
            <a:endParaRPr lang="en-GB" dirty="0"/>
          </a:p>
        </p:txBody>
      </p:sp>
      <p:sp>
        <p:nvSpPr>
          <p:cNvPr id="6" name="Smiley Face 5"/>
          <p:cNvSpPr/>
          <p:nvPr/>
        </p:nvSpPr>
        <p:spPr>
          <a:xfrm rot="515013">
            <a:off x="8425961" y="4766940"/>
            <a:ext cx="359764" cy="419725"/>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5933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1133351" y="5733257"/>
            <a:ext cx="957155" cy="963250"/>
          </a:xfrm>
          <a:prstGeom prst="rect">
            <a:avLst/>
          </a:prstGeom>
        </p:spPr>
      </p:pic>
      <p:pic>
        <p:nvPicPr>
          <p:cNvPr id="5" name="Picture 4"/>
          <p:cNvPicPr>
            <a:picLocks noChangeAspect="1"/>
          </p:cNvPicPr>
          <p:nvPr/>
        </p:nvPicPr>
        <p:blipFill>
          <a:blip r:embed="rId4"/>
          <a:stretch>
            <a:fillRect/>
          </a:stretch>
        </p:blipFill>
        <p:spPr>
          <a:xfrm>
            <a:off x="399373" y="1567543"/>
            <a:ext cx="3162718" cy="3162718"/>
          </a:xfrm>
          <a:prstGeom prst="rect">
            <a:avLst/>
          </a:prstGeom>
        </p:spPr>
      </p:pic>
      <p:sp>
        <p:nvSpPr>
          <p:cNvPr id="6" name="TextBox 5"/>
          <p:cNvSpPr txBox="1"/>
          <p:nvPr/>
        </p:nvSpPr>
        <p:spPr>
          <a:xfrm>
            <a:off x="3991707" y="351693"/>
            <a:ext cx="7860323" cy="6186309"/>
          </a:xfrm>
          <a:prstGeom prst="rect">
            <a:avLst/>
          </a:prstGeom>
          <a:noFill/>
        </p:spPr>
        <p:txBody>
          <a:bodyPr wrap="square" rtlCol="0">
            <a:spAutoFit/>
          </a:bodyPr>
          <a:lstStyle/>
          <a:p>
            <a:r>
              <a:rPr lang="en-GB" sz="3600" dirty="0">
                <a:solidFill>
                  <a:srgbClr val="013473"/>
                </a:solidFill>
              </a:rPr>
              <a:t>Think you have learned a topic? It is good to test yourself in a creative way.</a:t>
            </a:r>
          </a:p>
          <a:p>
            <a:endParaRPr lang="en-GB" sz="3600" dirty="0">
              <a:solidFill>
                <a:srgbClr val="013473"/>
              </a:solidFill>
            </a:endParaRPr>
          </a:p>
          <a:p>
            <a:r>
              <a:rPr lang="en-GB" sz="3600" dirty="0">
                <a:solidFill>
                  <a:srgbClr val="013473"/>
                </a:solidFill>
              </a:rPr>
              <a:t>Once you have learnt a topic, try to write down something about it. Try to write down one thing about it next to each letter.</a:t>
            </a:r>
          </a:p>
          <a:p>
            <a:endParaRPr lang="en-GB" sz="3600" dirty="0">
              <a:solidFill>
                <a:srgbClr val="013473"/>
              </a:solidFill>
            </a:endParaRPr>
          </a:p>
          <a:p>
            <a:r>
              <a:rPr lang="en-GB" sz="3600" dirty="0">
                <a:solidFill>
                  <a:srgbClr val="013473"/>
                </a:solidFill>
              </a:rPr>
              <a:t>Remember, you remember far more by trying to think of something for every letter.</a:t>
            </a:r>
          </a:p>
        </p:txBody>
      </p:sp>
    </p:spTree>
    <p:extLst>
      <p:ext uri="{BB962C8B-B14F-4D97-AF65-F5344CB8AC3E}">
        <p14:creationId xmlns:p14="http://schemas.microsoft.com/office/powerpoint/2010/main" val="276697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8065" r="21254"/>
          <a:stretch/>
        </p:blipFill>
        <p:spPr>
          <a:xfrm>
            <a:off x="185973" y="1312987"/>
            <a:ext cx="2702351" cy="4869730"/>
          </a:xfrm>
          <a:prstGeom prst="rect">
            <a:avLst/>
          </a:prstGeom>
        </p:spPr>
      </p:pic>
      <p:pic>
        <p:nvPicPr>
          <p:cNvPr id="6" name="Picture 5"/>
          <p:cNvPicPr>
            <a:picLocks noChangeAspect="1"/>
          </p:cNvPicPr>
          <p:nvPr/>
        </p:nvPicPr>
        <p:blipFill rotWithShape="1">
          <a:blip r:embed="rId4"/>
          <a:srcRect l="25702" r="18304" b="6298"/>
          <a:stretch/>
        </p:blipFill>
        <p:spPr>
          <a:xfrm>
            <a:off x="3065484" y="1623669"/>
            <a:ext cx="2533339" cy="4248365"/>
          </a:xfrm>
          <a:prstGeom prst="rect">
            <a:avLst/>
          </a:prstGeom>
        </p:spPr>
      </p:pic>
      <p:pic>
        <p:nvPicPr>
          <p:cNvPr id="8" name="Picture 7"/>
          <p:cNvPicPr>
            <a:picLocks noChangeAspect="1"/>
          </p:cNvPicPr>
          <p:nvPr/>
        </p:nvPicPr>
        <p:blipFill rotWithShape="1">
          <a:blip r:embed="rId5"/>
          <a:srcRect l="12590" r="12262" b="3445"/>
          <a:stretch/>
        </p:blipFill>
        <p:spPr>
          <a:xfrm>
            <a:off x="5775983" y="1257754"/>
            <a:ext cx="2563318" cy="5003917"/>
          </a:xfrm>
          <a:prstGeom prst="rect">
            <a:avLst/>
          </a:prstGeom>
        </p:spPr>
      </p:pic>
      <p:pic>
        <p:nvPicPr>
          <p:cNvPr id="9" name="Picture 8"/>
          <p:cNvPicPr>
            <a:picLocks noChangeAspect="1"/>
          </p:cNvPicPr>
          <p:nvPr/>
        </p:nvPicPr>
        <p:blipFill rotWithShape="1">
          <a:blip r:embed="rId6"/>
          <a:srcRect l="36680" r="35457"/>
          <a:stretch/>
        </p:blipFill>
        <p:spPr>
          <a:xfrm>
            <a:off x="8516461" y="1459396"/>
            <a:ext cx="2540697" cy="4802275"/>
          </a:xfrm>
          <a:prstGeom prst="rect">
            <a:avLst/>
          </a:prstGeom>
        </p:spPr>
      </p:pic>
      <p:sp>
        <p:nvSpPr>
          <p:cNvPr id="11" name="TextBox 10"/>
          <p:cNvSpPr txBox="1"/>
          <p:nvPr/>
        </p:nvSpPr>
        <p:spPr>
          <a:xfrm>
            <a:off x="534062" y="344774"/>
            <a:ext cx="10523096" cy="707886"/>
          </a:xfrm>
          <a:prstGeom prst="rect">
            <a:avLst/>
          </a:prstGeom>
          <a:noFill/>
        </p:spPr>
        <p:txBody>
          <a:bodyPr wrap="square" rtlCol="0">
            <a:spAutoFit/>
          </a:bodyPr>
          <a:lstStyle/>
          <a:p>
            <a:r>
              <a:rPr lang="en-GB" sz="4000" b="1" dirty="0">
                <a:solidFill>
                  <a:srgbClr val="013473"/>
                </a:solidFill>
              </a:rPr>
              <a:t>WHAT DO THE FOLLOWING HAVE IN COMMON?</a:t>
            </a:r>
          </a:p>
        </p:txBody>
      </p:sp>
    </p:spTree>
    <p:extLst>
      <p:ext uri="{BB962C8B-B14F-4D97-AF65-F5344CB8AC3E}">
        <p14:creationId xmlns:p14="http://schemas.microsoft.com/office/powerpoint/2010/main" val="1265788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293" y="207231"/>
            <a:ext cx="9653665" cy="646331"/>
          </a:xfrm>
          <a:prstGeom prst="rect">
            <a:avLst/>
          </a:prstGeom>
          <a:noFill/>
        </p:spPr>
        <p:txBody>
          <a:bodyPr wrap="square" rtlCol="0">
            <a:spAutoFit/>
          </a:bodyPr>
          <a:lstStyle/>
          <a:p>
            <a:r>
              <a:rPr lang="en-GB" sz="3600" b="1" dirty="0">
                <a:solidFill>
                  <a:srgbClr val="013473"/>
                </a:solidFill>
              </a:rPr>
              <a:t>They are all an ideal place to put sticky notes</a:t>
            </a:r>
          </a:p>
        </p:txBody>
      </p:sp>
      <p:pic>
        <p:nvPicPr>
          <p:cNvPr id="3" name="Picture 2"/>
          <p:cNvPicPr>
            <a:picLocks noChangeAspect="1"/>
          </p:cNvPicPr>
          <p:nvPr/>
        </p:nvPicPr>
        <p:blipFill>
          <a:blip r:embed="rId3"/>
          <a:stretch>
            <a:fillRect/>
          </a:stretch>
        </p:blipFill>
        <p:spPr>
          <a:xfrm>
            <a:off x="1933729" y="984945"/>
            <a:ext cx="7569499" cy="4100249"/>
          </a:xfrm>
          <a:prstGeom prst="rect">
            <a:avLst/>
          </a:prstGeom>
        </p:spPr>
      </p:pic>
      <p:sp>
        <p:nvSpPr>
          <p:cNvPr id="4" name="TextBox 3"/>
          <p:cNvSpPr txBox="1"/>
          <p:nvPr/>
        </p:nvSpPr>
        <p:spPr>
          <a:xfrm>
            <a:off x="720420" y="5085194"/>
            <a:ext cx="10538085" cy="1569660"/>
          </a:xfrm>
          <a:prstGeom prst="rect">
            <a:avLst/>
          </a:prstGeom>
          <a:noFill/>
        </p:spPr>
        <p:txBody>
          <a:bodyPr wrap="square" rtlCol="0">
            <a:spAutoFit/>
          </a:bodyPr>
          <a:lstStyle/>
          <a:p>
            <a:r>
              <a:rPr lang="en-GB" sz="3200" b="1" dirty="0">
                <a:solidFill>
                  <a:srgbClr val="013473"/>
                </a:solidFill>
              </a:rPr>
              <a:t>Write or draw things on sticky notes and then put them where you’ll see them. Seeing them day in day out will help you REMEMBER.</a:t>
            </a:r>
          </a:p>
        </p:txBody>
      </p:sp>
    </p:spTree>
    <p:extLst>
      <p:ext uri="{BB962C8B-B14F-4D97-AF65-F5344CB8AC3E}">
        <p14:creationId xmlns:p14="http://schemas.microsoft.com/office/powerpoint/2010/main" val="2391886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17671"/>
            <a:ext cx="3576638" cy="1325563"/>
          </a:xfrm>
        </p:spPr>
        <p:txBody>
          <a:bodyPr>
            <a:normAutofit fontScale="90000"/>
          </a:bodyPr>
          <a:lstStyle/>
          <a:p>
            <a:r>
              <a:rPr lang="en-GB" b="1" dirty="0">
                <a:solidFill>
                  <a:schemeClr val="tx2"/>
                </a:solidFill>
                <a:latin typeface="+mn-lt"/>
              </a:rPr>
              <a:t>Revision notes</a:t>
            </a:r>
            <a:br>
              <a:rPr lang="en-GB" dirty="0"/>
            </a:br>
            <a:br>
              <a:rPr lang="en-GB" dirty="0"/>
            </a:br>
            <a:r>
              <a:rPr lang="en-GB" dirty="0"/>
              <a:t>Some students may benefit from displaying summaries in a prominent place, forcing them to review key information</a:t>
            </a:r>
          </a:p>
        </p:txBody>
      </p:sp>
      <p:pic>
        <p:nvPicPr>
          <p:cNvPr id="4" name="Content Placeholder 3"/>
          <p:cNvPicPr>
            <a:picLocks noGrp="1" noChangeAspect="1"/>
          </p:cNvPicPr>
          <p:nvPr>
            <p:ph idx="1"/>
          </p:nvPr>
        </p:nvPicPr>
        <p:blipFill>
          <a:blip r:embed="rId2"/>
          <a:stretch>
            <a:fillRect/>
          </a:stretch>
        </p:blipFill>
        <p:spPr>
          <a:xfrm>
            <a:off x="4743450" y="495933"/>
            <a:ext cx="5972175" cy="5769040"/>
          </a:xfrm>
          <a:prstGeom prst="rect">
            <a:avLst/>
          </a:prstGeom>
        </p:spPr>
      </p:pic>
    </p:spTree>
    <p:extLst>
      <p:ext uri="{BB962C8B-B14F-4D97-AF65-F5344CB8AC3E}">
        <p14:creationId xmlns:p14="http://schemas.microsoft.com/office/powerpoint/2010/main" val="1633989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4820" y="36018"/>
            <a:ext cx="10515600" cy="774473"/>
          </a:xfrm>
        </p:spPr>
        <p:txBody>
          <a:bodyPr/>
          <a:lstStyle/>
          <a:p>
            <a:r>
              <a:rPr lang="en-GB" b="1" dirty="0" err="1"/>
              <a:t>Foldables</a:t>
            </a:r>
            <a:endParaRPr lang="en-GB" b="1" dirty="0"/>
          </a:p>
        </p:txBody>
      </p:sp>
      <p:pic>
        <p:nvPicPr>
          <p:cNvPr id="4" name="Picture 3"/>
          <p:cNvPicPr>
            <a:picLocks noChangeAspect="1"/>
          </p:cNvPicPr>
          <p:nvPr/>
        </p:nvPicPr>
        <p:blipFill rotWithShape="1">
          <a:blip r:embed="rId3"/>
          <a:srcRect l="16238" t="18720"/>
          <a:stretch/>
        </p:blipFill>
        <p:spPr>
          <a:xfrm rot="600778">
            <a:off x="5306601" y="710079"/>
            <a:ext cx="5087007" cy="5226433"/>
          </a:xfrm>
          <a:prstGeom prst="rect">
            <a:avLst/>
          </a:prstGeom>
          <a:solidFill>
            <a:schemeClr val="accent1">
              <a:lumMod val="40000"/>
              <a:lumOff val="60000"/>
            </a:schemeClr>
          </a:solidFill>
          <a:ln cmpd="dbl">
            <a:solidFill>
              <a:schemeClr val="accent1">
                <a:lumMod val="75000"/>
              </a:schemeClr>
            </a:solidFill>
          </a:ln>
        </p:spPr>
      </p:pic>
      <p:sp>
        <p:nvSpPr>
          <p:cNvPr id="5" name="TextBox 4"/>
          <p:cNvSpPr txBox="1"/>
          <p:nvPr/>
        </p:nvSpPr>
        <p:spPr>
          <a:xfrm>
            <a:off x="283778" y="810490"/>
            <a:ext cx="4340774" cy="3539430"/>
          </a:xfrm>
          <a:prstGeom prst="rect">
            <a:avLst/>
          </a:prstGeom>
          <a:noFill/>
        </p:spPr>
        <p:txBody>
          <a:bodyPr wrap="square" rtlCol="0">
            <a:spAutoFit/>
          </a:bodyPr>
          <a:lstStyle/>
          <a:p>
            <a:r>
              <a:rPr lang="en-GB" sz="2800" dirty="0"/>
              <a:t>Hiding key information, concepts and formulae beneath flaps of paper is more interesting than it sounds. It also provides a welcome alternative to reading, rereading, note taking and a highlighter pen</a:t>
            </a:r>
          </a:p>
        </p:txBody>
      </p:sp>
    </p:spTree>
    <p:extLst>
      <p:ext uri="{BB962C8B-B14F-4D97-AF65-F5344CB8AC3E}">
        <p14:creationId xmlns:p14="http://schemas.microsoft.com/office/powerpoint/2010/main" val="2419662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t>Ever decreasing circles (or squares)</a:t>
            </a:r>
          </a:p>
        </p:txBody>
      </p:sp>
      <p:sp>
        <p:nvSpPr>
          <p:cNvPr id="4" name="Oval 3"/>
          <p:cNvSpPr/>
          <p:nvPr/>
        </p:nvSpPr>
        <p:spPr>
          <a:xfrm>
            <a:off x="204820" y="955964"/>
            <a:ext cx="4440382" cy="54032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946073" y="1579418"/>
            <a:ext cx="3844636" cy="411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9091580" y="2078181"/>
            <a:ext cx="2420617" cy="2663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4122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114" y="245383"/>
            <a:ext cx="10515600" cy="734332"/>
          </a:xfrm>
        </p:spPr>
        <p:txBody>
          <a:bodyPr/>
          <a:lstStyle/>
          <a:p>
            <a:r>
              <a:rPr lang="en-GB" b="1" dirty="0">
                <a:solidFill>
                  <a:srgbClr val="002060"/>
                </a:solidFill>
                <a:latin typeface="+mn-lt"/>
              </a:rPr>
              <a:t>Know what you are being tested on</a:t>
            </a:r>
          </a:p>
        </p:txBody>
      </p:sp>
      <p:pic>
        <p:nvPicPr>
          <p:cNvPr id="4" name="Content Placeholder 3"/>
          <p:cNvPicPr>
            <a:picLocks noGrp="1" noChangeAspect="1"/>
          </p:cNvPicPr>
          <p:nvPr>
            <p:ph idx="1"/>
          </p:nvPr>
        </p:nvPicPr>
        <p:blipFill rotWithShape="1">
          <a:blip r:embed="rId2"/>
          <a:srcRect r="1301" b="3981"/>
          <a:stretch/>
        </p:blipFill>
        <p:spPr>
          <a:xfrm>
            <a:off x="283028" y="881743"/>
            <a:ext cx="10809515" cy="5660571"/>
          </a:xfrm>
          <a:prstGeom prst="rect">
            <a:avLst/>
          </a:prstGeom>
        </p:spPr>
      </p:pic>
    </p:spTree>
    <p:extLst>
      <p:ext uri="{BB962C8B-B14F-4D97-AF65-F5344CB8AC3E}">
        <p14:creationId xmlns:p14="http://schemas.microsoft.com/office/powerpoint/2010/main" val="633449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562"/>
            <a:ext cx="10515600" cy="821418"/>
          </a:xfrm>
        </p:spPr>
        <p:txBody>
          <a:bodyPr/>
          <a:lstStyle/>
          <a:p>
            <a:pPr algn="ctr"/>
            <a:r>
              <a:rPr lang="en-GB" b="1" dirty="0">
                <a:solidFill>
                  <a:srgbClr val="002060"/>
                </a:solidFill>
                <a:latin typeface="+mn-lt"/>
              </a:rPr>
              <a:t>Make the most of practice papers</a:t>
            </a:r>
          </a:p>
        </p:txBody>
      </p:sp>
      <p:pic>
        <p:nvPicPr>
          <p:cNvPr id="4" name="Content Placeholder 3"/>
          <p:cNvPicPr>
            <a:picLocks noGrp="1" noChangeAspect="1"/>
          </p:cNvPicPr>
          <p:nvPr>
            <p:ph idx="1"/>
          </p:nvPr>
        </p:nvPicPr>
        <p:blipFill>
          <a:blip r:embed="rId2"/>
          <a:stretch>
            <a:fillRect/>
          </a:stretch>
        </p:blipFill>
        <p:spPr>
          <a:xfrm>
            <a:off x="555171" y="870857"/>
            <a:ext cx="10352315" cy="5714999"/>
          </a:xfrm>
          <a:prstGeom prst="rect">
            <a:avLst/>
          </a:prstGeom>
        </p:spPr>
      </p:pic>
    </p:spTree>
    <p:extLst>
      <p:ext uri="{BB962C8B-B14F-4D97-AF65-F5344CB8AC3E}">
        <p14:creationId xmlns:p14="http://schemas.microsoft.com/office/powerpoint/2010/main" val="1996689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F20146-C7A4-4988-AA8E-40502248FF72}"/>
              </a:ext>
            </a:extLst>
          </p:cNvPr>
          <p:cNvSpPr txBox="1"/>
          <p:nvPr/>
        </p:nvSpPr>
        <p:spPr>
          <a:xfrm>
            <a:off x="592873" y="1195961"/>
            <a:ext cx="10075128" cy="55707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alibri"/>
                <a:ea typeface="+mn-ea"/>
                <a:cs typeface="Calibri"/>
              </a:rPr>
              <a:t>The examinations will run over a five-week period.  The papers per subject have been spaced out to allow students to sit the examinations for all their subjects even if they miss one (or a few) due to COVID.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alibri"/>
                <a:ea typeface="+mn-ea"/>
                <a:cs typeface="Calibri"/>
              </a:rPr>
              <a:t>For Hawkley Hall students the examinations start on Thursday 12th May 2022 and run until Monday 27th June with the last full cohort examination being Thursday 23rd June.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564908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4714" y="136526"/>
            <a:ext cx="6422571" cy="777874"/>
          </a:xfrm>
        </p:spPr>
        <p:txBody>
          <a:bodyPr/>
          <a:lstStyle/>
          <a:p>
            <a:r>
              <a:rPr lang="en-GB" b="1" dirty="0">
                <a:solidFill>
                  <a:srgbClr val="002060"/>
                </a:solidFill>
                <a:latin typeface="+mn-lt"/>
              </a:rPr>
              <a:t>Organisation and Planning </a:t>
            </a:r>
          </a:p>
        </p:txBody>
      </p:sp>
      <p:pic>
        <p:nvPicPr>
          <p:cNvPr id="4" name="Content Placeholder 3"/>
          <p:cNvPicPr>
            <a:picLocks noGrp="1" noChangeAspect="1"/>
          </p:cNvPicPr>
          <p:nvPr>
            <p:ph idx="1"/>
          </p:nvPr>
        </p:nvPicPr>
        <p:blipFill>
          <a:blip r:embed="rId2"/>
          <a:stretch>
            <a:fillRect/>
          </a:stretch>
        </p:blipFill>
        <p:spPr>
          <a:xfrm>
            <a:off x="544286" y="914400"/>
            <a:ext cx="10459991" cy="5627914"/>
          </a:xfrm>
          <a:prstGeom prst="rect">
            <a:avLst/>
          </a:prstGeom>
        </p:spPr>
      </p:pic>
    </p:spTree>
    <p:extLst>
      <p:ext uri="{BB962C8B-B14F-4D97-AF65-F5344CB8AC3E}">
        <p14:creationId xmlns:p14="http://schemas.microsoft.com/office/powerpoint/2010/main" val="1351495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387" y="298449"/>
            <a:ext cx="10515600" cy="1325563"/>
          </a:xfrm>
        </p:spPr>
        <p:txBody>
          <a:bodyPr>
            <a:normAutofit/>
          </a:bodyPr>
          <a:lstStyle/>
          <a:p>
            <a:r>
              <a:rPr lang="en-GB" sz="5400" b="1" dirty="0">
                <a:solidFill>
                  <a:schemeClr val="tx2"/>
                </a:solidFill>
                <a:latin typeface="+mn-lt"/>
              </a:rPr>
              <a:t>Planning your revision</a:t>
            </a:r>
          </a:p>
        </p:txBody>
      </p:sp>
      <p:pic>
        <p:nvPicPr>
          <p:cNvPr id="4" name="Picture 3"/>
          <p:cNvPicPr>
            <a:picLocks noChangeAspect="1"/>
          </p:cNvPicPr>
          <p:nvPr/>
        </p:nvPicPr>
        <p:blipFill>
          <a:blip r:embed="rId2"/>
          <a:stretch>
            <a:fillRect/>
          </a:stretch>
        </p:blipFill>
        <p:spPr>
          <a:xfrm>
            <a:off x="786489" y="1423987"/>
            <a:ext cx="9885453" cy="4905376"/>
          </a:xfrm>
          <a:prstGeom prst="rect">
            <a:avLst/>
          </a:prstGeom>
        </p:spPr>
      </p:pic>
    </p:spTree>
    <p:extLst>
      <p:ext uri="{BB962C8B-B14F-4D97-AF65-F5344CB8AC3E}">
        <p14:creationId xmlns:p14="http://schemas.microsoft.com/office/powerpoint/2010/main" val="1619371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888"/>
          <a:stretch/>
        </p:blipFill>
        <p:spPr>
          <a:xfrm>
            <a:off x="326571" y="272143"/>
            <a:ext cx="10744201" cy="6372905"/>
          </a:xfrm>
          <a:prstGeom prst="rect">
            <a:avLst/>
          </a:prstGeom>
        </p:spPr>
      </p:pic>
    </p:spTree>
    <p:extLst>
      <p:ext uri="{BB962C8B-B14F-4D97-AF65-F5344CB8AC3E}">
        <p14:creationId xmlns:p14="http://schemas.microsoft.com/office/powerpoint/2010/main" val="2422333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6513" y="365125"/>
            <a:ext cx="10515600" cy="1325563"/>
          </a:xfrm>
        </p:spPr>
        <p:txBody>
          <a:bodyPr/>
          <a:lstStyle/>
          <a:p>
            <a:endParaRPr lang="en-GB"/>
          </a:p>
        </p:txBody>
      </p:sp>
      <p:pic>
        <p:nvPicPr>
          <p:cNvPr id="5" name="Picture 4"/>
          <p:cNvPicPr>
            <a:picLocks noChangeAspect="1"/>
          </p:cNvPicPr>
          <p:nvPr/>
        </p:nvPicPr>
        <p:blipFill rotWithShape="1">
          <a:blip r:embed="rId2"/>
          <a:srcRect l="4988" r="2856"/>
          <a:stretch/>
        </p:blipFill>
        <p:spPr>
          <a:xfrm>
            <a:off x="1803775" y="534285"/>
            <a:ext cx="7728857" cy="5811789"/>
          </a:xfrm>
          <a:prstGeom prst="rect">
            <a:avLst/>
          </a:prstGeom>
        </p:spPr>
      </p:pic>
    </p:spTree>
    <p:extLst>
      <p:ext uri="{BB962C8B-B14F-4D97-AF65-F5344CB8AC3E}">
        <p14:creationId xmlns:p14="http://schemas.microsoft.com/office/powerpoint/2010/main" val="3422728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418"/>
          <a:stretch/>
        </p:blipFill>
        <p:spPr>
          <a:xfrm>
            <a:off x="1615169" y="365125"/>
            <a:ext cx="8186057" cy="5858689"/>
          </a:xfrm>
          <a:prstGeom prst="rect">
            <a:avLst/>
          </a:prstGeom>
        </p:spPr>
      </p:pic>
    </p:spTree>
    <p:extLst>
      <p:ext uri="{BB962C8B-B14F-4D97-AF65-F5344CB8AC3E}">
        <p14:creationId xmlns:p14="http://schemas.microsoft.com/office/powerpoint/2010/main" val="1587629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15659" y="1772816"/>
            <a:ext cx="7168773" cy="3550746"/>
          </a:xfrm>
        </p:spPr>
        <p:txBody>
          <a:bodyPr>
            <a:noAutofit/>
          </a:bodyPr>
          <a:lstStyle/>
          <a:p>
            <a:r>
              <a:rPr lang="en-GB" sz="4800" b="1" dirty="0">
                <a:solidFill>
                  <a:srgbClr val="003087"/>
                </a:solidFill>
                <a:latin typeface="Arial" pitchFamily="34" charset="0"/>
                <a:cs typeface="Arial" pitchFamily="34" charset="0"/>
              </a:rPr>
              <a:t>Supporting your child’s </a:t>
            </a:r>
          </a:p>
          <a:p>
            <a:r>
              <a:rPr lang="en-GB" sz="4800" b="1" dirty="0">
                <a:solidFill>
                  <a:srgbClr val="003087"/>
                </a:solidFill>
                <a:latin typeface="Arial" pitchFamily="34" charset="0"/>
                <a:cs typeface="Arial" pitchFamily="34" charset="0"/>
              </a:rPr>
              <a:t>mental health and wellbeing </a:t>
            </a:r>
          </a:p>
        </p:txBody>
      </p:sp>
    </p:spTree>
    <p:extLst>
      <p:ext uri="{BB962C8B-B14F-4D97-AF65-F5344CB8AC3E}">
        <p14:creationId xmlns:p14="http://schemas.microsoft.com/office/powerpoint/2010/main" val="3885851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675620" y="4149080"/>
            <a:ext cx="7302929" cy="1900225"/>
            <a:chOff x="251520" y="4581128"/>
            <a:chExt cx="7302929" cy="1900225"/>
          </a:xfrm>
        </p:grpSpPr>
        <p:sp>
          <p:nvSpPr>
            <p:cNvPr id="4" name="Oval 3"/>
            <p:cNvSpPr/>
            <p:nvPr/>
          </p:nvSpPr>
          <p:spPr>
            <a:xfrm>
              <a:off x="251520" y="4581128"/>
              <a:ext cx="3960440" cy="1872208"/>
            </a:xfrm>
            <a:prstGeom prst="ellipse">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Everyday</a:t>
              </a:r>
            </a:p>
          </p:txBody>
        </p:sp>
        <p:sp>
          <p:nvSpPr>
            <p:cNvPr id="5" name="Oval 4"/>
            <p:cNvSpPr/>
            <p:nvPr/>
          </p:nvSpPr>
          <p:spPr>
            <a:xfrm>
              <a:off x="3594009" y="4609145"/>
              <a:ext cx="3960440" cy="1872208"/>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Overwhelming Feelings</a:t>
              </a:r>
            </a:p>
          </p:txBody>
        </p:sp>
      </p:grpSp>
      <p:sp>
        <p:nvSpPr>
          <p:cNvPr id="2" name="Title 1"/>
          <p:cNvSpPr>
            <a:spLocks noGrp="1"/>
          </p:cNvSpPr>
          <p:nvPr>
            <p:ph type="title"/>
          </p:nvPr>
        </p:nvSpPr>
        <p:spPr/>
        <p:txBody>
          <a:bodyPr>
            <a:normAutofit/>
          </a:bodyPr>
          <a:lstStyle/>
          <a:p>
            <a:pPr algn="ctr"/>
            <a:r>
              <a:rPr lang="en-GB" b="1" dirty="0">
                <a:solidFill>
                  <a:srgbClr val="002060"/>
                </a:solidFill>
                <a:latin typeface="+mn-lt"/>
              </a:rPr>
              <a:t>Everyday Vs Overwhelming Feelings</a:t>
            </a:r>
          </a:p>
        </p:txBody>
      </p:sp>
      <p:sp>
        <p:nvSpPr>
          <p:cNvPr id="3" name="Content Placeholder 2"/>
          <p:cNvSpPr>
            <a:spLocks noGrp="1"/>
          </p:cNvSpPr>
          <p:nvPr>
            <p:ph idx="1"/>
          </p:nvPr>
        </p:nvSpPr>
        <p:spPr>
          <a:xfrm>
            <a:off x="1981200" y="1690688"/>
            <a:ext cx="8229600" cy="2044823"/>
          </a:xfrm>
        </p:spPr>
        <p:txBody>
          <a:bodyPr>
            <a:normAutofit/>
          </a:bodyPr>
          <a:lstStyle/>
          <a:p>
            <a:pPr marL="0" indent="0">
              <a:buNone/>
            </a:pPr>
            <a:r>
              <a:rPr lang="en-GB" sz="1800" b="1" dirty="0"/>
              <a:t>Everyday</a:t>
            </a:r>
            <a:r>
              <a:rPr lang="en-GB" sz="1800" dirty="0"/>
              <a:t> – come and go and are a normal reaction to what is happening in our lives. They are always changing and don’t usually hang around for long</a:t>
            </a:r>
          </a:p>
          <a:p>
            <a:pPr marL="0" indent="0">
              <a:buNone/>
            </a:pPr>
            <a:endParaRPr lang="en-GB" sz="1800" dirty="0"/>
          </a:p>
          <a:p>
            <a:pPr marL="0" indent="0">
              <a:buNone/>
            </a:pPr>
            <a:r>
              <a:rPr lang="en-GB" sz="1800" b="1" dirty="0"/>
              <a:t>Overwhelming</a:t>
            </a:r>
            <a:r>
              <a:rPr lang="en-GB" sz="1800" dirty="0"/>
              <a:t> – hang around for a long time, change the way we feel and behave and may stop us from doing what we want in our life. You might hear people call them a Mental Health problem, illness or disorder.</a:t>
            </a:r>
          </a:p>
        </p:txBody>
      </p:sp>
    </p:spTree>
    <p:extLst>
      <p:ext uri="{BB962C8B-B14F-4D97-AF65-F5344CB8AC3E}">
        <p14:creationId xmlns:p14="http://schemas.microsoft.com/office/powerpoint/2010/main" val="3798304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63" y="679450"/>
            <a:ext cx="10515600" cy="1325563"/>
          </a:xfrm>
        </p:spPr>
        <p:txBody>
          <a:bodyPr/>
          <a:lstStyle/>
          <a:p>
            <a:pPr algn="ctr"/>
            <a:r>
              <a:rPr lang="en-GB" b="1" dirty="0">
                <a:solidFill>
                  <a:schemeClr val="tx2"/>
                </a:solidFill>
                <a:latin typeface="+mn-lt"/>
              </a:rPr>
              <a:t>Mental Health </a:t>
            </a:r>
          </a:p>
        </p:txBody>
      </p:sp>
      <p:sp>
        <p:nvSpPr>
          <p:cNvPr id="3" name="Content Placeholder 2"/>
          <p:cNvSpPr>
            <a:spLocks noGrp="1"/>
          </p:cNvSpPr>
          <p:nvPr>
            <p:ph idx="1"/>
          </p:nvPr>
        </p:nvSpPr>
        <p:spPr>
          <a:xfrm>
            <a:off x="2424113" y="2711451"/>
            <a:ext cx="10515600" cy="4351338"/>
          </a:xfrm>
        </p:spPr>
        <p:txBody>
          <a:bodyPr/>
          <a:lstStyle/>
          <a:p>
            <a:pPr marL="0" indent="0">
              <a:buNone/>
            </a:pPr>
            <a:r>
              <a:rPr lang="en-GB" dirty="0">
                <a:hlinkClick r:id="rId3"/>
              </a:rPr>
              <a:t>https://www.youtube.com/watch?v=DxIDKZHW3-E</a:t>
            </a:r>
            <a:endParaRPr lang="en-GB" dirty="0"/>
          </a:p>
          <a:p>
            <a:endParaRPr lang="en-GB" dirty="0"/>
          </a:p>
        </p:txBody>
      </p:sp>
    </p:spTree>
    <p:extLst>
      <p:ext uri="{BB962C8B-B14F-4D97-AF65-F5344CB8AC3E}">
        <p14:creationId xmlns:p14="http://schemas.microsoft.com/office/powerpoint/2010/main" val="4081832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2060"/>
                </a:solidFill>
                <a:latin typeface="+mn-lt"/>
              </a:rPr>
              <a:t>Worry is a normal part of child development </a:t>
            </a:r>
          </a:p>
        </p:txBody>
      </p:sp>
      <p:pic>
        <p:nvPicPr>
          <p:cNvPr id="4" name="Content Placeholder 3"/>
          <p:cNvPicPr>
            <a:picLocks noGrp="1" noChangeAspect="1"/>
          </p:cNvPicPr>
          <p:nvPr>
            <p:ph idx="1"/>
          </p:nvPr>
        </p:nvPicPr>
        <p:blipFill>
          <a:blip r:embed="rId2"/>
          <a:stretch>
            <a:fillRect/>
          </a:stretch>
        </p:blipFill>
        <p:spPr>
          <a:xfrm>
            <a:off x="6175333" y="1690688"/>
            <a:ext cx="3996756" cy="4402608"/>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341" y="1690688"/>
            <a:ext cx="4032448" cy="440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14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2391"/>
            <a:ext cx="10515600" cy="1325563"/>
          </a:xfrm>
        </p:spPr>
        <p:txBody>
          <a:bodyPr/>
          <a:lstStyle/>
          <a:p>
            <a:pPr algn="ctr"/>
            <a:r>
              <a:rPr lang="en-GB" b="1" dirty="0">
                <a:solidFill>
                  <a:srgbClr val="002060"/>
                </a:solidFill>
                <a:latin typeface="+mn-lt"/>
              </a:rPr>
              <a:t>Anxiety explained </a:t>
            </a:r>
          </a:p>
        </p:txBody>
      </p:sp>
      <p:sp>
        <p:nvSpPr>
          <p:cNvPr id="3" name="Content Placeholder 2"/>
          <p:cNvSpPr>
            <a:spLocks noGrp="1"/>
          </p:cNvSpPr>
          <p:nvPr>
            <p:ph idx="1"/>
          </p:nvPr>
        </p:nvSpPr>
        <p:spPr>
          <a:xfrm>
            <a:off x="338203" y="1437762"/>
            <a:ext cx="11386159" cy="4425355"/>
          </a:xfrm>
        </p:spPr>
        <p:txBody>
          <a:bodyPr>
            <a:normAutofit/>
          </a:bodyPr>
          <a:lstStyle/>
          <a:p>
            <a:pPr marL="0" indent="0" algn="ctr">
              <a:buNone/>
            </a:pPr>
            <a:r>
              <a:rPr lang="en-GB" sz="2400" dirty="0"/>
              <a:t>Children with anxiety disorders tend to have more intense worries. Anxiety is caused by our perception of threat. Anxiety put simply is the overestimation a perceived threat and underestimation our ability to cope. </a:t>
            </a:r>
          </a:p>
          <a:p>
            <a:pPr marL="0" indent="0" algn="ctr">
              <a:buNone/>
            </a:pPr>
            <a:endParaRPr lang="en-GB" sz="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780929"/>
            <a:ext cx="8521700" cy="338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819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8FA2CD-1E55-4843-BE0E-AC2FA2EB3E66}"/>
              </a:ext>
            </a:extLst>
          </p:cNvPr>
          <p:cNvSpPr txBox="1"/>
          <p:nvPr/>
        </p:nvSpPr>
        <p:spPr>
          <a:xfrm>
            <a:off x="862279" y="1926804"/>
            <a:ext cx="3218902"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alibri"/>
                <a:ea typeface="+mn-ea"/>
                <a:cs typeface="Calibri"/>
              </a:rPr>
              <a:t>The GCSE/Vocational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alibri"/>
                <a:ea typeface="+mn-ea"/>
                <a:cs typeface="Calibri"/>
              </a:rPr>
              <a:t>Summer 2022 timetable</a:t>
            </a:r>
          </a:p>
        </p:txBody>
      </p:sp>
      <p:pic>
        <p:nvPicPr>
          <p:cNvPr id="6" name="Picture 5" descr="Table&#10;&#10;Description automatically generated">
            <a:extLst>
              <a:ext uri="{FF2B5EF4-FFF2-40B4-BE49-F238E27FC236}">
                <a16:creationId xmlns:a16="http://schemas.microsoft.com/office/drawing/2014/main" id="{5ED61B4E-AF95-4FB8-A436-B7C1ABAFA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1181" y="90021"/>
            <a:ext cx="4507648" cy="6677957"/>
          </a:xfrm>
          <a:prstGeom prst="rect">
            <a:avLst/>
          </a:prstGeom>
        </p:spPr>
      </p:pic>
    </p:spTree>
    <p:extLst>
      <p:ext uri="{BB962C8B-B14F-4D97-AF65-F5344CB8AC3E}">
        <p14:creationId xmlns:p14="http://schemas.microsoft.com/office/powerpoint/2010/main" val="483360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002060"/>
                </a:solidFill>
                <a:latin typeface="+mn-lt"/>
              </a:rPr>
              <a:t>Impacting factors – Social, Biological and Psychological </a:t>
            </a:r>
          </a:p>
        </p:txBody>
      </p:sp>
      <p:sp>
        <p:nvSpPr>
          <p:cNvPr id="3" name="Content Placeholder 2"/>
          <p:cNvSpPr>
            <a:spLocks noGrp="1"/>
          </p:cNvSpPr>
          <p:nvPr>
            <p:ph idx="1"/>
          </p:nvPr>
        </p:nvSpPr>
        <p:spPr/>
        <p:txBody>
          <a:bodyPr/>
          <a:lstStyle/>
          <a:p>
            <a:endParaRPr lang="en-GB" dirty="0"/>
          </a:p>
        </p:txBody>
      </p:sp>
      <p:sp>
        <p:nvSpPr>
          <p:cNvPr id="4" name="Oval 3"/>
          <p:cNvSpPr/>
          <p:nvPr/>
        </p:nvSpPr>
        <p:spPr>
          <a:xfrm>
            <a:off x="5735960" y="2204864"/>
            <a:ext cx="1872208"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Social media </a:t>
            </a:r>
          </a:p>
        </p:txBody>
      </p:sp>
      <p:sp>
        <p:nvSpPr>
          <p:cNvPr id="6" name="Oval 5"/>
          <p:cNvSpPr/>
          <p:nvPr/>
        </p:nvSpPr>
        <p:spPr>
          <a:xfrm>
            <a:off x="4511824" y="3487851"/>
            <a:ext cx="2232248" cy="10932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Environmental </a:t>
            </a:r>
          </a:p>
        </p:txBody>
      </p:sp>
      <p:sp>
        <p:nvSpPr>
          <p:cNvPr id="7" name="Oval 6"/>
          <p:cNvSpPr/>
          <p:nvPr/>
        </p:nvSpPr>
        <p:spPr>
          <a:xfrm>
            <a:off x="8112224" y="2204410"/>
            <a:ext cx="1872208"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Pressure </a:t>
            </a:r>
          </a:p>
        </p:txBody>
      </p:sp>
      <p:sp>
        <p:nvSpPr>
          <p:cNvPr id="8" name="Oval 7"/>
          <p:cNvSpPr/>
          <p:nvPr/>
        </p:nvSpPr>
        <p:spPr>
          <a:xfrm>
            <a:off x="7406698" y="4700190"/>
            <a:ext cx="1872208"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Friendships </a:t>
            </a:r>
          </a:p>
        </p:txBody>
      </p:sp>
      <p:sp>
        <p:nvSpPr>
          <p:cNvPr id="9" name="Oval 8"/>
          <p:cNvSpPr/>
          <p:nvPr/>
        </p:nvSpPr>
        <p:spPr>
          <a:xfrm>
            <a:off x="5087888" y="5094765"/>
            <a:ext cx="1872208"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Trauma  </a:t>
            </a:r>
          </a:p>
        </p:txBody>
      </p:sp>
      <p:sp>
        <p:nvSpPr>
          <p:cNvPr id="10" name="Oval 9"/>
          <p:cNvSpPr/>
          <p:nvPr/>
        </p:nvSpPr>
        <p:spPr>
          <a:xfrm>
            <a:off x="2950187" y="2214664"/>
            <a:ext cx="2065693" cy="1070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Adverse Childhood Experiences (ACE)  </a:t>
            </a:r>
          </a:p>
        </p:txBody>
      </p:sp>
      <p:sp>
        <p:nvSpPr>
          <p:cNvPr id="11" name="Oval 10"/>
          <p:cNvSpPr/>
          <p:nvPr/>
        </p:nvSpPr>
        <p:spPr>
          <a:xfrm>
            <a:off x="7618040" y="3438254"/>
            <a:ext cx="1872208"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Resilience </a:t>
            </a:r>
          </a:p>
        </p:txBody>
      </p:sp>
      <p:sp>
        <p:nvSpPr>
          <p:cNvPr id="12" name="Oval 11"/>
          <p:cNvSpPr/>
          <p:nvPr/>
        </p:nvSpPr>
        <p:spPr>
          <a:xfrm>
            <a:off x="2046711" y="3501008"/>
            <a:ext cx="1872208"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School  </a:t>
            </a:r>
          </a:p>
        </p:txBody>
      </p:sp>
      <p:sp>
        <p:nvSpPr>
          <p:cNvPr id="14" name="Oval 13"/>
          <p:cNvSpPr/>
          <p:nvPr/>
        </p:nvSpPr>
        <p:spPr>
          <a:xfrm>
            <a:off x="2711624" y="4690029"/>
            <a:ext cx="1872208"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Physical health  </a:t>
            </a:r>
          </a:p>
        </p:txBody>
      </p:sp>
    </p:spTree>
    <p:extLst>
      <p:ext uri="{BB962C8B-B14F-4D97-AF65-F5344CB8AC3E}">
        <p14:creationId xmlns:p14="http://schemas.microsoft.com/office/powerpoint/2010/main" val="583670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354" y="365124"/>
            <a:ext cx="6908859" cy="6084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8865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73041" y="2221107"/>
            <a:ext cx="6488482" cy="3560373"/>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208" y="1857417"/>
            <a:ext cx="2736304"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2466584" y="401756"/>
            <a:ext cx="10515600" cy="1325563"/>
          </a:xfrm>
        </p:spPr>
        <p:txBody>
          <a:bodyPr/>
          <a:lstStyle/>
          <a:p>
            <a:pPr algn="l"/>
            <a:r>
              <a:rPr lang="en-GB" sz="2800" b="1" dirty="0">
                <a:solidFill>
                  <a:srgbClr val="003087"/>
                </a:solidFill>
                <a:latin typeface="Arial" panose="020B0604020202020204" pitchFamily="34" charset="0"/>
                <a:cs typeface="Arial" panose="020B0604020202020204" pitchFamily="34" charset="0"/>
              </a:rPr>
              <a:t>Impact of exams on our mental health</a:t>
            </a:r>
            <a:endParaRPr lang="en-GB" dirty="0"/>
          </a:p>
        </p:txBody>
      </p:sp>
    </p:spTree>
    <p:extLst>
      <p:ext uri="{BB962C8B-B14F-4D97-AF65-F5344CB8AC3E}">
        <p14:creationId xmlns:p14="http://schemas.microsoft.com/office/powerpoint/2010/main" val="4260884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646" y="390177"/>
            <a:ext cx="10515600" cy="1325563"/>
          </a:xfrm>
        </p:spPr>
        <p:txBody>
          <a:bodyPr>
            <a:normAutofit/>
          </a:bodyPr>
          <a:lstStyle/>
          <a:p>
            <a:pPr algn="l"/>
            <a:r>
              <a:rPr lang="en-GB" b="1" dirty="0">
                <a:solidFill>
                  <a:srgbClr val="002060"/>
                </a:solidFill>
                <a:latin typeface="+mn-lt"/>
              </a:rPr>
              <a:t>Top tips to help with exam stress </a:t>
            </a:r>
          </a:p>
        </p:txBody>
      </p:sp>
      <p:sp>
        <p:nvSpPr>
          <p:cNvPr id="5" name="Content Placeholder 4"/>
          <p:cNvSpPr>
            <a:spLocks noGrp="1"/>
          </p:cNvSpPr>
          <p:nvPr>
            <p:ph idx="1"/>
          </p:nvPr>
        </p:nvSpPr>
        <p:spPr/>
        <p:txBody>
          <a:bodyPr>
            <a:normAutofit fontScale="92500" lnSpcReduction="20000"/>
          </a:bodyPr>
          <a:lstStyle/>
          <a:p>
            <a:r>
              <a:rPr lang="en-GB" dirty="0"/>
              <a:t>Encourage your child to take care of themselves by eating the right kind of foods, drinking water and getting enough sleep. For teenagers 8 – 10 hours sleep is essential as tiredness can impair concentration and increase anxiety.</a:t>
            </a:r>
          </a:p>
          <a:p>
            <a:r>
              <a:rPr lang="en-GB" dirty="0"/>
              <a:t>Provide reassurance by reminding your child of past/current successes and give giving them the opportunity to say how they are feeling.</a:t>
            </a:r>
          </a:p>
          <a:p>
            <a:r>
              <a:rPr lang="en-GB" dirty="0"/>
              <a:t>Support them to develop a realistic revision timetable and encourage them to take regular breaks. </a:t>
            </a:r>
          </a:p>
          <a:p>
            <a:r>
              <a:rPr lang="en-GB" dirty="0"/>
              <a:t>Promote regular exercise to get rid of physical tension. Improved blood flow to the brain can improve a young persons ability to think clearly, learn, concentrate and remember.</a:t>
            </a:r>
          </a:p>
          <a:p>
            <a:r>
              <a:rPr lang="en-GB" dirty="0"/>
              <a:t>Encourage relaxation techniques such as controlled breathing and mindfulness. </a:t>
            </a:r>
          </a:p>
        </p:txBody>
      </p:sp>
    </p:spTree>
    <p:extLst>
      <p:ext uri="{BB962C8B-B14F-4D97-AF65-F5344CB8AC3E}">
        <p14:creationId xmlns:p14="http://schemas.microsoft.com/office/powerpoint/2010/main" val="3433985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Parent ‘GCSES’ during Year 10/11 </a:t>
            </a:r>
          </a:p>
        </p:txBody>
      </p:sp>
      <p:sp>
        <p:nvSpPr>
          <p:cNvPr id="3" name="Content Placeholder 2"/>
          <p:cNvSpPr>
            <a:spLocks noGrp="1"/>
          </p:cNvSpPr>
          <p:nvPr>
            <p:ph idx="1"/>
          </p:nvPr>
        </p:nvSpPr>
        <p:spPr>
          <a:xfrm>
            <a:off x="1981200" y="1844825"/>
            <a:ext cx="8229600" cy="3960440"/>
          </a:xfrm>
        </p:spPr>
        <p:txBody>
          <a:bodyPr>
            <a:normAutofit/>
          </a:bodyPr>
          <a:lstStyle/>
          <a:p>
            <a:pPr marL="0" indent="0">
              <a:buNone/>
            </a:pPr>
            <a:r>
              <a:rPr lang="en-GB" sz="4000" b="1" dirty="0">
                <a:solidFill>
                  <a:srgbClr val="00B050"/>
                </a:solidFill>
              </a:rPr>
              <a:t>G</a:t>
            </a:r>
            <a:r>
              <a:rPr lang="en-GB" dirty="0">
                <a:solidFill>
                  <a:srgbClr val="002060"/>
                </a:solidFill>
              </a:rPr>
              <a:t>ood enough relationships at home</a:t>
            </a:r>
            <a:endParaRPr lang="en-GB" dirty="0">
              <a:solidFill>
                <a:srgbClr val="00B050"/>
              </a:solidFill>
            </a:endParaRPr>
          </a:p>
          <a:p>
            <a:pPr marL="0" indent="0">
              <a:buNone/>
            </a:pPr>
            <a:r>
              <a:rPr lang="en-GB" sz="4000" b="1" dirty="0">
                <a:solidFill>
                  <a:srgbClr val="00B050"/>
                </a:solidFill>
              </a:rPr>
              <a:t>C</a:t>
            </a:r>
            <a:r>
              <a:rPr lang="en-GB" dirty="0">
                <a:solidFill>
                  <a:srgbClr val="002060"/>
                </a:solidFill>
              </a:rPr>
              <a:t>hill out time</a:t>
            </a:r>
          </a:p>
          <a:p>
            <a:pPr marL="0" indent="0">
              <a:buNone/>
            </a:pPr>
            <a:r>
              <a:rPr lang="en-GB" sz="4000" b="1" dirty="0">
                <a:solidFill>
                  <a:srgbClr val="00B050"/>
                </a:solidFill>
              </a:rPr>
              <a:t>S</a:t>
            </a:r>
            <a:r>
              <a:rPr lang="en-GB" dirty="0">
                <a:solidFill>
                  <a:srgbClr val="002060"/>
                </a:solidFill>
              </a:rPr>
              <a:t>uccess reminders</a:t>
            </a:r>
          </a:p>
          <a:p>
            <a:pPr marL="0" indent="0">
              <a:buNone/>
            </a:pPr>
            <a:r>
              <a:rPr lang="en-GB" sz="4000" b="1" dirty="0">
                <a:solidFill>
                  <a:srgbClr val="00B050"/>
                </a:solidFill>
              </a:rPr>
              <a:t>E</a:t>
            </a:r>
            <a:r>
              <a:rPr lang="en-GB" dirty="0">
                <a:solidFill>
                  <a:srgbClr val="002060"/>
                </a:solidFill>
              </a:rPr>
              <a:t>ncourage effort and exercise</a:t>
            </a:r>
          </a:p>
          <a:p>
            <a:pPr marL="0" indent="0">
              <a:buNone/>
            </a:pPr>
            <a:r>
              <a:rPr lang="en-GB" sz="4000" b="1" dirty="0">
                <a:solidFill>
                  <a:srgbClr val="00B050"/>
                </a:solidFill>
              </a:rPr>
              <a:t>S</a:t>
            </a:r>
            <a:r>
              <a:rPr lang="en-GB" dirty="0">
                <a:solidFill>
                  <a:srgbClr val="002060"/>
                </a:solidFill>
              </a:rPr>
              <a:t>leep</a:t>
            </a:r>
          </a:p>
        </p:txBody>
      </p:sp>
    </p:spTree>
    <p:extLst>
      <p:ext uri="{BB962C8B-B14F-4D97-AF65-F5344CB8AC3E}">
        <p14:creationId xmlns:p14="http://schemas.microsoft.com/office/powerpoint/2010/main" val="3424373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002060"/>
                </a:solidFill>
                <a:latin typeface="+mn-lt"/>
              </a:rPr>
              <a:t>Helpful apps – Mindfulness </a:t>
            </a:r>
          </a:p>
        </p:txBody>
      </p:sp>
      <p:pic>
        <p:nvPicPr>
          <p:cNvPr id="5" name="Content Placeholder 4"/>
          <p:cNvPicPr>
            <a:picLocks noGrp="1" noChangeAspect="1"/>
          </p:cNvPicPr>
          <p:nvPr>
            <p:ph idx="1"/>
          </p:nvPr>
        </p:nvPicPr>
        <p:blipFill>
          <a:blip r:embed="rId2"/>
          <a:stretch>
            <a:fillRect/>
          </a:stretch>
        </p:blipFill>
        <p:spPr>
          <a:xfrm>
            <a:off x="5891615" y="1738312"/>
            <a:ext cx="4460264" cy="4351338"/>
          </a:xfrm>
          <a:prstGeom prst="rect">
            <a:avLst/>
          </a:prstGeom>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559" y="1738312"/>
            <a:ext cx="331236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7073144" y="3264700"/>
            <a:ext cx="2097206" cy="1298561"/>
          </a:xfrm>
          <a:prstGeom prst="rect">
            <a:avLst/>
          </a:prstGeom>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9248" y="4767021"/>
            <a:ext cx="1079511" cy="111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627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6244" y="274638"/>
            <a:ext cx="5249449" cy="1325563"/>
          </a:xfrm>
        </p:spPr>
        <p:txBody>
          <a:bodyPr/>
          <a:lstStyle/>
          <a:p>
            <a:pPr algn="l"/>
            <a:r>
              <a:rPr lang="en-GB" sz="2800" b="1" dirty="0">
                <a:solidFill>
                  <a:srgbClr val="003087"/>
                </a:solidFill>
                <a:latin typeface="Arial" panose="020B0604020202020204" pitchFamily="34" charset="0"/>
                <a:cs typeface="Arial" panose="020B0604020202020204" pitchFamily="34" charset="0"/>
              </a:rPr>
              <a:t>Helpful apps – Mindfulness </a:t>
            </a:r>
            <a:endParaRPr lang="en-GB" dirty="0"/>
          </a:p>
        </p:txBody>
      </p:sp>
      <p:sp>
        <p:nvSpPr>
          <p:cNvPr id="4" name="Content Placeholder 3"/>
          <p:cNvSpPr>
            <a:spLocks noGrp="1"/>
          </p:cNvSpPr>
          <p:nvPr>
            <p:ph sz="half" idx="2"/>
          </p:nvPr>
        </p:nvSpPr>
        <p:spPr>
          <a:xfrm>
            <a:off x="5879976" y="1600201"/>
            <a:ext cx="4330824" cy="4525963"/>
          </a:xfrm>
        </p:spPr>
        <p:txBody>
          <a:bodyPr/>
          <a:lstStyle/>
          <a:p>
            <a:pPr marL="0" indent="0" algn="ctr">
              <a:buNone/>
            </a:pPr>
            <a:r>
              <a:rPr lang="en-GB" b="1" dirty="0"/>
              <a:t>Smiling Mind</a:t>
            </a:r>
          </a:p>
          <a:p>
            <a:pPr marL="0" indent="0">
              <a:buNone/>
            </a:pPr>
            <a:endParaRPr lang="en-GB" sz="800" dirty="0"/>
          </a:p>
          <a:p>
            <a:pPr marL="0" indent="0">
              <a:buNone/>
            </a:pPr>
            <a:r>
              <a:rPr lang="en-GB" sz="1800" dirty="0">
                <a:hlinkClick r:id="rId2"/>
              </a:rPr>
              <a:t>https://www.smilingmind.com.au/smiling-mind-app</a:t>
            </a: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lgn="r">
              <a:buNone/>
            </a:pPr>
            <a:r>
              <a:rPr lang="en-GB" sz="2400" b="1" dirty="0"/>
              <a:t>3 Good Things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498" y="2737056"/>
            <a:ext cx="2097087"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165647" y="1367687"/>
            <a:ext cx="331236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3855" y="4385122"/>
            <a:ext cx="18288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58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b="1" dirty="0">
                <a:solidFill>
                  <a:srgbClr val="003087"/>
                </a:solidFill>
                <a:latin typeface="Arial" panose="020B0604020202020204" pitchFamily="34" charset="0"/>
                <a:cs typeface="Arial" panose="020B0604020202020204" pitchFamily="34" charset="0"/>
              </a:rPr>
              <a:t>Helpful apps – Anxiety </a:t>
            </a:r>
            <a:endParaRPr lang="en-GB" dirty="0"/>
          </a:p>
        </p:txBody>
      </p:sp>
      <p:sp>
        <p:nvSpPr>
          <p:cNvPr id="4" name="Content Placeholder 3"/>
          <p:cNvSpPr>
            <a:spLocks noGrp="1"/>
          </p:cNvSpPr>
          <p:nvPr>
            <p:ph sz="half" idx="2"/>
          </p:nvPr>
        </p:nvSpPr>
        <p:spPr/>
        <p:txBody>
          <a:bodyPr/>
          <a:lstStyle/>
          <a:p>
            <a:pPr marL="0" indent="0">
              <a:buNone/>
            </a:pPr>
            <a:r>
              <a:rPr lang="en-GB" dirty="0" err="1"/>
              <a:t>Mindshift</a:t>
            </a:r>
            <a:r>
              <a:rPr lang="en-GB" dirty="0"/>
              <a:t> </a:t>
            </a:r>
          </a:p>
          <a:p>
            <a:pPr marL="0" indent="0">
              <a:buNone/>
            </a:pPr>
            <a:r>
              <a:rPr lang="en-GB" sz="2000" dirty="0">
                <a:hlinkClick r:id="rId2"/>
              </a:rPr>
              <a:t>https://youth.anxietycanada.com/</a:t>
            </a:r>
            <a:endParaRPr lang="en-GB" sz="2000" dirty="0"/>
          </a:p>
          <a:p>
            <a:pPr marL="0" indent="0">
              <a:buNone/>
            </a:pPr>
            <a:endParaRPr lang="en-GB" dirty="0"/>
          </a:p>
          <a:p>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244" y="3092087"/>
            <a:ext cx="288607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232515" y="1547446"/>
            <a:ext cx="3672408" cy="420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64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8" y="365126"/>
            <a:ext cx="10515600" cy="605546"/>
          </a:xfrm>
        </p:spPr>
        <p:txBody>
          <a:bodyPr/>
          <a:lstStyle/>
          <a:p>
            <a:pPr algn="ctr"/>
            <a:r>
              <a:rPr lang="en-GB" sz="2800" b="1" dirty="0">
                <a:solidFill>
                  <a:srgbClr val="003087"/>
                </a:solidFill>
                <a:latin typeface="Arial" panose="020B0604020202020204" pitchFamily="34" charset="0"/>
                <a:cs typeface="Arial" panose="020B0604020202020204" pitchFamily="34" charset="0"/>
              </a:rPr>
              <a:t>Helpful apps –  Anxiety </a:t>
            </a:r>
            <a:endParaRPr lang="en-GB" dirty="0"/>
          </a:p>
        </p:txBody>
      </p:sp>
      <p:sp>
        <p:nvSpPr>
          <p:cNvPr id="12" name="Text Placeholder 11"/>
          <p:cNvSpPr>
            <a:spLocks noGrp="1"/>
          </p:cNvSpPr>
          <p:nvPr>
            <p:ph type="body" idx="1"/>
          </p:nvPr>
        </p:nvSpPr>
        <p:spPr>
          <a:xfrm>
            <a:off x="1659989" y="1690688"/>
            <a:ext cx="4040188" cy="639762"/>
          </a:xfrm>
        </p:spPr>
        <p:txBody>
          <a:bodyPr>
            <a:normAutofit/>
          </a:bodyPr>
          <a:lstStyle/>
          <a:p>
            <a:r>
              <a:rPr lang="en-GB" b="0" dirty="0"/>
              <a:t> https://www.clearfear.co.uk/</a:t>
            </a:r>
          </a:p>
        </p:txBody>
      </p:sp>
      <p:pic>
        <p:nvPicPr>
          <p:cNvPr id="2051"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659989" y="2421377"/>
            <a:ext cx="3912842"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10"/>
          <p:cNvSpPr>
            <a:spLocks noGrp="1"/>
          </p:cNvSpPr>
          <p:nvPr>
            <p:ph sz="quarter" idx="4"/>
          </p:nvPr>
        </p:nvSpPr>
        <p:spPr>
          <a:xfrm>
            <a:off x="6097587" y="2180492"/>
            <a:ext cx="5029957" cy="4332850"/>
          </a:xfrm>
        </p:spPr>
        <p:txBody>
          <a:bodyPr>
            <a:normAutofit/>
          </a:bodyPr>
          <a:lstStyle/>
          <a:p>
            <a:pPr lvl="0"/>
            <a:r>
              <a:rPr lang="en-GB" sz="2000" dirty="0">
                <a:solidFill>
                  <a:prstClr val="black"/>
                </a:solidFill>
              </a:rPr>
              <a:t>The Clear Fear app provides ways for children and young people to manage symptoms of anxiety. Clear Fear uses a Cognitive Behavioural Therapy (CBT) framework to help change anxious thoughts and emotions, alter anxious behaviours and calm fear responses.</a:t>
            </a:r>
          </a:p>
          <a:p>
            <a:pPr lvl="0"/>
            <a:r>
              <a:rPr lang="en-GB" sz="2000" dirty="0">
                <a:solidFill>
                  <a:prstClr val="black"/>
                </a:solidFill>
              </a:rPr>
              <a:t>It has helpful descriptions of the different ways in which anxiety shows, resources and a ‘grit box’ to boost resilience. </a:t>
            </a:r>
          </a:p>
          <a:p>
            <a:pPr lvl="0"/>
            <a:r>
              <a:rPr lang="en-GB" sz="2000" dirty="0">
                <a:solidFill>
                  <a:prstClr val="black"/>
                </a:solidFill>
              </a:rPr>
              <a:t>Clear Fear is recommended for the ages of 11-19 years. </a:t>
            </a:r>
          </a:p>
          <a:p>
            <a:pPr lvl="0"/>
            <a:r>
              <a:rPr lang="en-GB" sz="2000" dirty="0">
                <a:solidFill>
                  <a:prstClr val="black"/>
                </a:solidFill>
              </a:rPr>
              <a:t>It is not a substitute for a mental health professional.</a:t>
            </a:r>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515" y="1112367"/>
            <a:ext cx="1296144" cy="89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6312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816561"/>
          </a:xfrm>
        </p:spPr>
        <p:txBody>
          <a:bodyPr>
            <a:normAutofit/>
          </a:bodyPr>
          <a:lstStyle/>
          <a:p>
            <a:pPr algn="ctr"/>
            <a:r>
              <a:rPr lang="en-GB" sz="2800" b="1" dirty="0">
                <a:solidFill>
                  <a:srgbClr val="003087"/>
                </a:solidFill>
                <a:latin typeface="Arial" panose="020B0604020202020204" pitchFamily="34" charset="0"/>
                <a:cs typeface="Arial" panose="020B0604020202020204" pitchFamily="34" charset="0"/>
              </a:rPr>
              <a:t>Helpful websites</a:t>
            </a:r>
            <a:endParaRPr lang="en-GB" sz="2800" dirty="0"/>
          </a:p>
        </p:txBody>
      </p:sp>
      <p:sp>
        <p:nvSpPr>
          <p:cNvPr id="4" name="Text Placeholder 3"/>
          <p:cNvSpPr>
            <a:spLocks noGrp="1"/>
          </p:cNvSpPr>
          <p:nvPr>
            <p:ph type="body" idx="1"/>
          </p:nvPr>
        </p:nvSpPr>
        <p:spPr>
          <a:xfrm>
            <a:off x="1566274" y="1412777"/>
            <a:ext cx="4040188" cy="762099"/>
          </a:xfrm>
        </p:spPr>
        <p:txBody>
          <a:bodyPr>
            <a:normAutofit fontScale="55000" lnSpcReduction="20000"/>
          </a:bodyPr>
          <a:lstStyle/>
          <a:p>
            <a:pPr lvl="0"/>
            <a:endParaRPr lang="en-GB" sz="2200" dirty="0">
              <a:solidFill>
                <a:prstClr val="black"/>
              </a:solidFill>
            </a:endParaRPr>
          </a:p>
          <a:p>
            <a:pPr lvl="0" algn="ctr"/>
            <a:r>
              <a:rPr lang="en-GB" sz="3300" dirty="0">
                <a:solidFill>
                  <a:prstClr val="black"/>
                </a:solidFill>
                <a:hlinkClick r:id="rId2"/>
              </a:rPr>
              <a:t>https://www.annafreud.org/selfcare/</a:t>
            </a:r>
            <a:endParaRPr lang="en-GB" sz="3300" dirty="0">
              <a:solidFill>
                <a:prstClr val="black"/>
              </a:solidFill>
            </a:endParaRPr>
          </a:p>
          <a:p>
            <a:endParaRPr lang="en-GB" dirty="0"/>
          </a:p>
        </p:txBody>
      </p:sp>
      <p:sp>
        <p:nvSpPr>
          <p:cNvPr id="5" name="Text Placeholder 4"/>
          <p:cNvSpPr>
            <a:spLocks noGrp="1"/>
          </p:cNvSpPr>
          <p:nvPr>
            <p:ph type="body" sz="quarter" idx="3"/>
          </p:nvPr>
        </p:nvSpPr>
        <p:spPr>
          <a:xfrm>
            <a:off x="6172200" y="1412777"/>
            <a:ext cx="5183188" cy="823912"/>
          </a:xfrm>
        </p:spPr>
        <p:txBody>
          <a:bodyPr>
            <a:normAutofit/>
          </a:bodyPr>
          <a:lstStyle/>
          <a:p>
            <a:pPr algn="ctr"/>
            <a:r>
              <a:rPr lang="en-GB" sz="1800" dirty="0">
                <a:hlinkClick r:id="rId3"/>
              </a:rPr>
              <a:t>https://youth.anxietycanada.com/</a:t>
            </a:r>
            <a:endParaRPr lang="en-GB" sz="1800" dirty="0"/>
          </a:p>
          <a:p>
            <a:endParaRPr lang="en-GB" sz="1800" dirty="0"/>
          </a:p>
        </p:txBody>
      </p:sp>
      <p:pic>
        <p:nvPicPr>
          <p:cNvPr id="3075" name="Picture 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688897" y="1997611"/>
            <a:ext cx="4306031" cy="436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1045390" y="1852379"/>
            <a:ext cx="4843941" cy="462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846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F39124-3B77-4D6D-A094-685C9110BF4D}"/>
              </a:ext>
            </a:extLst>
          </p:cNvPr>
          <p:cNvSpPr txBox="1"/>
          <p:nvPr/>
        </p:nvSpPr>
        <p:spPr>
          <a:xfrm>
            <a:off x="0" y="71527"/>
            <a:ext cx="11006822" cy="6786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Calibri"/>
                <a:ea typeface="+mn-ea"/>
                <a:cs typeface="Calibri"/>
              </a:rPr>
              <a:t>Dear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333333"/>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Calibri"/>
                <a:ea typeface="+mn-ea"/>
                <a:cs typeface="Calibri"/>
              </a:rPr>
              <a:t>In my job as Chief Regulator of qualifications I get to meet many students, teachers and parents from different parts of the country. Speaking to students like you, who are getting ready for formal exams and assessments, it’s clear to me that you want life to get back to normal and that you would like as much certainty about what is going to happen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333333"/>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Calibri"/>
                <a:ea typeface="+mn-ea"/>
                <a:cs typeface="Calibri"/>
              </a:rPr>
              <a:t>For that reason, the exam boards have, this week, published for you ‘advance information’ on their websites. This is subject by subject, specification by specification, specific outlines of the focus of questions across many of your summer exams.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333333"/>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981521"/>
                </a:solidFill>
                <a:effectLst/>
                <a:uLnTx/>
                <a:uFillTx/>
                <a:latin typeface="Calibri"/>
                <a:ea typeface="+mn-ea"/>
                <a:cs typeface="Calibri"/>
                <a:hlinkClick r:id="rId2">
                  <a:extLst>
                    <a:ext uri="{A12FA001-AC4F-418D-AE19-62706E023703}">
                      <ahyp:hlinkClr xmlns:ahyp="http://schemas.microsoft.com/office/drawing/2018/hyperlinkcolor" val="tx"/>
                    </a:ext>
                  </a:extLst>
                </a:hlinkClick>
              </a:rPr>
              <a:t>We’ve added a tool on our website which shows you what is available for each subject</a:t>
            </a:r>
            <a:r>
              <a:rPr kumimoji="0" lang="en-US" sz="1500" b="0" i="0" u="none" strike="noStrike" kern="1200" cap="none" spc="0" normalizeH="0" baseline="0" noProof="0" dirty="0">
                <a:ln>
                  <a:noFill/>
                </a:ln>
                <a:solidFill>
                  <a:srgbClr val="333333"/>
                </a:solidFill>
                <a:effectLst/>
                <a:uLnTx/>
                <a:uFillTx/>
                <a:latin typeface="Calibri"/>
                <a:ea typeface="+mn-ea"/>
                <a:cs typeface="Calibri"/>
              </a:rPr>
              <a:t>.</a:t>
            </a:r>
            <a:endParaRPr kumimoji="0" lang="en-US" sz="1500" b="0" i="0" u="none" strike="noStrike" kern="1200" cap="none" spc="0" normalizeH="0" baseline="0" noProof="0" dirty="0">
              <a:ln>
                <a:noFill/>
              </a:ln>
              <a:solidFill>
                <a:prstClr val="black"/>
              </a:solidFill>
              <a:effectLst/>
              <a:uLnTx/>
              <a:uFillTx/>
              <a:latin typeface="Calibri"/>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333333"/>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Calibri"/>
                <a:ea typeface="+mn-ea"/>
                <a:cs typeface="Calibri"/>
              </a:rPr>
              <a:t>These materials are just one of the ways we are working to make sure that, despite the disruption caused by the coronavirus (COVID-19) pandemic, your exams and formal assessments are less daunting.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Calibri"/>
                <a:ea typeface="+mn-ea"/>
                <a:cs typeface="Calibri"/>
              </a:rPr>
              <a:t>You will also get formulae sheets for GCSE maths exams and updated equation sheets for GCSE physics and combined science exams, so you won’t have to memorise as much.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333333"/>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Calibri"/>
                <a:ea typeface="+mn-ea"/>
                <a:cs typeface="Calibri"/>
              </a:rPr>
              <a:t>As well as advance information and formulae sheets, you will be supported by generous grading, which will provide you with a safety-net to protect you from just missing out on a grade.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333333"/>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Calibri"/>
                <a:ea typeface="+mn-ea"/>
                <a:cs typeface="Calibri"/>
              </a:rPr>
              <a:t>We will also publish videos, infographics and other materials to help those of you who have been prevented from ever sitting a formal exam, to know what that feels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333333"/>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Calibri"/>
                <a:ea typeface="+mn-ea"/>
                <a:cs typeface="Calibri"/>
              </a:rPr>
              <a:t>You can find more information at the following official sources: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500" b="0" i="0" u="none" strike="noStrike" kern="1200" cap="none" spc="0" normalizeH="0" baseline="0" noProof="0" dirty="0">
                <a:ln>
                  <a:noFill/>
                </a:ln>
                <a:solidFill>
                  <a:srgbClr val="981521"/>
                </a:solidFill>
                <a:effectLst/>
                <a:uLnTx/>
                <a:uFillTx/>
                <a:latin typeface="Calibri"/>
                <a:ea typeface="+mn-ea"/>
                <a:cs typeface="Calibri"/>
                <a:hlinkClick r:id="rId3"/>
              </a:rPr>
              <a:t>Rolling update</a:t>
            </a:r>
            <a:endParaRPr kumimoji="0" lang="en-US" sz="1500" b="0" i="0" u="none" strike="noStrike" kern="1200" cap="none" spc="0" normalizeH="0" baseline="0" noProof="0" dirty="0">
              <a:ln>
                <a:noFill/>
              </a:ln>
              <a:solidFill>
                <a:srgbClr val="981521"/>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500" b="0" i="0" u="none" strike="noStrike" kern="1200" cap="none" spc="0" normalizeH="0" baseline="0" noProof="0" dirty="0">
                <a:ln>
                  <a:noFill/>
                </a:ln>
                <a:solidFill>
                  <a:srgbClr val="981521"/>
                </a:solidFill>
                <a:effectLst/>
                <a:uLnTx/>
                <a:uFillTx/>
                <a:latin typeface="Calibri"/>
                <a:ea typeface="+mn-ea"/>
                <a:cs typeface="Calibri"/>
                <a:hlinkClick r:id="rId4"/>
              </a:rPr>
              <a:t>Ofqual Instagram</a:t>
            </a:r>
            <a:endParaRPr kumimoji="0" lang="en-US" sz="1500" b="0" i="0" u="none" strike="noStrike" kern="1200" cap="none" spc="0" normalizeH="0" baseline="0" noProof="0" dirty="0">
              <a:ln>
                <a:noFill/>
              </a:ln>
              <a:solidFill>
                <a:srgbClr val="981521"/>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500" b="0" i="0" u="none" strike="noStrike" kern="1200" cap="none" spc="0" normalizeH="0" baseline="0" noProof="0" dirty="0">
                <a:ln>
                  <a:noFill/>
                </a:ln>
                <a:solidFill>
                  <a:srgbClr val="981521"/>
                </a:solidFill>
                <a:effectLst/>
                <a:uLnTx/>
                <a:uFillTx/>
                <a:latin typeface="Calibri"/>
                <a:ea typeface="+mn-ea"/>
                <a:cs typeface="Calibri"/>
                <a:hlinkClick r:id="rId5"/>
              </a:rPr>
              <a:t>Ofqual blog</a:t>
            </a:r>
            <a:endParaRPr kumimoji="0" lang="en-US" sz="1500" b="0" i="0" u="none" strike="noStrike" kern="1200" cap="none" spc="0" normalizeH="0" baseline="0" noProof="0" dirty="0">
              <a:ln>
                <a:noFill/>
              </a:ln>
              <a:solidFill>
                <a:srgbClr val="981521"/>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333333"/>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Calibri"/>
                <a:ea typeface="+mn-ea"/>
                <a:cs typeface="Calibri"/>
              </a:rPr>
              <a:t>Best wishes,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333"/>
                </a:solidFill>
                <a:effectLst/>
                <a:uLnTx/>
                <a:uFillTx/>
                <a:latin typeface="Calibri"/>
                <a:ea typeface="+mn-ea"/>
                <a:cs typeface="Calibri"/>
              </a:rPr>
              <a:t>Dr Jo Saxton Ofqual Chief Regulator</a:t>
            </a:r>
          </a:p>
        </p:txBody>
      </p:sp>
    </p:spTree>
    <p:extLst>
      <p:ext uri="{BB962C8B-B14F-4D97-AF65-F5344CB8AC3E}">
        <p14:creationId xmlns:p14="http://schemas.microsoft.com/office/powerpoint/2010/main" val="169036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538DFC-C77B-40E5-B381-EF4D382621E7}"/>
              </a:ext>
            </a:extLst>
          </p:cNvPr>
          <p:cNvSpPr txBox="1"/>
          <p:nvPr/>
        </p:nvSpPr>
        <p:spPr>
          <a:xfrm>
            <a:off x="250025" y="502117"/>
            <a:ext cx="10396204"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a:rPr>
              <a:t>The Advanced Information for subjects from the examination boards was released last week and this has been sent out.  It has also been collated on this JCQ link...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a:ea typeface="+mn-lt"/>
                <a:cs typeface="Calibri"/>
                <a:hlinkClick r:id="rId2"/>
              </a:rPr>
              <a:t>https://www.jcq.org.uk/summer-2022-arrangements/advance-information/</a:t>
            </a:r>
            <a:endParaRPr kumimoji="0" lang="en-GB" sz="2400" b="0" i="0" u="none" strike="noStrike" kern="1200" cap="none" spc="0" normalizeH="0" baseline="0" noProof="0" dirty="0">
              <a:ln>
                <a:noFill/>
              </a:ln>
              <a:solidFill>
                <a:srgbClr val="00206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a:rPr>
              <a:t>There is also useful information on the following link as referenced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a:ea typeface="+mn-lt"/>
                <a:cs typeface="Calibri"/>
                <a:hlinkClick r:id="rId3"/>
              </a:rPr>
              <a:t>https://www.gov.uk/guidance/subject-by-subject-support-for-gcse-as-and-a-level-students-in-2022?utm_source=letter_to_schools_colleges_7_feb_2022&amp;utm_medium=email&amp;utm_campaign=advance_information</a:t>
            </a:r>
            <a:endParaRPr kumimoji="0" lang="en-GB" sz="24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3917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253F9F-B3B6-485C-95CC-3A99766EA096}"/>
              </a:ext>
            </a:extLst>
          </p:cNvPr>
          <p:cNvSpPr txBox="1"/>
          <p:nvPr/>
        </p:nvSpPr>
        <p:spPr>
          <a:xfrm>
            <a:off x="1356647" y="658359"/>
            <a:ext cx="9275911"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a:ea typeface="+mn-ea"/>
                <a:cs typeface="Calibri"/>
              </a:rPr>
              <a:t>To summarise the main points for the core subjects are as follows</a:t>
            </a:r>
            <a:r>
              <a:rPr kumimoji="0" lang="en-GB" sz="3600" b="0" i="0" u="none" strike="noStrike" kern="1200" cap="none" spc="0" normalizeH="0" baseline="0" noProof="0" dirty="0">
                <a:ln>
                  <a:noFill/>
                </a:ln>
                <a:solidFill>
                  <a:prstClr val="black"/>
                </a:solidFill>
                <a:effectLst/>
                <a:uLnTx/>
                <a:uFillTx/>
                <a:latin typeface="Calibri"/>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alibri"/>
                <a:ea typeface="+mn-ea"/>
                <a:cs typeface="Calibri"/>
              </a:rPr>
              <a:t>English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Picture 3" descr="Table&#10;&#10;Description automatically generated">
            <a:extLst>
              <a:ext uri="{FF2B5EF4-FFF2-40B4-BE49-F238E27FC236}">
                <a16:creationId xmlns:a16="http://schemas.microsoft.com/office/drawing/2014/main" id="{B3E58ECD-69C2-484A-9F5E-0372521C8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647" y="2920162"/>
            <a:ext cx="9470801" cy="3175837"/>
          </a:xfrm>
          <a:prstGeom prst="rect">
            <a:avLst/>
          </a:prstGeom>
        </p:spPr>
      </p:pic>
    </p:spTree>
    <p:extLst>
      <p:ext uri="{BB962C8B-B14F-4D97-AF65-F5344CB8AC3E}">
        <p14:creationId xmlns:p14="http://schemas.microsoft.com/office/powerpoint/2010/main" val="393104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DF6532-086F-426A-823A-B01F0045F535}"/>
              </a:ext>
            </a:extLst>
          </p:cNvPr>
          <p:cNvSpPr txBox="1"/>
          <p:nvPr/>
        </p:nvSpPr>
        <p:spPr>
          <a:xfrm>
            <a:off x="301889" y="153533"/>
            <a:ext cx="8157830"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a:ea typeface="+mn-ea"/>
                <a:cs typeface="Calibri"/>
              </a:rPr>
              <a:t>Mathematics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a:rPr>
              <a:t>Information regarding the topics areas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a:rPr>
              <a:t>be assessed for each paper.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7" name="Picture 6" descr="Table&#10;&#10;Description automatically generated">
            <a:extLst>
              <a:ext uri="{FF2B5EF4-FFF2-40B4-BE49-F238E27FC236}">
                <a16:creationId xmlns:a16="http://schemas.microsoft.com/office/drawing/2014/main" id="{199D1C03-5982-402D-8BF2-8803DF41B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89" y="1367028"/>
            <a:ext cx="5543740" cy="5326912"/>
          </a:xfrm>
          <a:prstGeom prst="rect">
            <a:avLst/>
          </a:prstGeom>
        </p:spPr>
      </p:pic>
      <p:sp>
        <p:nvSpPr>
          <p:cNvPr id="8" name="TextBox 7">
            <a:extLst>
              <a:ext uri="{FF2B5EF4-FFF2-40B4-BE49-F238E27FC236}">
                <a16:creationId xmlns:a16="http://schemas.microsoft.com/office/drawing/2014/main" id="{33AB7AB1-8BBA-4D57-964A-B04A5D52DAC4}"/>
              </a:ext>
            </a:extLst>
          </p:cNvPr>
          <p:cNvSpPr txBox="1"/>
          <p:nvPr/>
        </p:nvSpPr>
        <p:spPr>
          <a:xfrm>
            <a:off x="5889172" y="536031"/>
            <a:ext cx="47473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a:ea typeface="+mn-ea"/>
                <a:cs typeface="+mn-cs"/>
              </a:rPr>
              <a:t>An exam aid with the relevant formulae will also be provided</a:t>
            </a:r>
            <a:r>
              <a:rPr kumimoji="0" lang="en-GB" sz="1800" b="0" i="1" u="none" strike="noStrike" kern="1200" cap="none" spc="0" normalizeH="0" baseline="0" noProof="0" dirty="0">
                <a:ln>
                  <a:noFill/>
                </a:ln>
                <a:solidFill>
                  <a:srgbClr val="002060"/>
                </a:solidFill>
                <a:effectLst/>
                <a:uLnTx/>
                <a:uFillTx/>
                <a:latin typeface="Calibri"/>
                <a:ea typeface="+mn-ea"/>
                <a:cs typeface="+mn-cs"/>
              </a:rPr>
              <a:t>.</a:t>
            </a:r>
          </a:p>
        </p:txBody>
      </p:sp>
      <p:pic>
        <p:nvPicPr>
          <p:cNvPr id="10" name="Picture 9" descr="Diagram&#10;&#10;Description automatically generated">
            <a:extLst>
              <a:ext uri="{FF2B5EF4-FFF2-40B4-BE49-F238E27FC236}">
                <a16:creationId xmlns:a16="http://schemas.microsoft.com/office/drawing/2014/main" id="{43D2AFC2-0757-40C8-AA04-B2D284E41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172" y="1367028"/>
            <a:ext cx="4974318" cy="5471457"/>
          </a:xfrm>
          <a:prstGeom prst="rect">
            <a:avLst/>
          </a:prstGeom>
        </p:spPr>
      </p:pic>
    </p:spTree>
    <p:extLst>
      <p:ext uri="{BB962C8B-B14F-4D97-AF65-F5344CB8AC3E}">
        <p14:creationId xmlns:p14="http://schemas.microsoft.com/office/powerpoint/2010/main" val="10473503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954</TotalTime>
  <Words>2117</Words>
  <Application>Microsoft Office PowerPoint</Application>
  <PresentationFormat>Widescreen</PresentationFormat>
  <Paragraphs>230</Paragraphs>
  <Slides>59</Slides>
  <Notes>11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59</vt:i4>
      </vt:variant>
    </vt:vector>
  </HeadingPairs>
  <TitlesOfParts>
    <vt:vector size="64" baseType="lpstr">
      <vt:lpstr>Arial</vt:lpstr>
      <vt:lpstr>Calibri</vt:lpstr>
      <vt:lpstr>Calibri Light</vt:lpstr>
      <vt:lpstr>1_Office Theme</vt:lpstr>
      <vt:lpstr>2_Office Theme</vt:lpstr>
      <vt:lpstr>Year 11 Parents Information Evening</vt:lpstr>
      <vt:lpstr>Summer 2022 Adaptations to the GCSE and Vocational Exams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How to revise for GCSE – A key resource </vt:lpstr>
      <vt:lpstr>Also available online to be viewed on a device</vt:lpstr>
      <vt:lpstr>PowerPoint Presentation</vt:lpstr>
      <vt:lpstr>GCSEPOD</vt:lpstr>
      <vt:lpstr>PowerPoint Presentation</vt:lpstr>
      <vt:lpstr>PowerPoint Presentation</vt:lpstr>
      <vt:lpstr> </vt:lpstr>
      <vt:lpstr>Procrastination</vt:lpstr>
      <vt:lpstr>PowerPoint Presentation</vt:lpstr>
      <vt:lpstr>How Does Spaced Repetition Work? While repetition is essential for remembering what one has learned, the amount of information that the human brain can absorb falls quickly over time. This is known in psychology as the Ebbinghaus Forgetting Curve </vt:lpstr>
      <vt:lpstr>PowerPoint Presentation</vt:lpstr>
      <vt:lpstr>Revision is critical to help the brain create ‘schema’ linking knowledge and committing it to long term memory</vt:lpstr>
      <vt:lpstr>PowerPoint Presentation</vt:lpstr>
      <vt:lpstr>PowerPoint Presentation</vt:lpstr>
      <vt:lpstr>A piece of text on Muhammad Ali… </vt:lpstr>
      <vt:lpstr>PowerPoint Presentation</vt:lpstr>
      <vt:lpstr>PowerPoint Presentation</vt:lpstr>
      <vt:lpstr>PowerPoint Presentation</vt:lpstr>
      <vt:lpstr>PowerPoint Presentation</vt:lpstr>
      <vt:lpstr>Note Creation: BRAIN FRAMING</vt:lpstr>
      <vt:lpstr>PowerPoint Presentation</vt:lpstr>
      <vt:lpstr>PowerPoint Presentation</vt:lpstr>
      <vt:lpstr>PowerPoint Presentation</vt:lpstr>
      <vt:lpstr>Revision notes  Some students may benefit from displaying summaries in a prominent place, forcing them to review key information</vt:lpstr>
      <vt:lpstr>Foldables</vt:lpstr>
      <vt:lpstr>Ever decreasing circles (or squares)</vt:lpstr>
      <vt:lpstr>Know what you are being tested on</vt:lpstr>
      <vt:lpstr>Make the most of practice papers</vt:lpstr>
      <vt:lpstr>Organisation and Planning </vt:lpstr>
      <vt:lpstr>Planning your revision</vt:lpstr>
      <vt:lpstr>PowerPoint Presentation</vt:lpstr>
      <vt:lpstr>PowerPoint Presentation</vt:lpstr>
      <vt:lpstr>PowerPoint Presentation</vt:lpstr>
      <vt:lpstr>PowerPoint Presentation</vt:lpstr>
      <vt:lpstr>Everyday Vs Overwhelming Feelings</vt:lpstr>
      <vt:lpstr>Mental Health </vt:lpstr>
      <vt:lpstr>Worry is a normal part of child development </vt:lpstr>
      <vt:lpstr>Anxiety explained </vt:lpstr>
      <vt:lpstr>Impacting factors – Social, Biological and Psychological </vt:lpstr>
      <vt:lpstr>PowerPoint Presentation</vt:lpstr>
      <vt:lpstr>Impact of exams on our mental health</vt:lpstr>
      <vt:lpstr>Top tips to help with exam stress </vt:lpstr>
      <vt:lpstr>Parent ‘GCSES’ during Year 10/11 </vt:lpstr>
      <vt:lpstr>Helpful apps – Mindfulness </vt:lpstr>
      <vt:lpstr>Helpful apps – Mindfulness </vt:lpstr>
      <vt:lpstr>Helpful apps – Anxiety </vt:lpstr>
      <vt:lpstr>Helpful apps –  Anxiety </vt:lpstr>
      <vt:lpstr>Helpful websites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Klinck M</dc:creator>
  <cp:lastModifiedBy>Dickin M</cp:lastModifiedBy>
  <cp:revision>28</cp:revision>
  <dcterms:created xsi:type="dcterms:W3CDTF">2022-02-14T20:19:05Z</dcterms:created>
  <dcterms:modified xsi:type="dcterms:W3CDTF">2022-02-17T15:09:29Z</dcterms:modified>
</cp:coreProperties>
</file>