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F65A-E63F-4626-B355-A57CE181B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3846B-DD6F-484E-AC62-3290F518F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1932B-F2D3-4DE4-8E29-4286F9CD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C02D8-2FF4-457A-8F77-FCFD27D1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E0D2-454E-463D-B09F-675D581C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C910-7ECE-4F0B-AF02-18E2C38CA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23E183-306D-4C81-AF0B-3EDD9AA78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6ACFF-753A-4D64-8825-03522CCD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BC0D-A6E4-42A9-8D2E-D729B6C3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592FF-0D69-45BF-B2C4-4EB46001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7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CF2C5-B34B-46CB-AF27-F29A2751E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332343-190D-44E9-BE30-C71C2755F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DA1A-4C17-4BE9-A7BB-FDCF1B33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A9F7-0159-4971-B0EB-56322E99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B9FC9-32DF-4F27-AF91-9642FCA4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2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FD78-3947-4A76-9209-2D971E87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9CE0-4F77-462E-AF75-2BDC1826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40A20-BCA7-4DCE-ACFE-304AF6C92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9825-EA72-42FA-9FCA-F88D1D0B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6DC88-EECC-431B-B091-7EEBA35E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8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48E48-082C-43DB-9E13-3B3E955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F6221-DC44-480C-93A4-A5D146E6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E0F8F-B925-4122-8B73-C0883CE1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A8D7C-5EC4-4387-B36F-2101D90D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B62F-D457-4BBC-BF00-59F1D06A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D00B-C43B-4442-9F4F-D38415AE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794DB-486A-4338-97A5-9CAA71863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DFBE1-A5AF-46FA-A7E1-5A4689226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46274-1C93-4AC2-8442-F7D37E2F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4F56A-976F-41BF-8363-D455992E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B0F64-71B3-4755-BF81-239A75B9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29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1E8D6-EDF3-41B4-8A65-F439F615E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5AE84-1EE5-4FFB-AEA0-2ED8989C1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34A1C-1D11-4E5A-867F-B8B161B88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9E4AD-DC52-4587-BBDE-D5F035EF8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686EC-B3A9-4138-9416-A12C9077A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34B40-C6D8-4CFB-A837-0AFB329B3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EDF5C-4D18-4674-B81E-B2873338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6CD388-E839-4E60-AAE1-B95FFD3F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6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D4AD-0416-45B2-9EE4-FA4DB5E2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1F979-CC1D-4300-85F3-7C2008D8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1B367-A9A2-4FEA-99A6-27C87276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7B767-F04F-458C-84D4-7DE6DFE98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1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D6BA0-EA28-4404-AC1E-7BDE8F49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190A0-5428-4E33-A95C-7AD284F6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DFBF1-D96B-44E4-8E82-EB8BF41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1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B2D5C-B40B-4821-A4B2-C5F0FFE5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115D-B7EB-40AA-8038-9C645C1FA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9E717-62AC-4133-8437-2502F1091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31025-5F26-41E7-B9C2-EC337CE8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590D-08BF-40FF-BFBD-E5D7AB97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A10E8-5BF6-4573-A808-93CE3D48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4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F2EEC-1978-47B2-893C-9C8517FF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9DFE2-78D9-4834-A171-8109097AE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142CA-D31B-4622-A001-4634FCB01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51E9C-4D5E-43FC-AB78-283C4BF02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CAFF4-331F-43F3-BEA3-3D22E44C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2A076-9822-4D0B-9D49-D24254B8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34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5DD6C3-DD61-401A-9F2D-93F4AB892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1693C-2B16-4DA7-80D2-B30B9B82C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D64AB-B2D3-4D23-B95B-43A7D8BC7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44C7-3C31-4224-871E-5B50E8380BF3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8C65-AD22-46CC-AA21-27AE026A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3A42-2759-47D0-B7AE-D1680F617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F527-1A3C-4CF3-939E-74DC3838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4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www.complicit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paperbirds.com/" TargetMode="External"/><Relationship Id="rId5" Type="http://schemas.openxmlformats.org/officeDocument/2006/relationships/hyperlink" Target="https://www.franticassembly.co.uk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: Rounded Corners 5"/>
          <p:cNvSpPr/>
          <p:nvPr/>
        </p:nvSpPr>
        <p:spPr>
          <a:xfrm>
            <a:off x="91053" y="186554"/>
            <a:ext cx="6875309" cy="3989757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6" name="Rectangle: Rounded Corners 6"/>
          <p:cNvSpPr/>
          <p:nvPr/>
        </p:nvSpPr>
        <p:spPr>
          <a:xfrm>
            <a:off x="5773190" y="5066032"/>
            <a:ext cx="6273649" cy="1525321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145161" y="4325508"/>
            <a:ext cx="5250985" cy="243311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defTabSz="457200" hangingPunct="0">
              <a:defRPr/>
            </a:pPr>
            <a:r>
              <a:rPr lang="en-US" b="1" u="sng" dirty="0"/>
              <a:t> </a:t>
            </a:r>
          </a:p>
          <a:p>
            <a:pPr algn="ctr" defTabSz="457200" hangingPunct="0">
              <a:defRPr/>
            </a:pPr>
            <a:r>
              <a:rPr lang="en-US" sz="1200" b="1" u="sng" dirty="0"/>
              <a:t>https://www.youtube.com/watch?v=Q4mXhW7TXQ8</a:t>
            </a:r>
          </a:p>
          <a:p>
            <a:pPr defTabSz="457200" hangingPunct="0">
              <a:defRPr/>
            </a:pPr>
            <a:r>
              <a:rPr lang="en-US" b="1" u="sng" dirty="0"/>
              <a:t>Follow the Process:</a:t>
            </a:r>
          </a:p>
          <a:p>
            <a:pPr defTabSz="457200" hangingPunct="0">
              <a:defRPr/>
            </a:pPr>
            <a:r>
              <a:rPr lang="en-US" dirty="0"/>
              <a:t>1. Carry out research</a:t>
            </a:r>
          </a:p>
          <a:p>
            <a:pPr defTabSz="457200" hangingPunct="0">
              <a:defRPr/>
            </a:pPr>
            <a:r>
              <a:rPr lang="en-US" dirty="0"/>
              <a:t>2. Develop your own ideas</a:t>
            </a:r>
          </a:p>
          <a:p>
            <a:pPr defTabSz="457200" hangingPunct="0">
              <a:defRPr/>
            </a:pPr>
            <a:r>
              <a:rPr lang="en-US" dirty="0"/>
              <a:t>3. Collaborate with others</a:t>
            </a:r>
          </a:p>
          <a:p>
            <a:pPr defTabSz="457200" hangingPunct="0">
              <a:defRPr/>
            </a:pPr>
            <a:r>
              <a:rPr lang="en-US" dirty="0"/>
              <a:t>4. Rehearse, refine and amend your work in progress 5. </a:t>
            </a:r>
            <a:r>
              <a:rPr lang="en-US" dirty="0" err="1"/>
              <a:t>Analyse</a:t>
            </a:r>
            <a:r>
              <a:rPr lang="en-US" dirty="0"/>
              <a:t> and evaluate your own process of creating devised drama.</a:t>
            </a:r>
          </a:p>
          <a:p>
            <a:pPr marL="342900" indent="-342900" algn="ctr" defTabSz="457200" hangingPunct="0">
              <a:buAutoNum type="arabicPeriod"/>
              <a:defRPr/>
            </a:pPr>
            <a:endParaRPr lang="en-US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marL="342900" indent="-342900" algn="ctr" defTabSz="457200" hangingPunct="0">
              <a:buAutoNum type="arabicPeriod"/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8153904" y="84319"/>
            <a:ext cx="3854119" cy="68701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0" name="Rectangle: Rounded Corners 11"/>
          <p:cNvSpPr/>
          <p:nvPr/>
        </p:nvSpPr>
        <p:spPr>
          <a:xfrm>
            <a:off x="7262314" y="994885"/>
            <a:ext cx="2292583" cy="18271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511" y="4381894"/>
            <a:ext cx="511481" cy="51148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5847805" y="5074167"/>
            <a:ext cx="1972688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600" kern="0" dirty="0">
                <a:solidFill>
                  <a:srgbClr val="000000"/>
                </a:solidFill>
              </a:rPr>
              <a:t>KEY VOCAB</a:t>
            </a:r>
            <a:r>
              <a:rPr lang="en-GB" sz="1600" kern="0" dirty="0">
                <a:solidFill>
                  <a:srgbClr val="000000"/>
                </a:solidFill>
              </a:rPr>
              <a:t>ULARY</a:t>
            </a:r>
            <a:r>
              <a:rPr lang="en-GB" sz="1600" u="none" kern="0" dirty="0">
                <a:solidFill>
                  <a:srgbClr val="000000"/>
                </a:solidFill>
              </a:rPr>
              <a:t> </a:t>
            </a:r>
            <a:endParaRPr sz="1600" u="none" kern="0" dirty="0">
              <a:solidFill>
                <a:srgbClr val="000000"/>
              </a:solidFill>
            </a:endParaRPr>
          </a:p>
        </p:txBody>
      </p:sp>
      <p:pic>
        <p:nvPicPr>
          <p:cNvPr id="104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6285" y="102272"/>
            <a:ext cx="387554" cy="40788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extBox 16"/>
          <p:cNvSpPr txBox="1"/>
          <p:nvPr/>
        </p:nvSpPr>
        <p:spPr>
          <a:xfrm>
            <a:off x="8311566" y="186554"/>
            <a:ext cx="3080801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lang="en-GB" sz="1600" u="none" kern="0" dirty="0">
                <a:solidFill>
                  <a:srgbClr val="000000"/>
                </a:solidFill>
              </a:rPr>
              <a:t>Devising Log: </a:t>
            </a:r>
            <a:r>
              <a:rPr lang="en-GB" sz="1600" b="0" u="none" kern="0" dirty="0">
                <a:solidFill>
                  <a:srgbClr val="000000"/>
                </a:solidFill>
              </a:rPr>
              <a:t>60 marks</a:t>
            </a:r>
          </a:p>
          <a:p>
            <a:pPr defTabSz="457200" hangingPunct="0">
              <a:defRPr/>
            </a:pPr>
            <a:r>
              <a:rPr lang="en-GB" sz="1600" u="none" kern="0" dirty="0">
                <a:solidFill>
                  <a:srgbClr val="000000"/>
                </a:solidFill>
              </a:rPr>
              <a:t>Devising Performance: </a:t>
            </a:r>
            <a:r>
              <a:rPr lang="en-GB" sz="1600" b="0" u="none" kern="0" dirty="0">
                <a:solidFill>
                  <a:srgbClr val="000000"/>
                </a:solidFill>
              </a:rPr>
              <a:t>20 marks</a:t>
            </a:r>
          </a:p>
        </p:txBody>
      </p:sp>
      <p:sp>
        <p:nvSpPr>
          <p:cNvPr id="106" name="TextBox 21"/>
          <p:cNvSpPr txBox="1"/>
          <p:nvPr/>
        </p:nvSpPr>
        <p:spPr>
          <a:xfrm>
            <a:off x="136368" y="232894"/>
            <a:ext cx="6743750" cy="4339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sz="2000" kern="0" dirty="0">
                <a:solidFill>
                  <a:srgbClr val="000000"/>
                </a:solidFill>
              </a:rPr>
              <a:t>KEY KNOWLEDGE</a:t>
            </a:r>
            <a:endParaRPr lang="en-GB" sz="20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1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US" sz="1600" dirty="0"/>
              <a:t>Characteristics of performances</a:t>
            </a:r>
          </a:p>
          <a:p>
            <a:pPr algn="ctr" defTabSz="457200" hangingPunct="0">
              <a:defRPr/>
            </a:pPr>
            <a:r>
              <a:rPr lang="en-US" sz="1600" b="0" u="none" dirty="0"/>
              <a:t>genre • structure • character • form • style • language • sub-text • character motivation and interaction • the creation of mood and atmosphere • the development of pace and rhythm • dramatic climax • stage directions </a:t>
            </a:r>
            <a:endParaRPr lang="en-US" sz="16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dirty="0"/>
              <a:t>Social, cultural and historical contexts </a:t>
            </a:r>
          </a:p>
          <a:p>
            <a:pPr algn="ctr" defTabSz="457200" hangingPunct="0">
              <a:defRPr/>
            </a:pPr>
            <a:r>
              <a:rPr lang="en-US" sz="1600" b="0" u="none" dirty="0"/>
              <a:t>the social, cultural and historical context in which the performance is set.</a:t>
            </a:r>
          </a:p>
          <a:p>
            <a:pPr algn="ctr" defTabSz="457200" hangingPunct="0">
              <a:defRPr/>
            </a:pPr>
            <a:r>
              <a:rPr lang="en-US" sz="1600" dirty="0"/>
              <a:t>How meaning is interpreted and communicated </a:t>
            </a:r>
          </a:p>
          <a:p>
            <a:pPr algn="ctr" defTabSz="457200" hangingPunct="0">
              <a:defRPr/>
            </a:pPr>
            <a:r>
              <a:rPr lang="en-US" sz="1600" b="0" u="none" dirty="0"/>
              <a:t>performance</a:t>
            </a:r>
            <a:r>
              <a:rPr lang="en-US" sz="1600" dirty="0"/>
              <a:t> </a:t>
            </a:r>
            <a:r>
              <a:rPr lang="en-US" sz="1600" b="0" u="none" dirty="0"/>
              <a:t>conventions • use of performance space and spatial relationships on stage • actor and audience configuration • relationships between performers and audience performers' vocal interpretation of character such as accent, volume, pitch, timing, pace, intonation, phrasing, emotional range, delivery of lines • performers' physical interpretation of character such as build, age, height, facial features, movement, posture, gesture, facial expression. </a:t>
            </a:r>
          </a:p>
          <a:p>
            <a:pPr algn="ctr" defTabSz="457200" hangingPunct="0">
              <a:defRPr/>
            </a:pPr>
            <a:endParaRPr lang="en-US" sz="16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600" b="0" u="none" kern="0" dirty="0">
              <a:solidFill>
                <a:srgbClr val="000000"/>
              </a:solidFill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758" y="409475"/>
            <a:ext cx="339045" cy="339045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1"/>
          <p:cNvSpPr txBox="1"/>
          <p:nvPr/>
        </p:nvSpPr>
        <p:spPr>
          <a:xfrm>
            <a:off x="7358634" y="1095468"/>
            <a:ext cx="2162377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b="1" kern="0" dirty="0">
                <a:solidFill>
                  <a:srgbClr val="000000"/>
                </a:solidFill>
                <a:latin typeface="Century Gothic"/>
                <a:sym typeface="Century Gothic"/>
              </a:rPr>
              <a:t>AQA GCSE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b="1" kern="0" dirty="0">
                <a:solidFill>
                  <a:srgbClr val="000000"/>
                </a:solidFill>
                <a:latin typeface="Century Gothic"/>
                <a:sym typeface="Century Gothic"/>
              </a:rPr>
              <a:t>DRAMA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b="1" kern="0" dirty="0">
                <a:solidFill>
                  <a:srgbClr val="000000"/>
                </a:solidFill>
                <a:latin typeface="Century Gothic"/>
                <a:sym typeface="Century Gothic"/>
              </a:rPr>
              <a:t>COMPONENT 2 (40%)</a:t>
            </a:r>
          </a:p>
          <a:p>
            <a:pPr algn="ctr" defTabSz="457200" hangingPunct="0">
              <a:defRPr sz="1600" b="1" u="sng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2000" b="1" kern="0" dirty="0">
                <a:solidFill>
                  <a:srgbClr val="000000"/>
                </a:solidFill>
                <a:latin typeface="Century Gothic"/>
                <a:sym typeface="Century Gothic"/>
              </a:rPr>
              <a:t>Devising Drama</a:t>
            </a:r>
          </a:p>
        </p:txBody>
      </p: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1389461164"/>
              </p:ext>
            </p:extLst>
          </p:nvPr>
        </p:nvGraphicFramePr>
        <p:xfrm>
          <a:off x="5922241" y="5509382"/>
          <a:ext cx="5975546" cy="1022517"/>
        </p:xfrm>
        <a:graphic>
          <a:graphicData uri="http://schemas.openxmlformats.org/drawingml/2006/table">
            <a:tbl>
              <a:tblPr/>
              <a:tblGrid>
                <a:gridCol w="1414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8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Target Audience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Improvise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Flashback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Flash forward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Multi-Role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Direct Address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Narration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Slow Motion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Monologue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Mine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Still Images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Hot-Seating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Sound </a:t>
                      </a:r>
                      <a:r>
                        <a:rPr lang="en-GB" sz="1300" b="0" dirty="0" err="1">
                          <a:solidFill>
                            <a:schemeClr val="tx1"/>
                          </a:solidFill>
                        </a:rPr>
                        <a:t>Scapes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Physical Theatre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Feedback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</a:tbl>
          </a:graphicData>
        </a:graphic>
      </p:graphicFrame>
      <p:sp>
        <p:nvSpPr>
          <p:cNvPr id="26" name="Rectangle: Rounded Corners 7">
            <a:extLst>
              <a:ext uri="{FF2B5EF4-FFF2-40B4-BE49-F238E27FC236}">
                <a16:creationId xmlns:a16="http://schemas.microsoft.com/office/drawing/2014/main" id="{EBBFA18F-78AB-45CE-AD33-255B8B9FEBC5}"/>
              </a:ext>
            </a:extLst>
          </p:cNvPr>
          <p:cNvSpPr/>
          <p:nvPr/>
        </p:nvSpPr>
        <p:spPr>
          <a:xfrm>
            <a:off x="9850849" y="882479"/>
            <a:ext cx="2175193" cy="39897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algn="ctr" defTabSz="457200" hangingPunct="0">
              <a:defRPr/>
            </a:pPr>
            <a:endParaRPr lang="en-GB" dirty="0">
              <a:latin typeface="Calibri"/>
              <a:cs typeface="Calibri"/>
            </a:endParaRPr>
          </a:p>
          <a:p>
            <a:pPr algn="ctr" defTabSz="457200" hangingPunct="0">
              <a:defRPr/>
            </a:pPr>
            <a:endParaRPr lang="en-GB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9967636" y="968038"/>
            <a:ext cx="1984752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400" kern="0" dirty="0">
                <a:solidFill>
                  <a:srgbClr val="000000"/>
                </a:solidFill>
              </a:rPr>
              <a:t>CHALLENGE TASK</a:t>
            </a:r>
          </a:p>
          <a:p>
            <a:pPr algn="ctr" defTabSz="457200" hangingPunct="0">
              <a:defRPr/>
            </a:pPr>
            <a:r>
              <a:rPr lang="en-GB" sz="1400" kern="0" dirty="0">
                <a:solidFill>
                  <a:srgbClr val="000000"/>
                </a:solidFill>
              </a:rPr>
              <a:t> </a:t>
            </a:r>
            <a:endParaRPr lang="en-GB" sz="800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Look through these websites that will help you with devising ideas.</a:t>
            </a:r>
          </a:p>
          <a:p>
            <a:pPr algn="ctr" defTabSz="457200" hangingPunct="0">
              <a:defRPr/>
            </a:pP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  <a:hlinkClick r:id="rId5"/>
              </a:rPr>
              <a:t>https://www.franticassembly.co.uk/</a:t>
            </a: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  <a:hlinkClick r:id="rId6"/>
              </a:rPr>
              <a:t>https://www.thepaperbirds.com/</a:t>
            </a: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  <a:hlinkClick r:id="rId7"/>
              </a:rPr>
              <a:t>https://www.complicite.org/</a:t>
            </a: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2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200" u="none" kern="0" dirty="0">
                <a:solidFill>
                  <a:srgbClr val="000000"/>
                </a:solidFill>
              </a:rPr>
              <a:t>What do you like about these companies approaches to devising?</a:t>
            </a: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8"/>
          <a:srcRect l="2807" t="8911" r="67201" b="4299"/>
          <a:stretch>
            <a:fillRect/>
          </a:stretch>
        </p:blipFill>
        <p:spPr>
          <a:xfrm>
            <a:off x="7011677" y="56687"/>
            <a:ext cx="903467" cy="8770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Home - Complicité">
            <a:extLst>
              <a:ext uri="{FF2B5EF4-FFF2-40B4-BE49-F238E27FC236}">
                <a16:creationId xmlns:a16="http://schemas.microsoft.com/office/drawing/2014/main" id="{2D07C4BB-9CDB-499A-8AE3-BE6CCFB06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18430" y="4076581"/>
            <a:ext cx="1250352" cy="69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8905D63-1167-4814-9C82-867B7B5AF114}"/>
              </a:ext>
            </a:extLst>
          </p:cNvPr>
          <p:cNvSpPr/>
          <p:nvPr/>
        </p:nvSpPr>
        <p:spPr>
          <a:xfrm>
            <a:off x="7080319" y="2914544"/>
            <a:ext cx="2656572" cy="2072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Section 1: </a:t>
            </a:r>
            <a:r>
              <a:rPr lang="en-US" sz="1400" dirty="0"/>
              <a:t>Response to a stimulus </a:t>
            </a:r>
            <a:r>
              <a:rPr lang="en-US" sz="1400" b="1" dirty="0"/>
              <a:t>• Section 2:</a:t>
            </a:r>
            <a:r>
              <a:rPr lang="en-US" sz="1400" dirty="0"/>
              <a:t> Development and collaboration • </a:t>
            </a:r>
            <a:r>
              <a:rPr lang="en-US" sz="1400" b="1" dirty="0"/>
              <a:t>Section 3</a:t>
            </a:r>
            <a:r>
              <a:rPr lang="en-US" sz="1400" dirty="0"/>
              <a:t>: Analysis and evaluation.</a:t>
            </a:r>
          </a:p>
          <a:p>
            <a:pPr algn="ctr"/>
            <a:r>
              <a:rPr lang="en-GB" sz="1400" b="1" dirty="0"/>
              <a:t>2,500 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B1A9C-2101-430B-BA8A-5E5DA032B79A}"/>
              </a:ext>
            </a:extLst>
          </p:cNvPr>
          <p:cNvSpPr txBox="1"/>
          <p:nvPr/>
        </p:nvSpPr>
        <p:spPr>
          <a:xfrm rot="20541746" flipH="1">
            <a:off x="5509930" y="4138523"/>
            <a:ext cx="189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LOG BOOKS</a:t>
            </a:r>
          </a:p>
        </p:txBody>
      </p:sp>
      <p:sp>
        <p:nvSpPr>
          <p:cNvPr id="8" name="Arrow: Left-Up 7">
            <a:extLst>
              <a:ext uri="{FF2B5EF4-FFF2-40B4-BE49-F238E27FC236}">
                <a16:creationId xmlns:a16="http://schemas.microsoft.com/office/drawing/2014/main" id="{52B8E05B-A2F1-4E0C-B7EA-D6C84946270C}"/>
              </a:ext>
            </a:extLst>
          </p:cNvPr>
          <p:cNvSpPr/>
          <p:nvPr/>
        </p:nvSpPr>
        <p:spPr>
          <a:xfrm rot="1808514">
            <a:off x="6379068" y="4191115"/>
            <a:ext cx="774441" cy="78729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9468C-B27A-47CD-ADCA-F821F067E27E}"/>
              </a:ext>
            </a:extLst>
          </p:cNvPr>
          <p:cNvSpPr txBox="1"/>
          <p:nvPr/>
        </p:nvSpPr>
        <p:spPr>
          <a:xfrm>
            <a:off x="7417199" y="5071923"/>
            <a:ext cx="4535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highlight>
                  <a:srgbClr val="FFFF00"/>
                </a:highlight>
              </a:rPr>
              <a:t>GCSE BITESIZEhttps://www.bbc.co.uk/bitesize/guides/zhpcy9q/revision/1</a:t>
            </a:r>
          </a:p>
        </p:txBody>
      </p:sp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4213AB074B349B157C28FF0B4D607" ma:contentTypeVersion="8" ma:contentTypeDescription="Create a new document." ma:contentTypeScope="" ma:versionID="06fe3fbee34a120bf1213a26dca051b8">
  <xsd:schema xmlns:xsd="http://www.w3.org/2001/XMLSchema" xmlns:xs="http://www.w3.org/2001/XMLSchema" xmlns:p="http://schemas.microsoft.com/office/2006/metadata/properties" xmlns:ns2="624859c0-496c-4f14-b8f5-e16a9c63003a" xmlns:ns3="e11eb945-aa1b-4c9a-82de-a6796a9fe5ae" targetNamespace="http://schemas.microsoft.com/office/2006/metadata/properties" ma:root="true" ma:fieldsID="3c4caf18746c976fd9fd532035ed5c89" ns2:_="" ns3:_="">
    <xsd:import namespace="624859c0-496c-4f14-b8f5-e16a9c63003a"/>
    <xsd:import namespace="e11eb945-aa1b-4c9a-82de-a6796a9fe5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859c0-496c-4f14-b8f5-e16a9c630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eb945-aa1b-4c9a-82de-a6796a9fe5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1eb945-aa1b-4c9a-82de-a6796a9fe5ae">
      <UserInfo>
        <DisplayName/>
        <AccountId xsi:nil="true"/>
        <AccountType/>
      </UserInfo>
    </SharedWithUsers>
    <MediaLengthInSeconds xmlns="624859c0-496c-4f14-b8f5-e16a9c63003a" xsi:nil="true"/>
  </documentManagement>
</p:properties>
</file>

<file path=customXml/itemProps1.xml><?xml version="1.0" encoding="utf-8"?>
<ds:datastoreItem xmlns:ds="http://schemas.openxmlformats.org/officeDocument/2006/customXml" ds:itemID="{E0896515-0CD2-4304-AB3A-89743A6B9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4859c0-496c-4f14-b8f5-e16a9c63003a"/>
    <ds:schemaRef ds:uri="e11eb945-aa1b-4c9a-82de-a6796a9fe5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94866B-8CA1-400C-9601-3447F6D81D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CCF879-8883-444C-B87D-76D595B70D6D}">
  <ds:schemaRefs>
    <ds:schemaRef ds:uri="http://schemas.microsoft.com/office/2006/metadata/properties"/>
    <ds:schemaRef ds:uri="http://schemas.microsoft.com/office/infopath/2007/PartnerControls"/>
    <ds:schemaRef ds:uri="e11eb945-aa1b-4c9a-82de-a6796a9fe5ae"/>
    <ds:schemaRef ds:uri="624859c0-496c-4f14-b8f5-e16a9c6300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348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Joanne MacRae</cp:lastModifiedBy>
  <cp:revision>24</cp:revision>
  <dcterms:created xsi:type="dcterms:W3CDTF">2022-07-11T10:50:39Z</dcterms:created>
  <dcterms:modified xsi:type="dcterms:W3CDTF">2023-10-05T18:50:27Z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0x010100F134213AB074B349B157C28FF0B4D607</vt:lpwstr>
  </property>
  <property fmtid="{D5CDD505-2E9C-101B-9397-08002B2CF9AE}" pid="3" name="Order">
    <vt:r8>22300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