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8C4D15-E7FD-47F2-9083-EBFBFCADDA22}" v="44" dt="2023-10-10T13:23:57.4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7BAB7-3D1A-4CD0-A976-9D749589F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5CB7D-0686-406E-B794-B8EBEED0F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466ED-5431-4B41-8435-3F87D7AC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9A4AC-D6AD-4D46-9711-E9CDD0C9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14F9A-539D-45AF-ACF4-4A04F65E7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72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60E57-4B54-4DC7-807A-3F49EB1E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B097C-6869-4459-8E8F-EA0D829ED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7A7E-223D-45EC-AF95-9AAEE5BA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BF5C0-8402-48B7-839A-062C02E4D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D5C4ED-A565-4EC6-90FC-87310730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431A77-B0F1-4AB1-AC4D-616F21F857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653CA-5675-4FCD-8FF6-5067BB20C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F2BA-B953-45E2-9494-B763CE0C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275A1-0DFF-414C-BEA7-A79DA426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92C47-9786-4677-8DF1-1CC64B9C4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6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7165-3D73-4DD8-97DB-8E98DDE7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D476F-186D-47A7-A7B2-BE393AFDB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BAB8B-38FE-4482-8B34-0E7EACAA4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09F31-FEE4-4971-8BF2-AE43E969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99901-53CE-49EA-9B0F-7A66A0AB9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0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A8CD2-8AB2-442B-80EF-D19A03F7E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E9DD9A-073D-40CA-8898-305E99DF1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B43A3-55D5-4B01-AD0A-91D7789AE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0C46C-6E13-4BC2-9BD1-65C585350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CCC72-E3A0-4A76-A32B-05FFF754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49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AE2CE-C437-4299-8CC0-FC3D3775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B6386-013C-42B3-AE5F-A320D39397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8A649-90F7-41C8-AC4D-4F880EC48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CF13A-E8AA-4A98-9D3D-75AE4C762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B462F-AE61-47E9-8AAB-BA9FADAD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8B95-7832-4B3B-873E-4324318FC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28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12D2C-CC29-4EB2-A97A-7C916CBF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4E6F2-0D13-4C01-90C1-522A03DF9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CF2A3-86B9-4343-B248-886547464A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1726E-6FDC-4850-A869-30BA1C3A05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60B4FC-3342-4137-B3CE-F04F839140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04DF1E-F7C0-4A2A-9F67-38201FC0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FC92FA-FF53-4A82-BFB4-B57BF2C49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0EEDB1-8B7F-4951-9EED-79B379B10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7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091E-6C5A-4B72-8738-216680C8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046CCA-5BE2-4F33-B6B1-F664EC8B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912D54-CA4D-453E-B028-ED90FEAFE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9FC7C4-3BF6-4051-86B2-0820F2B05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518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A9735-E45B-4D28-8D82-6A7F665FD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75F58-85A5-4141-B7C6-63E5726F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AA4F0-BFEC-420F-8FF4-62F8D297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6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1658B-3A07-44AB-BF0C-D9033BAD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58C4-21A5-4805-A845-E096B0BC0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2BD3E-1B72-4874-B0F6-36B8C035D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1388-2E53-41A8-B346-F19D0D84D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B3537-CEE0-46C1-860B-8E3958916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834DF-EEA4-4731-90DF-3D3461F12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6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F3F7-97FE-4D19-AFF4-7D68EE19E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B3A6EE-D8C3-4572-BA1E-4E33DB303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3B429-F5F1-4730-A882-24AEEA34A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EE2B0-AFA2-45D2-95A1-138E08A91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8E9AE-7A32-405E-AD3F-6E4A4851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6A96A-E3B0-42CD-9576-175D60EB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510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7E867-9661-4295-9131-545E74E55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58298-5B19-48C5-A901-F69B0F62A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9D16D-A9E0-476D-B849-9133F5FA7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CCB6E-7FD3-479C-A5EB-BFFBFD6AC033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00D08-62BD-46DA-8ED6-D5B832185C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F8A0F-6CFE-4C6E-9F3C-139DF854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0A8AC-4D7F-4400-A7EA-A0F474E7F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3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s://www.youtube.com/watch?v=keiHGOqpdGQ" TargetMode="External"/><Relationship Id="rId4" Type="http://schemas.openxmlformats.org/officeDocument/2006/relationships/hyperlink" Target="https://www.youtube.com/watch?v=1RRc4tq2kpE&amp;t=13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: Rounded Corners 6"/>
          <p:cNvSpPr/>
          <p:nvPr/>
        </p:nvSpPr>
        <p:spPr>
          <a:xfrm>
            <a:off x="213747" y="3595720"/>
            <a:ext cx="3804591" cy="2951094"/>
          </a:xfrm>
          <a:prstGeom prst="roundRect">
            <a:avLst>
              <a:gd name="adj" fmla="val 16667"/>
            </a:avLst>
          </a:prstGeom>
          <a:solidFill>
            <a:srgbClr val="C5E0B4"/>
          </a:solidFill>
          <a:ln w="76200">
            <a:solidFill>
              <a:srgbClr val="548235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97" name="Rectangle: Rounded Corners 7"/>
          <p:cNvSpPr/>
          <p:nvPr/>
        </p:nvSpPr>
        <p:spPr>
          <a:xfrm>
            <a:off x="8325901" y="1166980"/>
            <a:ext cx="3535680" cy="205152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US" sz="1400" b="1" dirty="0"/>
              <a:t>ASSESSMENT</a:t>
            </a:r>
          </a:p>
          <a:p>
            <a:pPr algn="ctr" defTabSz="457200" hangingPunct="0">
              <a:defRPr/>
            </a:pPr>
            <a:r>
              <a:rPr lang="en-US" sz="1400" b="1" i="1" dirty="0"/>
              <a:t>For this component students must complete two assessment tasks:</a:t>
            </a:r>
          </a:p>
          <a:p>
            <a:pPr algn="ctr" defTabSz="457200" hangingPunct="0">
              <a:defRPr/>
            </a:pPr>
            <a:r>
              <a:rPr lang="en-US" sz="1400" dirty="0"/>
              <a:t> • study and present a key extract (monologue, duologue or group performance)</a:t>
            </a:r>
          </a:p>
          <a:p>
            <a:pPr algn="ctr" defTabSz="457200" hangingPunct="0">
              <a:defRPr/>
            </a:pPr>
            <a:r>
              <a:rPr lang="en-US" sz="1400" dirty="0"/>
              <a:t> • study and present a second key extract (monologue, duologue or group performance) from the same play.</a:t>
            </a:r>
            <a:endParaRPr lang="en-GB" sz="1300" b="0" i="1" u="none" kern="0" dirty="0">
              <a:solidFill>
                <a:srgbClr val="000000"/>
              </a:solidFill>
            </a:endParaRPr>
          </a:p>
        </p:txBody>
      </p:sp>
      <p:sp>
        <p:nvSpPr>
          <p:cNvPr id="99" name="Rectangle: Rounded Corners 10"/>
          <p:cNvSpPr/>
          <p:nvPr/>
        </p:nvSpPr>
        <p:spPr>
          <a:xfrm>
            <a:off x="7597374" y="3664627"/>
            <a:ext cx="4380879" cy="3018380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endParaRPr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p:pic>
        <p:nvPicPr>
          <p:cNvPr id="101" name="Picture 30" descr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536" y="3512703"/>
            <a:ext cx="381301" cy="3813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extBox 31"/>
          <p:cNvSpPr txBox="1"/>
          <p:nvPr/>
        </p:nvSpPr>
        <p:spPr>
          <a:xfrm>
            <a:off x="1798656" y="3508474"/>
            <a:ext cx="1659279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defTabSz="457200" hangingPunct="0">
              <a:defRPr/>
            </a:pPr>
            <a:r>
              <a:rPr sz="1500" kern="0" dirty="0">
                <a:solidFill>
                  <a:srgbClr val="000000"/>
                </a:solidFill>
              </a:rPr>
              <a:t>KEY VOCAB</a:t>
            </a:r>
            <a:r>
              <a:rPr lang="en-GB" sz="1500" kern="0" dirty="0">
                <a:solidFill>
                  <a:srgbClr val="000000"/>
                </a:solidFill>
              </a:rPr>
              <a:t>ULARY</a:t>
            </a:r>
            <a:r>
              <a:rPr lang="en-GB" sz="1500" u="none" kern="0" dirty="0">
                <a:solidFill>
                  <a:srgbClr val="000000"/>
                </a:solidFill>
              </a:rPr>
              <a:t> </a:t>
            </a:r>
            <a:endParaRPr sz="1500" u="none" kern="0" dirty="0">
              <a:solidFill>
                <a:srgbClr val="000000"/>
              </a:solidFill>
            </a:endParaRPr>
          </a:p>
        </p:txBody>
      </p:sp>
      <p:sp>
        <p:nvSpPr>
          <p:cNvPr id="105" name="TextBox 16"/>
          <p:cNvSpPr txBox="1"/>
          <p:nvPr/>
        </p:nvSpPr>
        <p:spPr>
          <a:xfrm>
            <a:off x="6345968" y="557386"/>
            <a:ext cx="2463911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l" rtl="0" fontAlgn="base"/>
            <a:endParaRPr lang="en-GB" sz="1400" b="0" u="none" kern="0" dirty="0"/>
          </a:p>
        </p:txBody>
      </p:sp>
      <p:sp>
        <p:nvSpPr>
          <p:cNvPr id="106" name="TextBox 21"/>
          <p:cNvSpPr txBox="1"/>
          <p:nvPr/>
        </p:nvSpPr>
        <p:spPr>
          <a:xfrm>
            <a:off x="1471309" y="153095"/>
            <a:ext cx="9073799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2400" kern="0" dirty="0">
                <a:solidFill>
                  <a:srgbClr val="000000"/>
                </a:solidFill>
              </a:rPr>
              <a:t>KEY KNOWLEDGE</a:t>
            </a:r>
          </a:p>
          <a:p>
            <a:pPr algn="ctr" defTabSz="457200" hangingPunct="0">
              <a:defRPr/>
            </a:pPr>
            <a:r>
              <a:rPr lang="en-GB" sz="1400" u="none" kern="0" dirty="0">
                <a:solidFill>
                  <a:srgbClr val="000000"/>
                </a:solidFill>
              </a:rPr>
              <a:t>Component 3 </a:t>
            </a:r>
            <a:r>
              <a:rPr lang="en-GB" sz="1400" b="0" u="none" kern="0" dirty="0">
                <a:solidFill>
                  <a:srgbClr val="000000"/>
                </a:solidFill>
              </a:rPr>
              <a:t>of the AQA Drama exam is a </a:t>
            </a:r>
            <a:r>
              <a:rPr lang="en-US" sz="1400" b="0" u="none" dirty="0"/>
              <a:t>Performance of 2  Extracts both worth (20 marks each and 40 marks in total ) 20% of GCSE</a:t>
            </a:r>
            <a:endParaRPr lang="en-GB" sz="1400" b="0" u="none" kern="0" dirty="0">
              <a:solidFill>
                <a:srgbClr val="000000"/>
              </a:solidFill>
            </a:endParaRPr>
          </a:p>
        </p:txBody>
      </p:sp>
      <p:pic>
        <p:nvPicPr>
          <p:cNvPr id="107" name="Picture 13" descr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878" y="207162"/>
            <a:ext cx="339045" cy="294447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6CB28F0C-DD30-19D3-7568-6AB87D413234}"/>
              </a:ext>
            </a:extLst>
          </p:cNvPr>
          <p:cNvGrpSpPr/>
          <p:nvPr/>
        </p:nvGrpSpPr>
        <p:grpSpPr>
          <a:xfrm>
            <a:off x="5073891" y="3374253"/>
            <a:ext cx="2044217" cy="1097289"/>
            <a:chOff x="5008228" y="3424376"/>
            <a:chExt cx="2044217" cy="1097289"/>
          </a:xfrm>
        </p:grpSpPr>
        <p:sp>
          <p:nvSpPr>
            <p:cNvPr id="100" name="Rectangle: Rounded Corners 11"/>
            <p:cNvSpPr/>
            <p:nvPr/>
          </p:nvSpPr>
          <p:spPr>
            <a:xfrm>
              <a:off x="5008228" y="3424376"/>
              <a:ext cx="2044217" cy="109728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57150">
              <a:solidFill>
                <a:srgbClr val="404040"/>
              </a:solidFill>
              <a:miter/>
            </a:ln>
          </p:spPr>
          <p:txBody>
            <a:bodyPr lIns="45719" rIns="45719" anchor="ctr"/>
            <a:lstStyle/>
            <a:p>
              <a:pPr algn="ctr" defTabSz="457200" hangingPunct="0">
                <a:defRPr/>
              </a:pPr>
              <a:endParaRPr kern="0" dirty="0">
                <a:solidFill>
                  <a:srgbClr val="000000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9" name="TextBox 1"/>
            <p:cNvSpPr txBox="1"/>
            <p:nvPr/>
          </p:nvSpPr>
          <p:spPr>
            <a:xfrm>
              <a:off x="5083727" y="3432338"/>
              <a:ext cx="1819265" cy="101566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wrap="square" lIns="45719" rIns="45719">
              <a:spAutoFit/>
            </a:bodyPr>
            <a:lstStyle/>
            <a:p>
              <a:pPr algn="ctr" defTabSz="457200" hangingPunct="0">
                <a:defRPr sz="1600" b="1" u="sng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0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KS4 DRAMA</a:t>
              </a:r>
            </a:p>
            <a:p>
              <a:pPr algn="ctr" defTabSz="457200" hangingPunct="0">
                <a:defRPr sz="1600" b="1" u="sng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0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KVO:</a:t>
              </a:r>
              <a:r>
                <a:rPr lang="en-GB" sz="14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 </a:t>
              </a:r>
              <a:endParaRPr lang="en-GB" sz="2000" b="1" u="sng" kern="0" dirty="0">
                <a:solidFill>
                  <a:srgbClr val="000000"/>
                </a:solidFill>
                <a:latin typeface="Century Gothic"/>
                <a:sym typeface="Century Gothic"/>
              </a:endParaRPr>
            </a:p>
            <a:p>
              <a:pPr algn="ctr" defTabSz="457200" hangingPunct="0">
                <a:defRPr sz="1600" b="1" u="sng">
                  <a:latin typeface="Century Gothic"/>
                  <a:ea typeface="Century Gothic"/>
                  <a:cs typeface="Century Gothic"/>
                  <a:sym typeface="Century Gothic"/>
                </a:defRPr>
              </a:pPr>
              <a:r>
                <a:rPr lang="en-GB" sz="2000" b="1" u="sng" kern="0" dirty="0">
                  <a:solidFill>
                    <a:srgbClr val="000000"/>
                  </a:solidFill>
                  <a:latin typeface="Century Gothic"/>
                  <a:sym typeface="Century Gothic"/>
                </a:rPr>
                <a:t>Component 3</a:t>
              </a:r>
            </a:p>
          </p:txBody>
        </p:sp>
      </p:grpSp>
      <p:graphicFrame>
        <p:nvGraphicFramePr>
          <p:cNvPr id="17" name="Table 2"/>
          <p:cNvGraphicFramePr/>
          <p:nvPr>
            <p:extLst>
              <p:ext uri="{D42A27DB-BD31-4B8C-83A1-F6EECF244321}">
                <p14:modId xmlns:p14="http://schemas.microsoft.com/office/powerpoint/2010/main" val="1681031966"/>
              </p:ext>
            </p:extLst>
          </p:nvPr>
        </p:nvGraphicFramePr>
        <p:xfrm>
          <a:off x="240222" y="4093289"/>
          <a:ext cx="3644712" cy="2191875"/>
        </p:xfrm>
        <a:graphic>
          <a:graphicData uri="http://schemas.openxmlformats.org/drawingml/2006/table">
            <a:tbl>
              <a:tblPr/>
              <a:tblGrid>
                <a:gridCol w="12231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4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Physical Skills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Vocal Skills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Theatrical Skills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Blocking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Relationship</a:t>
                      </a:r>
                      <a:endParaRPr sz="1300" b="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 defTabSz="914400"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Levels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Genre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Style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Social, Historical &amp; Political Context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76688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Dramatic Intent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Effect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Convey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081125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Evaluate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Analyse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Describe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993791"/>
                  </a:ext>
                </a:extLst>
              </a:tr>
              <a:tr h="340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Review</a:t>
                      </a:r>
                    </a:p>
                  </a:txBody>
                  <a:tcPr marL="45720" marR="45720" horzOverflow="overflow">
                    <a:lnL w="12700"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Proxemics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1">
                          <a:latin typeface="Caviar Dreams"/>
                          <a:ea typeface="Caviar Dreams"/>
                          <a:cs typeface="Caviar Dreams"/>
                          <a:sym typeface="Caviar Dreams"/>
                        </a:defRPr>
                      </a:pPr>
                      <a:r>
                        <a:rPr lang="en-GB" sz="1300" b="0" dirty="0">
                          <a:solidFill>
                            <a:schemeClr val="tx1"/>
                          </a:solidFill>
                        </a:rPr>
                        <a:t>Explain</a:t>
                      </a:r>
                    </a:p>
                  </a:txBody>
                  <a:tcPr marL="45720" marR="45720" horzOverflow="overflow">
                    <a:lnL w="12700">
                      <a:noFill/>
                      <a:miter lim="400000"/>
                    </a:lnL>
                    <a:lnR w="12700">
                      <a:noFill/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787716"/>
                  </a:ext>
                </a:extLst>
              </a:tr>
            </a:tbl>
          </a:graphicData>
        </a:graphic>
      </p:graphicFrame>
      <p:sp>
        <p:nvSpPr>
          <p:cNvPr id="28" name="TextBox 16">
            <a:extLst>
              <a:ext uri="{FF2B5EF4-FFF2-40B4-BE49-F238E27FC236}">
                <a16:creationId xmlns:a16="http://schemas.microsoft.com/office/drawing/2014/main" id="{2FA3FF39-59E5-4636-84C3-D2FF5A36C09C}"/>
              </a:ext>
            </a:extLst>
          </p:cNvPr>
          <p:cNvSpPr txBox="1"/>
          <p:nvPr/>
        </p:nvSpPr>
        <p:spPr>
          <a:xfrm>
            <a:off x="7797988" y="3831639"/>
            <a:ext cx="4076019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Research your chosen play</a:t>
            </a:r>
          </a:p>
          <a:p>
            <a:pPr algn="ctr" defTabSz="457200" hangingPunct="0">
              <a:defRPr/>
            </a:pPr>
            <a:r>
              <a:rPr lang="en-GB" sz="1600" kern="0" dirty="0">
                <a:solidFill>
                  <a:srgbClr val="000000"/>
                </a:solidFill>
              </a:rPr>
              <a:t> 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 Plot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Social Context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Characters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</a:rPr>
              <a:t>Relationships</a:t>
            </a:r>
          </a:p>
          <a:p>
            <a:pPr algn="ctr" defTabSz="457200" hangingPunct="0">
              <a:defRPr/>
            </a:pPr>
            <a:endParaRPr lang="en-GB" sz="13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600" u="none" kern="0" dirty="0">
                <a:solidFill>
                  <a:srgbClr val="000000"/>
                </a:solidFill>
              </a:rPr>
              <a:t>How to approach a play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  <a:hlinkClick r:id="rId4"/>
              </a:rPr>
              <a:t>https://www.youtube.com/watch?v=1RRc4tq2kpE&amp;t=13s</a:t>
            </a:r>
            <a:endParaRPr lang="en-GB" sz="13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30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r>
              <a:rPr lang="en-GB" sz="1600" u="none" kern="0" dirty="0">
                <a:solidFill>
                  <a:srgbClr val="000000"/>
                </a:solidFill>
              </a:rPr>
              <a:t>How to approach a monologue</a:t>
            </a:r>
          </a:p>
          <a:p>
            <a:pPr algn="ctr" defTabSz="457200" hangingPunct="0">
              <a:defRPr/>
            </a:pPr>
            <a:r>
              <a:rPr lang="en-GB" sz="1300" b="0" u="none" kern="0" dirty="0">
                <a:solidFill>
                  <a:srgbClr val="000000"/>
                </a:solidFill>
                <a:hlinkClick r:id="rId5"/>
              </a:rPr>
              <a:t>https://www.youtube.com/watch?v=keiHGOqpdGQ</a:t>
            </a:r>
            <a:endParaRPr lang="en-GB" sz="13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3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3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300" b="0" u="none" kern="0" dirty="0">
              <a:solidFill>
                <a:srgbClr val="000000"/>
              </a:solidFill>
            </a:endParaRPr>
          </a:p>
          <a:p>
            <a:pPr algn="ctr" defTabSz="457200" hangingPunct="0">
              <a:defRPr/>
            </a:pPr>
            <a:endParaRPr lang="en-GB" sz="1300" b="0" u="none" kern="0" dirty="0">
              <a:solidFill>
                <a:srgbClr val="000000"/>
              </a:solidFill>
            </a:endParaRPr>
          </a:p>
        </p:txBody>
      </p:sp>
      <p:pic>
        <p:nvPicPr>
          <p:cNvPr id="108" name="Picture 4" descr="Picture 4"/>
          <p:cNvPicPr>
            <a:picLocks noChangeAspect="1"/>
          </p:cNvPicPr>
          <p:nvPr/>
        </p:nvPicPr>
        <p:blipFill>
          <a:blip r:embed="rId6"/>
          <a:srcRect l="2807" t="8911" r="67201" b="4299"/>
          <a:stretch>
            <a:fillRect/>
          </a:stretch>
        </p:blipFill>
        <p:spPr>
          <a:xfrm>
            <a:off x="687317" y="357285"/>
            <a:ext cx="648070" cy="78418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Rectangle: Rounded Corners 7">
            <a:extLst>
              <a:ext uri="{FF2B5EF4-FFF2-40B4-BE49-F238E27FC236}">
                <a16:creationId xmlns:a16="http://schemas.microsoft.com/office/drawing/2014/main" id="{582822AB-303C-534C-107F-A3FE3F238D33}"/>
              </a:ext>
            </a:extLst>
          </p:cNvPr>
          <p:cNvSpPr/>
          <p:nvPr/>
        </p:nvSpPr>
        <p:spPr>
          <a:xfrm>
            <a:off x="330419" y="1194480"/>
            <a:ext cx="2281781" cy="20515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US" sz="1400" b="1" dirty="0"/>
              <a:t>KNOWLEDGE</a:t>
            </a:r>
          </a:p>
          <a:p>
            <a:pPr algn="ctr" defTabSz="457200" hangingPunct="0">
              <a:defRPr/>
            </a:pPr>
            <a:r>
              <a:rPr lang="en-US" sz="1400" b="1" i="1" dirty="0"/>
              <a:t>Pupils must develop their ability to:</a:t>
            </a:r>
          </a:p>
          <a:p>
            <a:pPr algn="ctr" defTabSz="457200" hangingPunct="0">
              <a:defRPr/>
            </a:pPr>
            <a:r>
              <a:rPr lang="en-US" sz="1400" dirty="0"/>
              <a:t> • interpret texts</a:t>
            </a:r>
          </a:p>
          <a:p>
            <a:pPr algn="ctr" defTabSz="457200" hangingPunct="0">
              <a:defRPr/>
            </a:pPr>
            <a:r>
              <a:rPr lang="en-US" sz="1400" dirty="0"/>
              <a:t> • create and communicate meaning</a:t>
            </a:r>
          </a:p>
          <a:p>
            <a:pPr algn="ctr" defTabSz="457200" hangingPunct="0">
              <a:defRPr/>
            </a:pPr>
            <a:r>
              <a:rPr lang="en-US" sz="1400" dirty="0"/>
              <a:t>• realise artistic intention in text-based drama.</a:t>
            </a:r>
            <a:endParaRPr lang="en-GB" sz="1300" b="0" i="1" u="none" kern="0" dirty="0">
              <a:solidFill>
                <a:srgbClr val="000000"/>
              </a:solidFill>
            </a:endParaRPr>
          </a:p>
        </p:txBody>
      </p:sp>
      <p:sp>
        <p:nvSpPr>
          <p:cNvPr id="6" name="Rectangle: Rounded Corners 7">
            <a:extLst>
              <a:ext uri="{FF2B5EF4-FFF2-40B4-BE49-F238E27FC236}">
                <a16:creationId xmlns:a16="http://schemas.microsoft.com/office/drawing/2014/main" id="{D85EE755-FC1F-52CC-53BD-771360EB2715}"/>
              </a:ext>
            </a:extLst>
          </p:cNvPr>
          <p:cNvSpPr/>
          <p:nvPr/>
        </p:nvSpPr>
        <p:spPr>
          <a:xfrm>
            <a:off x="3206870" y="1150509"/>
            <a:ext cx="4890491" cy="205152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 defTabSz="457200" hangingPunct="0">
              <a:defRPr/>
            </a:pPr>
            <a:r>
              <a:rPr lang="en-US" sz="1400" b="1" dirty="0"/>
              <a:t>UNDERSTANDING</a:t>
            </a:r>
          </a:p>
          <a:p>
            <a:pPr algn="ctr" defTabSz="457200" hangingPunct="0">
              <a:defRPr/>
            </a:pPr>
            <a:r>
              <a:rPr lang="en-US" sz="1400" dirty="0"/>
              <a:t>Monologue (one performer) Must be between two and five minutes.</a:t>
            </a:r>
          </a:p>
          <a:p>
            <a:pPr algn="ctr" defTabSz="457200" hangingPunct="0">
              <a:defRPr/>
            </a:pPr>
            <a:r>
              <a:rPr lang="en-US" sz="1400" dirty="0"/>
              <a:t>Duologue (two performers) Must be between three and ten minutes.</a:t>
            </a:r>
          </a:p>
          <a:p>
            <a:pPr algn="ctr" defTabSz="457200" hangingPunct="0">
              <a:defRPr/>
            </a:pPr>
            <a:r>
              <a:rPr lang="en-US" sz="1400" dirty="0"/>
              <a:t>Group performance (three or more</a:t>
            </a:r>
          </a:p>
          <a:p>
            <a:pPr algn="ctr" defTabSz="457200" hangingPunct="0">
              <a:defRPr/>
            </a:pPr>
            <a:r>
              <a:rPr lang="en-US" sz="1400" dirty="0"/>
              <a:t>performers)</a:t>
            </a:r>
          </a:p>
          <a:p>
            <a:pPr algn="ctr" defTabSz="457200" hangingPunct="0">
              <a:defRPr/>
            </a:pPr>
            <a:r>
              <a:rPr lang="en-US" sz="1400" dirty="0"/>
              <a:t>Must be between four and twenty minutes.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0303256-CEE8-46D9-9165-799CD1E53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4200" y="4643760"/>
            <a:ext cx="3099770" cy="19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31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2DCEACA70BAD40985925AEFCDB81AA" ma:contentTypeVersion="11" ma:contentTypeDescription="Create a new document." ma:contentTypeScope="" ma:versionID="80eff19031cadfc1f0e9007d11b94ba0">
  <xsd:schema xmlns:xsd="http://www.w3.org/2001/XMLSchema" xmlns:xs="http://www.w3.org/2001/XMLSchema" xmlns:p="http://schemas.microsoft.com/office/2006/metadata/properties" xmlns:ns2="932a931f-983a-4570-9210-38970ce41090" xmlns:ns3="29fe8cc4-bd7f-474b-9ea5-28d03b4f6127" targetNamespace="http://schemas.microsoft.com/office/2006/metadata/properties" ma:root="true" ma:fieldsID="f5797cb0f386bd641f0a369e1d2d6e5d" ns2:_="" ns3:_="">
    <xsd:import namespace="932a931f-983a-4570-9210-38970ce41090"/>
    <xsd:import namespace="29fe8cc4-bd7f-474b-9ea5-28d03b4f61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2a931f-983a-4570-9210-38970ce410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fe8cc4-bd7f-474b-9ea5-28d03b4f6127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9ac8da7-d2f2-4226-9afe-cc5c72c429bb}" ma:internalName="TaxCatchAll" ma:showField="CatchAllData" ma:web="29fe8cc4-bd7f-474b-9ea5-28d03b4f61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9fe8cc4-bd7f-474b-9ea5-28d03b4f6127" xsi:nil="true"/>
    <lcf76f155ced4ddcb4097134ff3c332f xmlns="932a931f-983a-4570-9210-38970ce410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967269E-F34D-44FD-8359-566626ED98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2a931f-983a-4570-9210-38970ce41090"/>
    <ds:schemaRef ds:uri="29fe8cc4-bd7f-474b-9ea5-28d03b4f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754A55-45D4-46E7-A382-74F006714D3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18486A-ACAE-4556-88D8-B500D3553A53}">
  <ds:schemaRefs>
    <ds:schemaRef ds:uri="http://schemas.microsoft.com/office/2006/documentManagement/types"/>
    <ds:schemaRef ds:uri="932a931f-983a-4570-9210-38970ce41090"/>
    <ds:schemaRef ds:uri="http://schemas.openxmlformats.org/package/2006/metadata/core-properties"/>
    <ds:schemaRef ds:uri="http://schemas.microsoft.com/office/2006/metadata/properties"/>
    <ds:schemaRef ds:uri="29fe8cc4-bd7f-474b-9ea5-28d03b4f6127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236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Caviar Dreams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Higham E</dc:creator>
  <cp:lastModifiedBy>Joanne MacRae</cp:lastModifiedBy>
  <cp:revision>13</cp:revision>
  <dcterms:created xsi:type="dcterms:W3CDTF">2022-07-15T08:17:44Z</dcterms:created>
  <dcterms:modified xsi:type="dcterms:W3CDTF">2023-10-17T17:40:08Z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0x010100112DCEACA70BAD40985925AEFCDB81AA</vt:lpwstr>
  </property>
</Properties>
</file>