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3E6"/>
    <a:srgbClr val="2F5597"/>
    <a:srgbClr val="820263"/>
    <a:srgbClr val="FEE8F8"/>
    <a:srgbClr val="FEDAF5"/>
    <a:srgbClr val="FFFF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pearsonactivelearn.com/app/library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corbettmaths.com/contents/" TargetMode="External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bbc.co.uk/bitesize/topics/zdr9wmn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5"/>
          <p:cNvSpPr/>
          <p:nvPr/>
        </p:nvSpPr>
        <p:spPr>
          <a:xfrm>
            <a:off x="5494892" y="107365"/>
            <a:ext cx="4351170" cy="40757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B9A8C-710F-44D1-B848-ED19755D3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391" y="2616997"/>
            <a:ext cx="1629622" cy="12966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349B1F-0E9B-494F-BF12-A5EE1B9EB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732" y="931002"/>
            <a:ext cx="1954557" cy="1296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958062-7346-418F-BEE9-37856C45D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280" y="879398"/>
            <a:ext cx="1926056" cy="13482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4BCC8A-9CEC-4520-A2EE-A0896CFDA6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88" b="9335"/>
          <a:stretch/>
        </p:blipFill>
        <p:spPr>
          <a:xfrm>
            <a:off x="7733546" y="2684521"/>
            <a:ext cx="1921571" cy="1229111"/>
          </a:xfrm>
          <a:prstGeom prst="rect">
            <a:avLst/>
          </a:prstGeom>
        </p:spPr>
      </p:pic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79998" y="4638041"/>
            <a:ext cx="5471920" cy="21240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103139" y="1873717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4831211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8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68713" y="2054982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Angles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9"/>
          <a:srcRect l="14964" t="33372" r="69042" b="28713"/>
          <a:stretch>
            <a:fillRect/>
          </a:stretch>
        </p:blipFill>
        <p:spPr>
          <a:xfrm>
            <a:off x="4331060" y="2861104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11"/>
                </a:rPr>
                <a:t>https://www.bbc.co.uk/bitesize/topics/zdr9wmn</a:t>
              </a:r>
              <a:endParaRPr lang="en-GB" sz="1100" dirty="0"/>
            </a:p>
            <a:p>
              <a:r>
                <a:rPr lang="en-GB" sz="1100" dirty="0">
                  <a:hlinkClick r:id="rId12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13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1777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Protractors </a:t>
            </a:r>
            <a:r>
              <a:rPr lang="en-GB" sz="1050" b="0" u="none" dirty="0">
                <a:latin typeface="+mn-lt"/>
              </a:rPr>
              <a:t>are tools used to measure angles with in degrees.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Estimate</a:t>
            </a:r>
            <a:r>
              <a:rPr lang="en-GB" sz="1050" b="0" u="none" dirty="0">
                <a:latin typeface="+mn-lt"/>
              </a:rPr>
              <a:t> is a rough calculation of a </a:t>
            </a:r>
            <a:r>
              <a:rPr lang="en-GB" sz="1050" b="0" u="none" dirty="0"/>
              <a:t>number or quantity. It is not exact.</a:t>
            </a:r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Acute angles </a:t>
            </a:r>
            <a:r>
              <a:rPr lang="en-GB" sz="1050" b="0" u="none" dirty="0"/>
              <a:t>measure more than 0° and less than 90°.</a:t>
            </a:r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Obtuse angles </a:t>
            </a:r>
            <a:r>
              <a:rPr lang="en-GB" sz="1050" b="0" u="none" dirty="0"/>
              <a:t>measure more than 90° and less than 180°.</a:t>
            </a:r>
            <a:endParaRPr lang="en-GB" sz="1050" u="none" dirty="0"/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Reflex angles </a:t>
            </a:r>
            <a:r>
              <a:rPr lang="en-GB" sz="1050" b="0" u="none" dirty="0"/>
              <a:t>measure more than 180° and less than 360°.</a:t>
            </a:r>
            <a:endParaRPr lang="en-GB" sz="1050" u="none" dirty="0"/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09739" y="2330416"/>
            <a:ext cx="37657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around a point</a:t>
            </a:r>
            <a:r>
              <a:rPr lang="en-GB" sz="1050" b="1" dirty="0"/>
              <a:t>                              </a:t>
            </a:r>
            <a:r>
              <a:rPr lang="en-GB" sz="1050" b="1" u="sng" dirty="0"/>
              <a:t>Vertically opposite angles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738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on a straight line</a:t>
            </a:r>
            <a:r>
              <a:rPr lang="en-GB" sz="1050" b="1" dirty="0"/>
              <a:t>		                  </a:t>
            </a:r>
            <a:r>
              <a:rPr lang="en-GB" sz="1050" b="1" u="sng" dirty="0"/>
              <a:t>Angles in a triangle</a:t>
            </a:r>
          </a:p>
        </p:txBody>
      </p:sp>
      <p:sp>
        <p:nvSpPr>
          <p:cNvPr id="52" name="Rectangle: Rounded Corners 10">
            <a:extLst>
              <a:ext uri="{FF2B5EF4-FFF2-40B4-BE49-F238E27FC236}">
                <a16:creationId xmlns:a16="http://schemas.microsoft.com/office/drawing/2014/main" id="{4584D112-0871-41F6-B4F9-6D50AA85F475}"/>
              </a:ext>
            </a:extLst>
          </p:cNvPr>
          <p:cNvSpPr/>
          <p:nvPr/>
        </p:nvSpPr>
        <p:spPr>
          <a:xfrm>
            <a:off x="5837499" y="4283353"/>
            <a:ext cx="3937095" cy="132579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85DF71-D148-4814-9F50-6942EF8454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09869" y="4415492"/>
            <a:ext cx="2829870" cy="1079699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499E6C35-54A2-4EB7-9241-5B6751F6DFD9}"/>
              </a:ext>
            </a:extLst>
          </p:cNvPr>
          <p:cNvSpPr/>
          <p:nvPr/>
        </p:nvSpPr>
        <p:spPr>
          <a:xfrm>
            <a:off x="5912228" y="4644306"/>
            <a:ext cx="1161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/>
              <a:t>Types of Triangles</a:t>
            </a:r>
          </a:p>
          <a:p>
            <a:endParaRPr lang="en-GB" sz="400" b="1" u="sng" dirty="0"/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2141794" y="1921614"/>
            <a:ext cx="1797897" cy="2508048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202801" y="2029313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 Notation</a:t>
            </a:r>
          </a:p>
          <a:p>
            <a:endParaRPr lang="en-GB" sz="200" b="1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EF586E-6826-4C4B-A4B3-568A3DC1E580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64012"/>
          <a:stretch/>
        </p:blipFill>
        <p:spPr>
          <a:xfrm>
            <a:off x="2230931" y="3591257"/>
            <a:ext cx="1648473" cy="47102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D97B1D-2CFB-4F22-838B-8FD3BD048AF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66081" y="2349052"/>
            <a:ext cx="1578171" cy="107090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4A5F35-1EBB-4B18-B55F-A316896A317D}"/>
              </a:ext>
            </a:extLst>
          </p:cNvPr>
          <p:cNvCxnSpPr>
            <a:cxnSpLocks/>
          </p:cNvCxnSpPr>
          <p:nvPr/>
        </p:nvCxnSpPr>
        <p:spPr>
          <a:xfrm flipV="1">
            <a:off x="3066606" y="3125126"/>
            <a:ext cx="222106" cy="360248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79998" y="1921614"/>
            <a:ext cx="1797897" cy="2508048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0042A33-25E1-4364-89A7-62375D25C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81795" y="2512816"/>
            <a:ext cx="1568703" cy="893635"/>
          </a:xfrm>
          <a:prstGeom prst="rect">
            <a:avLst/>
          </a:prstGeom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9D091F8-3DC6-41FF-B25F-B01550AB25A6}"/>
              </a:ext>
            </a:extLst>
          </p:cNvPr>
          <p:cNvCxnSpPr>
            <a:cxnSpLocks/>
          </p:cNvCxnSpPr>
          <p:nvPr/>
        </p:nvCxnSpPr>
        <p:spPr>
          <a:xfrm flipH="1" flipV="1">
            <a:off x="1031781" y="3297858"/>
            <a:ext cx="123903" cy="307403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5F6638D-CFF9-411F-BB83-645043D3C53F}"/>
              </a:ext>
            </a:extLst>
          </p:cNvPr>
          <p:cNvCxnSpPr>
            <a:cxnSpLocks/>
          </p:cNvCxnSpPr>
          <p:nvPr/>
        </p:nvCxnSpPr>
        <p:spPr>
          <a:xfrm>
            <a:off x="1206573" y="2729961"/>
            <a:ext cx="97527" cy="467183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EB812507-67E7-4140-A0F6-A677E6E2E1A2}"/>
              </a:ext>
            </a:extLst>
          </p:cNvPr>
          <p:cNvSpPr/>
          <p:nvPr/>
        </p:nvSpPr>
        <p:spPr>
          <a:xfrm>
            <a:off x="337361" y="2075445"/>
            <a:ext cx="1229960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Exterior angles</a:t>
            </a:r>
            <a:r>
              <a:rPr lang="en-GB" sz="1050" dirty="0"/>
              <a:t> are angles </a:t>
            </a:r>
            <a:r>
              <a:rPr lang="en-GB" sz="1050" u="sng" dirty="0"/>
              <a:t>outside</a:t>
            </a:r>
            <a:r>
              <a:rPr lang="en-GB" sz="1050" dirty="0"/>
              <a:t> of a shape.</a:t>
            </a:r>
          </a:p>
          <a:p>
            <a:endParaRPr lang="en-GB" sz="200" b="1" u="sng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C7CD79-2877-49E8-BC90-B9CD5EDEF660}"/>
              </a:ext>
            </a:extLst>
          </p:cNvPr>
          <p:cNvSpPr/>
          <p:nvPr/>
        </p:nvSpPr>
        <p:spPr>
          <a:xfrm>
            <a:off x="671071" y="3665742"/>
            <a:ext cx="1089204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Interior angles</a:t>
            </a:r>
            <a:r>
              <a:rPr lang="en-GB" sz="1050" dirty="0"/>
              <a:t> are angles </a:t>
            </a:r>
            <a:r>
              <a:rPr lang="en-GB" sz="1050" u="sng" dirty="0"/>
              <a:t>inside</a:t>
            </a:r>
            <a:r>
              <a:rPr lang="en-GB" sz="1050" dirty="0"/>
              <a:t> of a shape.</a:t>
            </a:r>
          </a:p>
          <a:p>
            <a:pPr algn="ctr"/>
            <a:endParaRPr lang="en-GB" sz="200" b="1" u="sng" dirty="0"/>
          </a:p>
        </p:txBody>
      </p:sp>
      <p:graphicFrame>
        <p:nvGraphicFramePr>
          <p:cNvPr id="42" name="Table 43">
            <a:extLst>
              <a:ext uri="{FF2B5EF4-FFF2-40B4-BE49-F238E27FC236}">
                <a16:creationId xmlns:a16="http://schemas.microsoft.com/office/drawing/2014/main" id="{692C7172-7242-40D9-A406-7443C9632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46806"/>
              </p:ext>
            </p:extLst>
          </p:nvPr>
        </p:nvGraphicFramePr>
        <p:xfrm>
          <a:off x="3139213" y="5147255"/>
          <a:ext cx="2299466" cy="1462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072">
                  <a:extLst>
                    <a:ext uri="{9D8B030D-6E8A-4147-A177-3AD203B41FA5}">
                      <a16:colId xmlns:a16="http://schemas.microsoft.com/office/drawing/2014/main" val="521950474"/>
                    </a:ext>
                  </a:extLst>
                </a:gridCol>
                <a:gridCol w="1326394">
                  <a:extLst>
                    <a:ext uri="{9D8B030D-6E8A-4147-A177-3AD203B41FA5}">
                      <a16:colId xmlns:a16="http://schemas.microsoft.com/office/drawing/2014/main" val="620984634"/>
                    </a:ext>
                  </a:extLst>
                </a:gridCol>
              </a:tblGrid>
              <a:tr h="27406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Angle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Reason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17811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ABC = 80</a:t>
                      </a:r>
                      <a:r>
                        <a:rPr lang="en-GB" sz="1000" b="1" u="none" dirty="0"/>
                        <a:t>°</a:t>
                      </a:r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Angles on a straight line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133627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ACB = 45</a:t>
                      </a:r>
                      <a:r>
                        <a:rPr lang="en-GB" sz="1000" b="1" u="none" dirty="0"/>
                        <a:t>°</a:t>
                      </a:r>
                    </a:p>
                    <a:p>
                      <a:pPr algn="r"/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Angles in a triangle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086430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/>
                        <a:t>&lt; BCD = 135</a:t>
                      </a:r>
                      <a:r>
                        <a:rPr lang="en-GB" sz="1000" b="1" u="none" dirty="0"/>
                        <a:t>°</a:t>
                      </a:r>
                      <a:endParaRPr lang="en-GB" sz="1000" b="1" dirty="0"/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Angles on a straight line sum to 180</a:t>
                      </a:r>
                      <a:r>
                        <a:rPr lang="en-GB" sz="1000" b="0" u="none" dirty="0"/>
                        <a:t>°.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82173"/>
                  </a:ext>
                </a:extLst>
              </a:tr>
            </a:tbl>
          </a:graphicData>
        </a:graphic>
      </p:graphicFrame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3064459" y="4758372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Worked Example:</a:t>
            </a:r>
          </a:p>
          <a:p>
            <a:endParaRPr lang="en-GB" sz="200" b="1" u="sng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31FBFF0-B90A-444A-8EDF-2D734D8D842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5719" y="4708905"/>
            <a:ext cx="2473019" cy="1625851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292A55-84B1-4A0D-A0CC-D7AAFE7FE061}"/>
              </a:ext>
            </a:extLst>
          </p:cNvPr>
          <p:cNvSpPr/>
          <p:nvPr/>
        </p:nvSpPr>
        <p:spPr>
          <a:xfrm>
            <a:off x="1633006" y="6430518"/>
            <a:ext cx="27265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&lt; BCD or ‘x’ = 135</a:t>
            </a:r>
            <a:r>
              <a:rPr lang="en-GB" sz="1000" dirty="0"/>
              <a:t>°</a:t>
            </a:r>
            <a:endParaRPr lang="en-GB" sz="400" b="1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3CEE20F-92BC-44A0-97F3-4C8BCBF91CE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5175" y="4785469"/>
            <a:ext cx="877727" cy="3179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C809C0-CC34-4345-BB68-650258FE1EE1}"/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203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61</cp:revision>
  <cp:lastPrinted>2020-07-14T10:47:34Z</cp:lastPrinted>
  <dcterms:modified xsi:type="dcterms:W3CDTF">2020-08-18T11:30:17Z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