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D5707-594A-47A0-BE50-7E53F03B9527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47B9B-C0E6-4143-AB68-4880A2A4B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095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D5707-594A-47A0-BE50-7E53F03B9527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47B9B-C0E6-4143-AB68-4880A2A4B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715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D5707-594A-47A0-BE50-7E53F03B9527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47B9B-C0E6-4143-AB68-4880A2A4B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37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D5707-594A-47A0-BE50-7E53F03B9527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47B9B-C0E6-4143-AB68-4880A2A4B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447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D5707-594A-47A0-BE50-7E53F03B9527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47B9B-C0E6-4143-AB68-4880A2A4B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364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D5707-594A-47A0-BE50-7E53F03B9527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47B9B-C0E6-4143-AB68-4880A2A4B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992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D5707-594A-47A0-BE50-7E53F03B9527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47B9B-C0E6-4143-AB68-4880A2A4B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68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D5707-594A-47A0-BE50-7E53F03B9527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47B9B-C0E6-4143-AB68-4880A2A4B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517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D5707-594A-47A0-BE50-7E53F03B9527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47B9B-C0E6-4143-AB68-4880A2A4B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815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D5707-594A-47A0-BE50-7E53F03B9527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47B9B-C0E6-4143-AB68-4880A2A4B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78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D5707-594A-47A0-BE50-7E53F03B9527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47B9B-C0E6-4143-AB68-4880A2A4B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65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D5707-594A-47A0-BE50-7E53F03B9527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47B9B-C0E6-4143-AB68-4880A2A4B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103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: Rounded Corners 5"/>
          <p:cNvSpPr/>
          <p:nvPr/>
        </p:nvSpPr>
        <p:spPr>
          <a:xfrm>
            <a:off x="3823848" y="347732"/>
            <a:ext cx="7118827" cy="1726804"/>
          </a:xfrm>
          <a:prstGeom prst="roundRect">
            <a:avLst>
              <a:gd name="adj" fmla="val 16667"/>
            </a:avLst>
          </a:prstGeom>
          <a:solidFill>
            <a:srgbClr val="FBD1D9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96" name="Rectangle: Rounded Corners 6"/>
          <p:cNvSpPr/>
          <p:nvPr/>
        </p:nvSpPr>
        <p:spPr>
          <a:xfrm>
            <a:off x="1167036" y="4809441"/>
            <a:ext cx="6379535" cy="1676845"/>
          </a:xfrm>
          <a:prstGeom prst="roundRect">
            <a:avLst>
              <a:gd name="adj" fmla="val 16667"/>
            </a:avLst>
          </a:prstGeom>
          <a:solidFill>
            <a:srgbClr val="C5E0B4"/>
          </a:solidFill>
          <a:ln w="76200">
            <a:solidFill>
              <a:srgbClr val="548235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97" name="Rectangle: Rounded Corners 7"/>
          <p:cNvSpPr/>
          <p:nvPr/>
        </p:nvSpPr>
        <p:spPr>
          <a:xfrm>
            <a:off x="7720149" y="4013305"/>
            <a:ext cx="3222526" cy="243346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endParaRPr lang="en-GB" dirty="0"/>
          </a:p>
        </p:txBody>
      </p:sp>
      <p:sp>
        <p:nvSpPr>
          <p:cNvPr id="99" name="Rectangle: Rounded Corners 10"/>
          <p:cNvSpPr/>
          <p:nvPr/>
        </p:nvSpPr>
        <p:spPr>
          <a:xfrm>
            <a:off x="7145384" y="2241097"/>
            <a:ext cx="3797292" cy="1605647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76200">
            <a:solidFill>
              <a:srgbClr val="F0A202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00" name="Rectangle: Rounded Corners 11"/>
          <p:cNvSpPr/>
          <p:nvPr/>
        </p:nvSpPr>
        <p:spPr>
          <a:xfrm>
            <a:off x="5377115" y="2241096"/>
            <a:ext cx="1584252" cy="226987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404040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pic>
        <p:nvPicPr>
          <p:cNvPr id="101" name="Picture 30" descr="Picture 3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10662" y="4867708"/>
            <a:ext cx="446535" cy="446534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extBox 31"/>
          <p:cNvSpPr txBox="1"/>
          <p:nvPr/>
        </p:nvSpPr>
        <p:spPr>
          <a:xfrm>
            <a:off x="3302332" y="4884703"/>
            <a:ext cx="2645246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algn="ctr"/>
            <a:r>
              <a:rPr sz="1600" dirty="0"/>
              <a:t>KEY VOCAB</a:t>
            </a:r>
            <a:r>
              <a:rPr lang="en-GB" sz="1600" dirty="0"/>
              <a:t>ULARY</a:t>
            </a:r>
            <a:endParaRPr sz="1600" dirty="0"/>
          </a:p>
        </p:txBody>
      </p:sp>
      <p:graphicFrame>
        <p:nvGraphicFramePr>
          <p:cNvPr id="103" name="Table 2"/>
          <p:cNvGraphicFramePr/>
          <p:nvPr>
            <p:extLst>
              <p:ext uri="{D42A27DB-BD31-4B8C-83A1-F6EECF244321}">
                <p14:modId xmlns:p14="http://schemas.microsoft.com/office/powerpoint/2010/main" val="1745760433"/>
              </p:ext>
            </p:extLst>
          </p:nvPr>
        </p:nvGraphicFramePr>
        <p:xfrm>
          <a:off x="1185517" y="5287815"/>
          <a:ext cx="6361054" cy="1032590"/>
        </p:xfrm>
        <a:graphic>
          <a:graphicData uri="http://schemas.openxmlformats.org/drawingml/2006/table">
            <a:tbl>
              <a:tblPr/>
              <a:tblGrid>
                <a:gridCol w="1703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6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3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81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87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Characterisation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Accent</a:t>
                      </a:r>
                      <a:endParaRPr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Staging</a:t>
                      </a:r>
                      <a:endParaRPr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Blocking</a:t>
                      </a:r>
                      <a:endParaRPr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Director</a:t>
                      </a:r>
                      <a:endParaRPr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048"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Atmosphere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Slapstick</a:t>
                      </a:r>
                      <a:endParaRPr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Comedy</a:t>
                      </a:r>
                      <a:endParaRPr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Props</a:t>
                      </a:r>
                      <a:endParaRPr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Actor</a:t>
                      </a:r>
                      <a:endParaRPr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9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Gangster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Spoof</a:t>
                      </a:r>
                      <a:endParaRPr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Genre</a:t>
                      </a:r>
                      <a:endParaRPr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Musical</a:t>
                      </a:r>
                      <a:endParaRPr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Marketing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4" name="Picture 15" descr="Picture 1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383260" y="2346239"/>
            <a:ext cx="431436" cy="431436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TextBox 16"/>
          <p:cNvSpPr txBox="1"/>
          <p:nvPr/>
        </p:nvSpPr>
        <p:spPr>
          <a:xfrm>
            <a:off x="7383260" y="2354799"/>
            <a:ext cx="3462748" cy="1277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algn="ctr"/>
            <a:r>
              <a:rPr sz="1600" dirty="0"/>
              <a:t>FURTHER READING</a:t>
            </a:r>
            <a:endParaRPr lang="en-GB" sz="1600" dirty="0"/>
          </a:p>
          <a:p>
            <a:pPr algn="ctr"/>
            <a:endParaRPr lang="en-GB" sz="1600" dirty="0"/>
          </a:p>
          <a:p>
            <a:pPr marL="342900" indent="-342900">
              <a:buAutoNum type="arabicPeriod"/>
            </a:pPr>
            <a:r>
              <a:rPr lang="en-GB" sz="1500" b="0" u="none" dirty="0"/>
              <a:t>Research </a:t>
            </a:r>
            <a:r>
              <a:rPr lang="en-GB" sz="1500" u="none" dirty="0"/>
              <a:t>New York in the </a:t>
            </a:r>
            <a:r>
              <a:rPr lang="en-GB" sz="1500" u="none" dirty="0" smtClean="0"/>
              <a:t>1920s</a:t>
            </a:r>
            <a:endParaRPr lang="en-GB" sz="1500" u="none" dirty="0"/>
          </a:p>
          <a:p>
            <a:pPr marL="342900" indent="-342900">
              <a:buAutoNum type="arabicPeriod"/>
            </a:pPr>
            <a:r>
              <a:rPr lang="en-GB" sz="1500" b="0" u="none" dirty="0"/>
              <a:t>Watch </a:t>
            </a:r>
            <a:r>
              <a:rPr lang="en-GB" sz="1500" b="0" u="none" dirty="0"/>
              <a:t>the full version of Bugsy Malone on </a:t>
            </a:r>
            <a:r>
              <a:rPr lang="en-GB" sz="1500" u="none" dirty="0"/>
              <a:t>YouTube</a:t>
            </a:r>
            <a:r>
              <a:rPr lang="en-GB" sz="1500" b="0" u="none" dirty="0"/>
              <a:t>! </a:t>
            </a:r>
            <a:endParaRPr lang="en-GB" sz="1500" b="0" u="none" dirty="0"/>
          </a:p>
        </p:txBody>
      </p:sp>
      <p:sp>
        <p:nvSpPr>
          <p:cNvPr id="106" name="TextBox 21"/>
          <p:cNvSpPr txBox="1"/>
          <p:nvPr/>
        </p:nvSpPr>
        <p:spPr>
          <a:xfrm>
            <a:off x="3958791" y="373858"/>
            <a:ext cx="6895858" cy="1661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algn="ctr"/>
            <a:r>
              <a:rPr sz="1600" dirty="0"/>
              <a:t>KEY </a:t>
            </a:r>
            <a:r>
              <a:rPr sz="1600" dirty="0"/>
              <a:t>KNOWLEDGE</a:t>
            </a:r>
            <a:endParaRPr lang="en-GB" sz="1600" dirty="0"/>
          </a:p>
          <a:p>
            <a:r>
              <a:rPr lang="en-GB" sz="1400" b="0" u="none" dirty="0">
                <a:latin typeface="Arial" panose="020B0604020202020204" pitchFamily="34" charset="0"/>
                <a:cs typeface="Arial" panose="020B0604020202020204" pitchFamily="34" charset="0"/>
              </a:rPr>
              <a:t>In this unit of work you will: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b="0" u="none" dirty="0">
                <a:latin typeface="Arial" panose="020B0604020202020204" pitchFamily="34" charset="0"/>
                <a:cs typeface="Arial" panose="020B0604020202020204" pitchFamily="34" charset="0"/>
              </a:rPr>
              <a:t>Develop your understanding of 1920s New York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b="0" u="none" dirty="0">
                <a:latin typeface="Arial" panose="020B0604020202020204" pitchFamily="34" charset="0"/>
                <a:cs typeface="Arial" panose="020B0604020202020204" pitchFamily="34" charset="0"/>
              </a:rPr>
              <a:t>Develop your understanding of how to create character different from yourselves using skills such as accent, body language and gesture.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b="0" u="none" dirty="0">
                <a:latin typeface="Arial" panose="020B0604020202020204" pitchFamily="34" charset="0"/>
                <a:cs typeface="Arial" panose="020B0604020202020204" pitchFamily="34" charset="0"/>
              </a:rPr>
              <a:t>Practically explore some of the scenes within the play with a focus on characterisation, staging, and slapstick comedy.</a:t>
            </a:r>
            <a:endParaRPr lang="en-GB" sz="1400" b="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7" name="Picture 13" descr="Picture 1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394974" y="436479"/>
            <a:ext cx="378796" cy="378796"/>
          </a:xfrm>
          <a:prstGeom prst="rect">
            <a:avLst/>
          </a:prstGeom>
          <a:ln w="12700">
            <a:miter lim="400000"/>
          </a:ln>
        </p:spPr>
      </p:pic>
      <p:sp>
        <p:nvSpPr>
          <p:cNvPr id="109" name="TextBox 1"/>
          <p:cNvSpPr txBox="1"/>
          <p:nvPr/>
        </p:nvSpPr>
        <p:spPr>
          <a:xfrm>
            <a:off x="5377115" y="2447527"/>
            <a:ext cx="1584252" cy="1815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800" dirty="0"/>
              <a:t>Year 7</a:t>
            </a:r>
          </a:p>
          <a:p>
            <a:pPr algn="ctr"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800" dirty="0"/>
              <a:t>DRAMA</a:t>
            </a:r>
          </a:p>
          <a:p>
            <a:pPr algn="ctr"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800" dirty="0"/>
              <a:t>Bugsy Malone</a:t>
            </a:r>
            <a:endParaRPr sz="28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66E347B-4D8A-49EF-B5BA-D88A1E0B881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9216" b="13480"/>
          <a:stretch/>
        </p:blipFill>
        <p:spPr>
          <a:xfrm>
            <a:off x="1167036" y="97003"/>
            <a:ext cx="2078384" cy="2079731"/>
          </a:xfrm>
          <a:prstGeom prst="rect">
            <a:avLst/>
          </a:prstGeom>
        </p:spPr>
      </p:pic>
      <p:pic>
        <p:nvPicPr>
          <p:cNvPr id="108" name="Picture 4" descr="Picture 4"/>
          <p:cNvPicPr>
            <a:picLocks noChangeAspect="1"/>
          </p:cNvPicPr>
          <p:nvPr/>
        </p:nvPicPr>
        <p:blipFill>
          <a:blip r:embed="rId6">
            <a:extLst/>
          </a:blip>
          <a:srcRect l="2807" t="8911" r="67201" b="4299"/>
          <a:stretch>
            <a:fillRect/>
          </a:stretch>
        </p:blipFill>
        <p:spPr>
          <a:xfrm>
            <a:off x="581028" y="171178"/>
            <a:ext cx="686779" cy="83102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6" name="Picture 2" descr="Stage Directions/Blocking - Aliceson L Digital Portfolio">
            <a:extLst>
              <a:ext uri="{FF2B5EF4-FFF2-40B4-BE49-F238E27FC236}">
                <a16:creationId xmlns:a16="http://schemas.microsoft.com/office/drawing/2014/main" id="{2D2D999A-505F-4ADF-9C69-DCE6FBFA59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737" y="2278817"/>
            <a:ext cx="3901887" cy="2341693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6"/>
          <p:cNvSpPr txBox="1"/>
          <p:nvPr/>
        </p:nvSpPr>
        <p:spPr>
          <a:xfrm>
            <a:off x="7837063" y="4073636"/>
            <a:ext cx="2936708" cy="2200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algn="ctr"/>
            <a:r>
              <a:rPr lang="en-GB" sz="1600" dirty="0"/>
              <a:t>HOMEWORK</a:t>
            </a:r>
            <a:endParaRPr lang="en-GB" sz="1600" dirty="0"/>
          </a:p>
          <a:p>
            <a:pPr algn="ctr"/>
            <a:endParaRPr lang="en-GB" sz="900" b="0" u="none" dirty="0"/>
          </a:p>
          <a:p>
            <a:pPr algn="ctr"/>
            <a:r>
              <a:rPr lang="en-GB" sz="1400" b="0" u="none" dirty="0"/>
              <a:t>Create a poster marketing a school production of Bugsy Malone. </a:t>
            </a:r>
            <a:r>
              <a:rPr lang="en-GB" sz="1400" b="0" u="none" dirty="0" smtClean="0"/>
              <a:t>Your aim is to sell ticket and make £££!</a:t>
            </a:r>
            <a:endParaRPr lang="en-GB" sz="1400" b="0" u="none" dirty="0"/>
          </a:p>
          <a:p>
            <a:r>
              <a:rPr lang="en-GB" sz="1400" u="none" dirty="0" smtClean="0"/>
              <a:t>It </a:t>
            </a:r>
            <a:r>
              <a:rPr lang="en-GB" sz="1400" u="none" dirty="0"/>
              <a:t>must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0" u="none" dirty="0"/>
              <a:t>The date, time, and place of the show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0" u="none" dirty="0"/>
              <a:t>Ticket details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0" u="none" dirty="0"/>
              <a:t>An eye-catching design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589457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34213AB074B349B157C28FF0B4D607" ma:contentTypeVersion="8" ma:contentTypeDescription="Create a new document." ma:contentTypeScope="" ma:versionID="06fe3fbee34a120bf1213a26dca051b8">
  <xsd:schema xmlns:xsd="http://www.w3.org/2001/XMLSchema" xmlns:xs="http://www.w3.org/2001/XMLSchema" xmlns:p="http://schemas.microsoft.com/office/2006/metadata/properties" xmlns:ns2="624859c0-496c-4f14-b8f5-e16a9c63003a" xmlns:ns3="e11eb945-aa1b-4c9a-82de-a6796a9fe5ae" targetNamespace="http://schemas.microsoft.com/office/2006/metadata/properties" ma:root="true" ma:fieldsID="3c4caf18746c976fd9fd532035ed5c89" ns2:_="" ns3:_="">
    <xsd:import namespace="624859c0-496c-4f14-b8f5-e16a9c63003a"/>
    <xsd:import namespace="e11eb945-aa1b-4c9a-82de-a6796a9fe5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4859c0-496c-4f14-b8f5-e16a9c6300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1eb945-aa1b-4c9a-82de-a6796a9fe5a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11eb945-aa1b-4c9a-82de-a6796a9fe5ae">
      <UserInfo>
        <DisplayName/>
        <AccountId xsi:nil="true"/>
        <AccountType/>
      </UserInfo>
    </SharedWithUsers>
    <MediaLengthInSeconds xmlns="624859c0-496c-4f14-b8f5-e16a9c63003a" xsi:nil="true"/>
  </documentManagement>
</p:properties>
</file>

<file path=customXml/itemProps1.xml><?xml version="1.0" encoding="utf-8"?>
<ds:datastoreItem xmlns:ds="http://schemas.openxmlformats.org/officeDocument/2006/customXml" ds:itemID="{E5ECC47A-5F9D-4C71-BD84-2EA204538434}"/>
</file>

<file path=customXml/itemProps2.xml><?xml version="1.0" encoding="utf-8"?>
<ds:datastoreItem xmlns:ds="http://schemas.openxmlformats.org/officeDocument/2006/customXml" ds:itemID="{5952EA2E-972A-4BCB-B1E2-D5CCF0209E63}"/>
</file>

<file path=customXml/itemProps3.xml><?xml version="1.0" encoding="utf-8"?>
<ds:datastoreItem xmlns:ds="http://schemas.openxmlformats.org/officeDocument/2006/customXml" ds:itemID="{5CB68DBC-66EB-4A4E-8B31-9794873BD4D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Caviar Dreams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Higham E</dc:creator>
  <cp:lastModifiedBy>Higham E</cp:lastModifiedBy>
  <cp:revision>1</cp:revision>
  <dcterms:created xsi:type="dcterms:W3CDTF">2023-02-24T09:34:01Z</dcterms:created>
  <dcterms:modified xsi:type="dcterms:W3CDTF">2023-02-24T09:34:43Z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0x010100F134213AB074B349B157C28FF0B4D607</vt:lpwstr>
  </property>
  <property fmtid="{D5CDD505-2E9C-101B-9397-08002B2CF9AE}" pid="3" name="Order">
    <vt:r8>39200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</Properties>
</file>