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CCCCFF"/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hyperlink" Target="https://www.bbc.co.uk/bitesize/topics/z83rkqt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112547" y="4549680"/>
            <a:ext cx="5447085" cy="217296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290990" y="2438528"/>
            <a:ext cx="1237418" cy="19864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04902" y="70108"/>
            <a:ext cx="4963743" cy="2238211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 dirty="0"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5709" y="4802710"/>
              <a:ext cx="298336" cy="298335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348757" y="4792168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5676970" y="96481"/>
            <a:ext cx="1967604" cy="2618155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138" name="TextBox 21"/>
          <p:cNvSpPr txBox="1"/>
          <p:nvPr/>
        </p:nvSpPr>
        <p:spPr>
          <a:xfrm>
            <a:off x="6034369" y="172835"/>
            <a:ext cx="216061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sz="1400"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034" y="211753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134408" y="2513820"/>
            <a:ext cx="1584252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Y7 Equations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570985" y="3170013"/>
            <a:ext cx="761922" cy="112888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723922" y="6020922"/>
            <a:ext cx="4617660" cy="738991"/>
            <a:chOff x="6714302" y="16000"/>
            <a:chExt cx="3618366" cy="1117436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16000"/>
              <a:ext cx="3160783" cy="1117436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2298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sz="1000"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7169682" y="282094"/>
              <a:ext cx="3162986" cy="83770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000" dirty="0">
                  <a:hlinkClick r:id="rId7"/>
                </a:rPr>
                <a:t>https://www.bbc.co.uk/bitesize/topics/z83rkqt</a:t>
              </a:r>
              <a:endParaRPr lang="en-GB" sz="1000" dirty="0"/>
            </a:p>
            <a:p>
              <a:r>
                <a:rPr lang="en-GB" sz="1000" dirty="0">
                  <a:hlinkClick r:id="rId8"/>
                </a:rPr>
                <a:t>https://corbettmaths.com/contents/</a:t>
              </a:r>
              <a:endParaRPr lang="en-GB" sz="1000" dirty="0"/>
            </a:p>
            <a:p>
              <a:r>
                <a:rPr lang="en-GB" sz="1000" dirty="0">
                  <a:hlinkClick r:id="rId9"/>
                </a:rPr>
                <a:t>https://www.pearsonactivelearn.com/app/library</a:t>
              </a:r>
              <a:endParaRPr sz="10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13813" y="467360"/>
            <a:ext cx="5365456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44" name="Rectangle: Rounded Corners 23">
            <a:extLst>
              <a:ext uri="{FF2B5EF4-FFF2-40B4-BE49-F238E27FC236}">
                <a16:creationId xmlns:a16="http://schemas.microsoft.com/office/drawing/2014/main" id="{0E9AA158-1396-4228-ACD0-E5146F35AEB4}"/>
              </a:ext>
            </a:extLst>
          </p:cNvPr>
          <p:cNvSpPr/>
          <p:nvPr/>
        </p:nvSpPr>
        <p:spPr>
          <a:xfrm>
            <a:off x="174162" y="2410838"/>
            <a:ext cx="3950056" cy="19864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41" name="Rectangle: Rounded Corners 5">
            <a:extLst>
              <a:ext uri="{FF2B5EF4-FFF2-40B4-BE49-F238E27FC236}">
                <a16:creationId xmlns:a16="http://schemas.microsoft.com/office/drawing/2014/main" id="{935A0A0F-D83C-4578-8417-14B9040D4FEC}"/>
              </a:ext>
            </a:extLst>
          </p:cNvPr>
          <p:cNvSpPr/>
          <p:nvPr/>
        </p:nvSpPr>
        <p:spPr>
          <a:xfrm>
            <a:off x="5694646" y="2820741"/>
            <a:ext cx="1967604" cy="3062950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43" name="Rectangle: Rounded Corners 5">
            <a:extLst>
              <a:ext uri="{FF2B5EF4-FFF2-40B4-BE49-F238E27FC236}">
                <a16:creationId xmlns:a16="http://schemas.microsoft.com/office/drawing/2014/main" id="{360D175C-C2E9-4D59-A6FB-41F925C5437B}"/>
              </a:ext>
            </a:extLst>
          </p:cNvPr>
          <p:cNvSpPr/>
          <p:nvPr/>
        </p:nvSpPr>
        <p:spPr>
          <a:xfrm>
            <a:off x="7764234" y="80657"/>
            <a:ext cx="1967604" cy="2633979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45" name="Rectangle: Rounded Corners 5">
            <a:extLst>
              <a:ext uri="{FF2B5EF4-FFF2-40B4-BE49-F238E27FC236}">
                <a16:creationId xmlns:a16="http://schemas.microsoft.com/office/drawing/2014/main" id="{14A1BC44-5E2D-4AC8-BDDC-89D116272BB1}"/>
              </a:ext>
            </a:extLst>
          </p:cNvPr>
          <p:cNvSpPr/>
          <p:nvPr/>
        </p:nvSpPr>
        <p:spPr>
          <a:xfrm>
            <a:off x="7797264" y="2851867"/>
            <a:ext cx="1967604" cy="3031824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CD23F3-CA94-4E7E-B2C9-0D175E518C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30469" y="807236"/>
            <a:ext cx="1385746" cy="12843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B848392-5A0B-40B2-947F-01DCDCFB8A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32752" y="791521"/>
            <a:ext cx="1466355" cy="178218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24346C7-FB42-4A57-B4FC-7A19A3579A5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91121" y="3458055"/>
            <a:ext cx="1788593" cy="20717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0BE41F-B397-4A05-B020-CF5A6733CF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96814" y="3481792"/>
            <a:ext cx="1604289" cy="222015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0C3679F-C955-45E6-9C01-FE34C7556257}"/>
              </a:ext>
            </a:extLst>
          </p:cNvPr>
          <p:cNvSpPr txBox="1"/>
          <p:nvPr/>
        </p:nvSpPr>
        <p:spPr>
          <a:xfrm>
            <a:off x="6024238" y="478453"/>
            <a:ext cx="1126268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One step </a:t>
            </a:r>
            <a:r>
              <a:rPr lang="en-GB" sz="1050" b="1" u="sng" dirty="0"/>
              <a:t>e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quation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2552A5A-F855-4E95-BD4E-058B794C6653}"/>
              </a:ext>
            </a:extLst>
          </p:cNvPr>
          <p:cNvSpPr txBox="1"/>
          <p:nvPr/>
        </p:nvSpPr>
        <p:spPr>
          <a:xfrm>
            <a:off x="8180894" y="467080"/>
            <a:ext cx="1134283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Two step </a:t>
            </a:r>
            <a:r>
              <a:rPr lang="en-GB" sz="1050" b="1" u="sng" dirty="0"/>
              <a:t>e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quation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D36EFBA-E721-423D-A66C-D478E473AF16}"/>
              </a:ext>
            </a:extLst>
          </p:cNvPr>
          <p:cNvSpPr txBox="1"/>
          <p:nvPr/>
        </p:nvSpPr>
        <p:spPr>
          <a:xfrm>
            <a:off x="5971234" y="3030141"/>
            <a:ext cx="1381145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Equation with brackets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487CC78-A4BB-4AA8-9DA8-2F7F2B5EB052}"/>
              </a:ext>
            </a:extLst>
          </p:cNvPr>
          <p:cNvSpPr txBox="1"/>
          <p:nvPr/>
        </p:nvSpPr>
        <p:spPr>
          <a:xfrm>
            <a:off x="8118931" y="2952483"/>
            <a:ext cx="1398779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Equation with the 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050" b="1" u="sng" dirty="0"/>
              <a:t>u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nknown on both </a:t>
            </a:r>
            <a:r>
              <a:rPr lang="en-GB" sz="1050" b="1" u="sng" dirty="0"/>
              <a:t>s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ides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A27F42-43EB-4CBB-9685-3CD0FD2DAF03}"/>
              </a:ext>
            </a:extLst>
          </p:cNvPr>
          <p:cNvSpPr txBox="1"/>
          <p:nvPr/>
        </p:nvSpPr>
        <p:spPr>
          <a:xfrm>
            <a:off x="655942" y="469035"/>
            <a:ext cx="4763772" cy="17081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Equations </a:t>
            </a:r>
            <a:r>
              <a:rPr kumimoji="0" lang="en-GB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are</a:t>
            </a:r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en-GB" sz="1050" dirty="0"/>
              <a:t>mathematical sentences that contains an </a:t>
            </a:r>
            <a:r>
              <a:rPr lang="en-GB" sz="1050" b="1" dirty="0"/>
              <a:t>equals </a:t>
            </a:r>
            <a:r>
              <a:rPr lang="en-GB" sz="1050" dirty="0"/>
              <a:t>symbol, e.g. 2x + 3 = 7</a:t>
            </a:r>
            <a:endParaRPr kumimoji="0" lang="en-GB" sz="105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Operations </a:t>
            </a:r>
            <a:r>
              <a:rPr kumimoji="0" lang="en-GB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 maths refers to how you change a number, e.g. to </a:t>
            </a:r>
            <a:r>
              <a:rPr lang="en-GB" sz="1050" dirty="0"/>
              <a:t>add, subtract, multiply, divide, squaring and so on.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Inverse </a:t>
            </a:r>
            <a:r>
              <a:rPr lang="en-GB" sz="1050" dirty="0"/>
              <a:t>refers to the opposite of another operation, e.g. the inverse of addition is subtraction.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Inequalities </a:t>
            </a:r>
            <a:r>
              <a:rPr lang="en-GB" sz="1050" dirty="0"/>
              <a:t>are the relationships between two expressions which are not equal to one another. The symbols used for </a:t>
            </a:r>
            <a:r>
              <a:rPr lang="en-GB" sz="1050" b="1" dirty="0"/>
              <a:t>inequalities</a:t>
            </a:r>
            <a:r>
              <a:rPr lang="en-GB" sz="1050" dirty="0"/>
              <a:t> are &lt;, &gt;, ≤, ≥ and  ≠.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9053F88-9F6B-4001-9FCA-5B798AF44B1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5925" y="5065447"/>
            <a:ext cx="4676522" cy="63876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D127F77-F0CC-4B99-93D2-140150B4118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5849" y="5862361"/>
            <a:ext cx="4423791" cy="722434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7D8E5581-FC5B-47D0-AC39-D2477448CE68}"/>
              </a:ext>
            </a:extLst>
          </p:cNvPr>
          <p:cNvSpPr txBox="1"/>
          <p:nvPr/>
        </p:nvSpPr>
        <p:spPr>
          <a:xfrm>
            <a:off x="331995" y="4684780"/>
            <a:ext cx="4014880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Use the number line to show the values that satisfy each inequality …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41E1AF2-47D4-4FD3-AC0A-34922C6B549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31919" y="2542049"/>
            <a:ext cx="3566548" cy="175685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E4E0E27-2D29-4626-88D1-A3E66721BE21}"/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169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Caviar Dreams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66</cp:revision>
  <cp:lastPrinted>2020-07-14T10:47:34Z</cp:lastPrinted>
  <dcterms:modified xsi:type="dcterms:W3CDTF">2020-08-07T09:12:55Z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