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2867D-4B10-484A-90E6-955161395885}" v="26" dt="2020-07-14T10:58:27.374"/>
    <p1510:client id="{BEEF5E4F-1FDC-4C99-A991-63588D3487CA}" v="5" dt="2020-07-14T10:58:58.40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guides/zgg4jxs/revision/1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65079" y="4923647"/>
            <a:ext cx="5586839" cy="18716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0" name="Rectangle: Rounded Corners 9"/>
          <p:cNvSpPr/>
          <p:nvPr/>
        </p:nvSpPr>
        <p:spPr>
          <a:xfrm>
            <a:off x="5792553" y="4479099"/>
            <a:ext cx="4036026" cy="117672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419137" y="2188269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26760" y="107365"/>
            <a:ext cx="5168517" cy="192847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5866054" y="115196"/>
            <a:ext cx="3947021" cy="428675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262729" y="2259666"/>
            <a:ext cx="1584252" cy="969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Y7 Fractions, </a:t>
            </a:r>
          </a:p>
          <a:p>
            <a:r>
              <a:rPr lang="en-GB" sz="1100" dirty="0"/>
              <a:t>Decimals &amp; </a:t>
            </a:r>
          </a:p>
          <a:p>
            <a:r>
              <a:rPr lang="en-GB" sz="1100" dirty="0"/>
              <a:t>Percentages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629687" y="3247270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46981" y="5727520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7"/>
                </a:rPr>
                <a:t>https://www.bbc.co.uk/bitesize/guides/zgg4jxs/revision/1 </a:t>
              </a:r>
              <a:r>
                <a:rPr lang="en-GB" sz="1100" dirty="0">
                  <a:hlinkClick r:id="rId8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22408" y="545867"/>
            <a:ext cx="5255474" cy="1546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Numerator </a:t>
            </a:r>
            <a:r>
              <a:rPr lang="en-GB" sz="1050" b="0" u="none" dirty="0">
                <a:latin typeface="+mn-lt"/>
              </a:rPr>
              <a:t>is the top part of a fraction.</a:t>
            </a:r>
          </a:p>
          <a:p>
            <a:endParaRPr lang="en-GB" sz="105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Denominator </a:t>
            </a:r>
            <a:r>
              <a:rPr lang="en-GB" sz="1050" b="0" u="none" dirty="0">
                <a:latin typeface="+mn-lt"/>
              </a:rPr>
              <a:t>is the bottom part of a fraction.</a:t>
            </a:r>
          </a:p>
          <a:p>
            <a:endParaRPr lang="en-GB" sz="105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Mixed numbers </a:t>
            </a:r>
            <a:r>
              <a:rPr lang="en-GB" sz="1050" b="0" u="none" dirty="0">
                <a:latin typeface="+mn-lt"/>
              </a:rPr>
              <a:t>are</a:t>
            </a:r>
            <a:r>
              <a:rPr lang="en-GB" sz="1050" b="0" u="none" dirty="0"/>
              <a:t> whole numbers and a fraction combined into one.</a:t>
            </a:r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Improper fractions </a:t>
            </a:r>
            <a:r>
              <a:rPr lang="en-GB" sz="1050" b="0" u="none" dirty="0">
                <a:latin typeface="+mn-lt"/>
              </a:rPr>
              <a:t>are </a:t>
            </a:r>
            <a:r>
              <a:rPr lang="en-GB" sz="1050" b="0" u="none" dirty="0"/>
              <a:t>fractions whereby the numerator is greater than the denominator.</a:t>
            </a:r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179299" y="2184461"/>
            <a:ext cx="2576676" cy="263114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635DCD-F954-4925-814F-D697C2B013B2}"/>
                  </a:ext>
                </a:extLst>
              </p:cNvPr>
              <p:cNvSpPr txBox="1"/>
              <p:nvPr/>
            </p:nvSpPr>
            <p:spPr>
              <a:xfrm>
                <a:off x="7018369" y="765903"/>
                <a:ext cx="1872016" cy="701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9</m:t>
                        </m:r>
                      </m:num>
                      <m:den>
                        <m:r>
                          <a:rPr kumimoji="0" lang="en-GB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sym typeface="Calibri"/>
                  </a:rPr>
                  <a:t>           2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Calibri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635DCD-F954-4925-814F-D697C2B01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369" y="765903"/>
                <a:ext cx="1872016" cy="701600"/>
              </a:xfrm>
              <a:prstGeom prst="rect">
                <a:avLst/>
              </a:prstGeom>
              <a:blipFill>
                <a:blip r:embed="rId10"/>
                <a:stretch>
                  <a:fillRect b="-12174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4F7FB905-CD37-4F94-A2C5-35B04CF3FA25}"/>
              </a:ext>
            </a:extLst>
          </p:cNvPr>
          <p:cNvSpPr/>
          <p:nvPr/>
        </p:nvSpPr>
        <p:spPr>
          <a:xfrm>
            <a:off x="6095920" y="530781"/>
            <a:ext cx="28937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Improper Fraction</a:t>
            </a:r>
            <a:r>
              <a:rPr lang="en-GB" sz="1050" b="1" dirty="0"/>
              <a:t>             </a:t>
            </a:r>
            <a:r>
              <a:rPr lang="en-GB" sz="1050" b="1" u="sng" dirty="0"/>
              <a:t>Mixed Number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A4D41E4-B31B-4501-8F7F-F793AF11C19B}"/>
              </a:ext>
            </a:extLst>
          </p:cNvPr>
          <p:cNvSpPr/>
          <p:nvPr/>
        </p:nvSpPr>
        <p:spPr>
          <a:xfrm>
            <a:off x="7522753" y="1026871"/>
            <a:ext cx="470518" cy="138980"/>
          </a:xfrm>
          <a:prstGeom prst="rightArrow">
            <a:avLst>
              <a:gd name="adj1" fmla="val 50000"/>
              <a:gd name="adj2" fmla="val 90250"/>
            </a:avLst>
          </a:prstGeom>
          <a:solidFill>
            <a:srgbClr val="EF305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03FEE8-C18A-440D-BE93-A7139E4524A3}"/>
              </a:ext>
            </a:extLst>
          </p:cNvPr>
          <p:cNvSpPr/>
          <p:nvPr/>
        </p:nvSpPr>
        <p:spPr>
          <a:xfrm>
            <a:off x="5915357" y="799672"/>
            <a:ext cx="8194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/>
              <a:t>Numerator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E299195-A224-491A-9FA2-3ECC1A981151}"/>
              </a:ext>
            </a:extLst>
          </p:cNvPr>
          <p:cNvSpPr/>
          <p:nvPr/>
        </p:nvSpPr>
        <p:spPr>
          <a:xfrm>
            <a:off x="5857323" y="1270593"/>
            <a:ext cx="9108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/>
              <a:t>Denominator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76A2E1-6AF6-4DE2-9EAC-92B48B0E5F9A}"/>
              </a:ext>
            </a:extLst>
          </p:cNvPr>
          <p:cNvCxnSpPr>
            <a:cxnSpLocks/>
          </p:cNvCxnSpPr>
          <p:nvPr/>
        </p:nvCxnSpPr>
        <p:spPr>
          <a:xfrm>
            <a:off x="6649436" y="958506"/>
            <a:ext cx="337568" cy="30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927D78D-F8AA-4116-9EB7-6CBDB47A5430}"/>
              </a:ext>
            </a:extLst>
          </p:cNvPr>
          <p:cNvCxnSpPr>
            <a:cxnSpLocks/>
          </p:cNvCxnSpPr>
          <p:nvPr/>
        </p:nvCxnSpPr>
        <p:spPr>
          <a:xfrm flipV="1">
            <a:off x="6710263" y="1353877"/>
            <a:ext cx="297999" cy="66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8F0DFB3D-1441-42D8-8408-1BA82637FA4A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7304" t="28121" r="6535" b="10298"/>
          <a:stretch/>
        </p:blipFill>
        <p:spPr>
          <a:xfrm>
            <a:off x="6044273" y="1893146"/>
            <a:ext cx="2003586" cy="941154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9879E98-7AB8-45D6-B5D2-E4E10D6B3CC7}"/>
              </a:ext>
            </a:extLst>
          </p:cNvPr>
          <p:cNvSpPr/>
          <p:nvPr/>
        </p:nvSpPr>
        <p:spPr>
          <a:xfrm>
            <a:off x="5941926" y="1607105"/>
            <a:ext cx="178125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Equivalent Fractions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A19438F-9A3F-4169-92C7-9C7EDF318E1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66654" y="3076173"/>
            <a:ext cx="1617212" cy="106381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130B677-9A3D-43F7-83B1-F46D292AB868}"/>
              </a:ext>
            </a:extLst>
          </p:cNvPr>
          <p:cNvSpPr/>
          <p:nvPr/>
        </p:nvSpPr>
        <p:spPr>
          <a:xfrm>
            <a:off x="8123300" y="1876467"/>
            <a:ext cx="15341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Equivalent fractions </a:t>
            </a:r>
            <a:r>
              <a:rPr lang="en-GB" sz="1100" dirty="0"/>
              <a:t>have the same value, even though they may look different.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B27219-E2BE-4247-BFBD-1E0ED5765FDC}"/>
              </a:ext>
            </a:extLst>
          </p:cNvPr>
          <p:cNvSpPr/>
          <p:nvPr/>
        </p:nvSpPr>
        <p:spPr>
          <a:xfrm>
            <a:off x="6058741" y="3078044"/>
            <a:ext cx="1734223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Simplifying a fraction </a:t>
            </a:r>
            <a:r>
              <a:rPr lang="en-GB" sz="1100" dirty="0"/>
              <a:t>reduces a fraction to its lowest terms. </a:t>
            </a:r>
          </a:p>
          <a:p>
            <a:pPr algn="ctr"/>
            <a:endParaRPr lang="en-GB" sz="400" dirty="0"/>
          </a:p>
          <a:p>
            <a:pPr algn="ctr"/>
            <a:r>
              <a:rPr lang="en-GB" sz="800" dirty="0"/>
              <a:t>Hint: look for the highest common factor of the numerator and denominator to speed things up!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DF27684-9605-463F-8DD5-68DE8D0ABF8C}"/>
              </a:ext>
            </a:extLst>
          </p:cNvPr>
          <p:cNvSpPr/>
          <p:nvPr/>
        </p:nvSpPr>
        <p:spPr>
          <a:xfrm>
            <a:off x="7522470" y="2805400"/>
            <a:ext cx="181171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Simplifying Fractions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5DF54C7-10BE-4434-AE2C-A74F18F6D82D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414" b="480"/>
          <a:stretch/>
        </p:blipFill>
        <p:spPr>
          <a:xfrm>
            <a:off x="435449" y="2459976"/>
            <a:ext cx="2018578" cy="2229781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65079" y="2235986"/>
            <a:ext cx="21964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Conversions to remember…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ABA0E5E-BEF1-4A33-9E13-9698688C2F1A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3273"/>
          <a:stretch/>
        </p:blipFill>
        <p:spPr>
          <a:xfrm>
            <a:off x="439060" y="4997259"/>
            <a:ext cx="4633829" cy="1679893"/>
          </a:xfrm>
          <a:prstGeom prst="rect">
            <a:avLst/>
          </a:prstGeom>
        </p:spPr>
      </p:pic>
      <p:sp>
        <p:nvSpPr>
          <p:cNvPr id="69" name="Rectangle: Rounded Corners 23">
            <a:extLst>
              <a:ext uri="{FF2B5EF4-FFF2-40B4-BE49-F238E27FC236}">
                <a16:creationId xmlns:a16="http://schemas.microsoft.com/office/drawing/2014/main" id="{5A2908F4-6E2C-4C40-B11C-62094B433553}"/>
              </a:ext>
            </a:extLst>
          </p:cNvPr>
          <p:cNvSpPr/>
          <p:nvPr/>
        </p:nvSpPr>
        <p:spPr>
          <a:xfrm>
            <a:off x="2939858" y="3381168"/>
            <a:ext cx="1375143" cy="1384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sz="1100" dirty="0"/>
          </a:p>
        </p:txBody>
      </p:sp>
      <p:pic>
        <p:nvPicPr>
          <p:cNvPr id="1026" name="Picture 2" descr="🤔 - thinking face emoji - What does the thinking face emoji mean?">
            <a:extLst>
              <a:ext uri="{FF2B5EF4-FFF2-40B4-BE49-F238E27FC236}">
                <a16:creationId xmlns:a16="http://schemas.microsoft.com/office/drawing/2014/main" id="{8DEC82ED-3EC0-469B-A01D-170131389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63" y="4094580"/>
            <a:ext cx="567702" cy="56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B05BECC-D4CB-4733-AC17-F60B8A88CDDB}"/>
              </a:ext>
            </a:extLst>
          </p:cNvPr>
          <p:cNvSpPr txBox="1"/>
          <p:nvPr/>
        </p:nvSpPr>
        <p:spPr>
          <a:xfrm>
            <a:off x="3048425" y="3501238"/>
            <a:ext cx="1156073" cy="607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050" dirty="0"/>
              <a:t>Is it possible to have 110%? When could this happen?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9276526-F15D-45DC-B028-25FF9917C6D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79269" y="4791021"/>
            <a:ext cx="1461987" cy="459874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45D4D178-9AFF-48BC-B84C-03760BCCCA49}"/>
              </a:ext>
            </a:extLst>
          </p:cNvPr>
          <p:cNvSpPr/>
          <p:nvPr/>
        </p:nvSpPr>
        <p:spPr>
          <a:xfrm>
            <a:off x="7441256" y="4566372"/>
            <a:ext cx="230869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When</a:t>
            </a:r>
            <a:r>
              <a:rPr lang="en-GB" sz="1100" b="1" dirty="0"/>
              <a:t> adding and subtracting fractions </a:t>
            </a:r>
            <a:r>
              <a:rPr lang="en-GB" sz="1100" dirty="0"/>
              <a:t>you must make sure the denominators are the same. You can do this by finding common factors and forming </a:t>
            </a:r>
            <a:r>
              <a:rPr lang="en-GB" sz="1100" b="1" dirty="0"/>
              <a:t>equivalent</a:t>
            </a:r>
            <a:r>
              <a:rPr lang="en-GB" sz="1100" dirty="0"/>
              <a:t> fractions.</a:t>
            </a:r>
          </a:p>
        </p:txBody>
      </p:sp>
      <p:sp>
        <p:nvSpPr>
          <p:cNvPr id="75" name="Rectangle: Rounded Corners 23">
            <a:extLst>
              <a:ext uri="{FF2B5EF4-FFF2-40B4-BE49-F238E27FC236}">
                <a16:creationId xmlns:a16="http://schemas.microsoft.com/office/drawing/2014/main" id="{58571A42-4116-4AFB-B0AB-0BBAB003BB4B}"/>
              </a:ext>
            </a:extLst>
          </p:cNvPr>
          <p:cNvSpPr/>
          <p:nvPr/>
        </p:nvSpPr>
        <p:spPr>
          <a:xfrm>
            <a:off x="2933676" y="2183931"/>
            <a:ext cx="1375143" cy="106534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sz="11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CC30E6-A6A0-44AD-B0FE-F6B70F445F33}"/>
              </a:ext>
            </a:extLst>
          </p:cNvPr>
          <p:cNvSpPr/>
          <p:nvPr/>
        </p:nvSpPr>
        <p:spPr>
          <a:xfrm>
            <a:off x="3076443" y="2236295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PER</a:t>
            </a:r>
            <a:r>
              <a:rPr lang="en-GB" b="1" dirty="0">
                <a:solidFill>
                  <a:srgbClr val="0070C0"/>
                </a:solidFill>
              </a:rPr>
              <a:t>CENT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A748039-D2DE-4CC6-B0B8-0843FBDF6DD0}"/>
              </a:ext>
            </a:extLst>
          </p:cNvPr>
          <p:cNvSpPr/>
          <p:nvPr/>
        </p:nvSpPr>
        <p:spPr>
          <a:xfrm>
            <a:off x="3128567" y="2619104"/>
            <a:ext cx="3722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>
                <a:solidFill>
                  <a:srgbClr val="FF0000"/>
                </a:solidFill>
              </a:rPr>
              <a:t>Per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2DDE52D-4012-4BD2-BA7F-A597F2D7DF3F}"/>
              </a:ext>
            </a:extLst>
          </p:cNvPr>
          <p:cNvCxnSpPr>
            <a:cxnSpLocks/>
          </p:cNvCxnSpPr>
          <p:nvPr/>
        </p:nvCxnSpPr>
        <p:spPr>
          <a:xfrm flipV="1">
            <a:off x="3326579" y="2526594"/>
            <a:ext cx="41703" cy="13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1DAE40A1-709F-44D6-8445-973E8B64D95B}"/>
              </a:ext>
            </a:extLst>
          </p:cNvPr>
          <p:cNvSpPr/>
          <p:nvPr/>
        </p:nvSpPr>
        <p:spPr>
          <a:xfrm>
            <a:off x="3679252" y="2629177"/>
            <a:ext cx="4211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>
                <a:solidFill>
                  <a:srgbClr val="0070C0"/>
                </a:solidFill>
              </a:rPr>
              <a:t>100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E89A0D1-CE8B-4FDE-84CD-7C1098E80723}"/>
              </a:ext>
            </a:extLst>
          </p:cNvPr>
          <p:cNvCxnSpPr>
            <a:cxnSpLocks/>
          </p:cNvCxnSpPr>
          <p:nvPr/>
        </p:nvCxnSpPr>
        <p:spPr>
          <a:xfrm flipH="1" flipV="1">
            <a:off x="3709061" y="2526594"/>
            <a:ext cx="72826" cy="13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AA50C117-F378-4DE2-A305-9DE0EAF2E3F3}"/>
              </a:ext>
            </a:extLst>
          </p:cNvPr>
          <p:cNvSpPr/>
          <p:nvPr/>
        </p:nvSpPr>
        <p:spPr>
          <a:xfrm>
            <a:off x="3025888" y="2871413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OR </a:t>
            </a:r>
            <a:r>
              <a:rPr lang="en-GB" sz="1200" b="1" dirty="0"/>
              <a:t>‘out of 100’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D3F237-5A29-45F1-9579-9730AAE08E99}"/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b9590396-4fab-494a-89dd-521c21ed51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207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39</cp:revision>
  <cp:lastPrinted>2020-07-14T10:47:34Z</cp:lastPrinted>
  <dcterms:modified xsi:type="dcterms:W3CDTF">2023-09-21T12:02:46Z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  <property fmtid="{D5CDD505-2E9C-101B-9397-08002B2CF9AE}" pid="3" name="MediaServiceImageTags">
    <vt:lpwstr/>
  </property>
</Properties>
</file>