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BF65A-E63F-4626-B355-A57CE181B0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63846B-DD6F-484E-AC62-3290F518F6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1932B-F2D3-4DE4-8E29-4286F9CD4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44C7-3C31-4224-871E-5B50E8380BF3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2C02D8-2FF4-457A-8F77-FCFD27D1E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7E0D2-454E-463D-B09F-675D581CE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F527-1A3C-4CF3-939E-74DC38385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151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DC910-7ECE-4F0B-AF02-18E2C38CA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23E183-306D-4C81-AF0B-3EDD9AA78C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6ACFF-753A-4D64-8825-03522CCD7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44C7-3C31-4224-871E-5B50E8380BF3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7FBC0D-A6E4-42A9-8D2E-D729B6C3E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592FF-0D69-45BF-B2C4-4EB460012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F527-1A3C-4CF3-939E-74DC38385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278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0CF2C5-B34B-46CB-AF27-F29A2751E3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332343-190D-44E9-BE30-C71C2755FA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CDA1A-4C17-4BE9-A7BB-FDCF1B335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44C7-3C31-4224-871E-5B50E8380BF3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E5A9F7-0159-4971-B0EB-56322E998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EB9FC9-32DF-4F27-AF91-9642FCA4A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F527-1A3C-4CF3-939E-74DC38385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529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DFD78-3947-4A76-9209-2D971E877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49CE0-4F77-462E-AF75-2BDC18266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D40A20-BCA7-4DCE-ACFE-304AF6C92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44C7-3C31-4224-871E-5B50E8380BF3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429825-EA72-42FA-9FCA-F88D1D0BB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6DC88-EECC-431B-B091-7EEBA35EE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F527-1A3C-4CF3-939E-74DC38385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586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48E48-082C-43DB-9E13-3B3E9559F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F6221-DC44-480C-93A4-A5D146E6B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E0F8F-B925-4122-8B73-C0883CE19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44C7-3C31-4224-871E-5B50E8380BF3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A8D7C-5EC4-4387-B36F-2101D90DB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7B62F-D457-4BBC-BF00-59F1D06AD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F527-1A3C-4CF3-939E-74DC38385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7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7D00B-C43B-4442-9F4F-D38415AE5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794DB-486A-4338-97A5-9CAA718635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FDFBE1-A5AF-46FA-A7E1-5A46892265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646274-1C93-4AC2-8442-F7D37E2F7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44C7-3C31-4224-871E-5B50E8380BF3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44F56A-976F-41BF-8363-D455992E4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FB0F64-71B3-4755-BF81-239A75B97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F527-1A3C-4CF3-939E-74DC38385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297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1E8D6-EDF3-41B4-8A65-F439F615E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F5AE84-1EE5-4FFB-AEA0-2ED8989C19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D34A1C-1D11-4E5A-867F-B8B161B88E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79E4AD-DC52-4587-BBDE-D5F035EF8D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A686EC-B3A9-4138-9416-A12C9077AC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B34B40-C6D8-4CFB-A837-0AFB329B3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44C7-3C31-4224-871E-5B50E8380BF3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1EDF5C-4D18-4674-B81E-B28733380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6CD388-E839-4E60-AAE1-B95FFD3FA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F527-1A3C-4CF3-939E-74DC38385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369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4D4AD-0416-45B2-9EE4-FA4DB5E26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61F979-CC1D-4300-85F3-7C2008D8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44C7-3C31-4224-871E-5B50E8380BF3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41B367-A9A2-4FEA-99A6-27C87276F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F7B767-F04F-458C-84D4-7DE6DFE98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F527-1A3C-4CF3-939E-74DC38385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318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1D6BA0-EA28-4404-AC1E-7BDE8F490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44C7-3C31-4224-871E-5B50E8380BF3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7190A0-5428-4E33-A95C-7AD284F68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1DFBF1-D96B-44E4-8E82-EB8BF418E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F527-1A3C-4CF3-939E-74DC38385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718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B2D5C-B40B-4821-A4B2-C5F0FFE5B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6115D-B7EB-40AA-8038-9C645C1FA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09E717-62AC-4133-8437-2502F10917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131025-5F26-41E7-B9C2-EC337CE8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44C7-3C31-4224-871E-5B50E8380BF3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B1590D-08BF-40FF-BFBD-E5D7AB97E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DA10E8-5BF6-4573-A808-93CE3D480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F527-1A3C-4CF3-939E-74DC38385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149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F2EEC-1978-47B2-893C-9C8517FF9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59DFE2-78D9-4834-A171-8109097AEA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8142CA-D31B-4622-A001-4634FCB01E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151E9C-4D5E-43FC-AB78-283C4BF02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44C7-3C31-4224-871E-5B50E8380BF3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6CAFF4-331F-43F3-BEA3-3D22E44C7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A2A076-9822-4D0B-9D49-D24254B81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F527-1A3C-4CF3-939E-74DC38385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347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5DD6C3-DD61-401A-9F2D-93F4AB892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81693C-2B16-4DA7-80D2-B30B9B82C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D64AB-B2D3-4D23-B95B-43A7D8BC75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844C7-3C31-4224-871E-5B50E8380BF3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88C65-AD22-46CC-AA21-27AE026A73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73A42-2759-47D0-B7AE-D1680F6179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1F527-1A3C-4CF3-939E-74DC38385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042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: Rounded Corners 5"/>
          <p:cNvSpPr/>
          <p:nvPr/>
        </p:nvSpPr>
        <p:spPr>
          <a:xfrm>
            <a:off x="554481" y="221052"/>
            <a:ext cx="6007395" cy="1646922"/>
          </a:xfrm>
          <a:prstGeom prst="roundRect">
            <a:avLst>
              <a:gd name="adj" fmla="val 16667"/>
            </a:avLst>
          </a:prstGeom>
          <a:solidFill>
            <a:srgbClr val="FBD1D9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endParaRPr ker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96" name="Rectangle: Rounded Corners 6"/>
          <p:cNvSpPr/>
          <p:nvPr/>
        </p:nvSpPr>
        <p:spPr>
          <a:xfrm>
            <a:off x="435896" y="4903892"/>
            <a:ext cx="5807069" cy="1525321"/>
          </a:xfrm>
          <a:prstGeom prst="roundRect">
            <a:avLst>
              <a:gd name="adj" fmla="val 16667"/>
            </a:avLst>
          </a:prstGeom>
          <a:solidFill>
            <a:srgbClr val="C5E0B4"/>
          </a:solidFill>
          <a:ln w="76200">
            <a:solidFill>
              <a:srgbClr val="548235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endParaRPr ker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97" name="Rectangle: Rounded Corners 7"/>
          <p:cNvSpPr/>
          <p:nvPr/>
        </p:nvSpPr>
        <p:spPr>
          <a:xfrm>
            <a:off x="476242" y="2030830"/>
            <a:ext cx="4025120" cy="264687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endParaRPr lang="en-GB" dirty="0">
              <a:latin typeface="Calibri"/>
              <a:cs typeface="Calibri"/>
            </a:endParaRPr>
          </a:p>
          <a:p>
            <a:pPr algn="ctr" defTabSz="457200" hangingPunct="0">
              <a:defRPr/>
            </a:pPr>
            <a:endParaRPr lang="en-GB" kern="0" dirty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  <a:p>
            <a:pPr algn="ctr" defTabSz="457200" hangingPunct="0">
              <a:defRPr/>
            </a:pPr>
            <a:endParaRPr lang="en-GB" dirty="0">
              <a:latin typeface="Calibri"/>
              <a:cs typeface="Calibri"/>
            </a:endParaRPr>
          </a:p>
          <a:p>
            <a:pPr algn="ctr" defTabSz="457200" hangingPunct="0">
              <a:defRPr/>
            </a:pPr>
            <a:endParaRPr lang="en-GB" kern="0" dirty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99" name="Rectangle: Rounded Corners 10"/>
          <p:cNvSpPr/>
          <p:nvPr/>
        </p:nvSpPr>
        <p:spPr>
          <a:xfrm>
            <a:off x="6825877" y="221848"/>
            <a:ext cx="2427711" cy="3735569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76200">
            <a:solidFill>
              <a:srgbClr val="F0A202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endParaRPr ker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00" name="Rectangle: Rounded Corners 11"/>
          <p:cNvSpPr/>
          <p:nvPr/>
        </p:nvSpPr>
        <p:spPr>
          <a:xfrm>
            <a:off x="4657058" y="2180386"/>
            <a:ext cx="2021894" cy="213966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404040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endParaRPr kern="0" dirty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pic>
        <p:nvPicPr>
          <p:cNvPr id="101" name="Picture 30" descr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420" y="5002977"/>
            <a:ext cx="381301" cy="381300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TextBox 31"/>
          <p:cNvSpPr txBox="1"/>
          <p:nvPr/>
        </p:nvSpPr>
        <p:spPr>
          <a:xfrm>
            <a:off x="1264218" y="4944046"/>
            <a:ext cx="441711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defTabSz="457200" hangingPunct="0">
              <a:defRPr/>
            </a:pPr>
            <a:r>
              <a:rPr sz="1600" kern="0" dirty="0">
                <a:solidFill>
                  <a:srgbClr val="000000"/>
                </a:solidFill>
              </a:rPr>
              <a:t>KEY VOCAB</a:t>
            </a:r>
            <a:r>
              <a:rPr lang="en-GB" sz="1600" kern="0" dirty="0">
                <a:solidFill>
                  <a:srgbClr val="000000"/>
                </a:solidFill>
              </a:rPr>
              <a:t>ULARY</a:t>
            </a:r>
            <a:r>
              <a:rPr lang="en-GB" sz="1600" u="none" kern="0" dirty="0">
                <a:solidFill>
                  <a:srgbClr val="000000"/>
                </a:solidFill>
              </a:rPr>
              <a:t> – Can you learn these spellings?</a:t>
            </a:r>
            <a:endParaRPr sz="1600" u="none" kern="0" dirty="0">
              <a:solidFill>
                <a:srgbClr val="000000"/>
              </a:solidFill>
            </a:endParaRPr>
          </a:p>
        </p:txBody>
      </p:sp>
      <p:pic>
        <p:nvPicPr>
          <p:cNvPr id="104" name="Picture 15" descr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9081" y="370450"/>
            <a:ext cx="387554" cy="407883"/>
          </a:xfrm>
          <a:prstGeom prst="rect">
            <a:avLst/>
          </a:prstGeom>
          <a:ln w="12700">
            <a:miter lim="400000"/>
          </a:ln>
        </p:spPr>
      </p:pic>
      <p:sp>
        <p:nvSpPr>
          <p:cNvPr id="105" name="TextBox 16"/>
          <p:cNvSpPr txBox="1"/>
          <p:nvPr/>
        </p:nvSpPr>
        <p:spPr>
          <a:xfrm>
            <a:off x="6935692" y="370450"/>
            <a:ext cx="2234484" cy="35086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defTabSz="457200" hangingPunct="0">
              <a:defRPr/>
            </a:pPr>
            <a:r>
              <a:rPr lang="en-GB" sz="1600" kern="0" dirty="0">
                <a:solidFill>
                  <a:srgbClr val="000000"/>
                </a:solidFill>
              </a:rPr>
              <a:t>UNDERSTANDING STANISLAVSKI</a:t>
            </a:r>
            <a:endParaRPr lang="en-GB" sz="1600" dirty="0"/>
          </a:p>
          <a:p>
            <a:pPr defTabSz="457200" hangingPunct="0">
              <a:defRPr/>
            </a:pPr>
            <a:r>
              <a:rPr lang="en-GB" sz="800" b="0" u="none" dirty="0"/>
              <a:t> </a:t>
            </a:r>
          </a:p>
          <a:p>
            <a:pPr defTabSz="457200" hangingPunct="0">
              <a:defRPr/>
            </a:pPr>
            <a:r>
              <a:rPr lang="en-GB" sz="1400" b="0" u="none" dirty="0"/>
              <a:t>Who is this? ________________________________________________</a:t>
            </a:r>
          </a:p>
          <a:p>
            <a:pPr defTabSz="457200" hangingPunct="0">
              <a:defRPr/>
            </a:pPr>
            <a:endParaRPr lang="en-GB" sz="1400" b="0" u="none" dirty="0"/>
          </a:p>
          <a:p>
            <a:pPr defTabSz="457200" hangingPunct="0">
              <a:defRPr/>
            </a:pPr>
            <a:r>
              <a:rPr lang="en-GB" sz="1400" b="0" u="none" dirty="0"/>
              <a:t>What was he famous for? ________________________________________________________________________</a:t>
            </a:r>
          </a:p>
          <a:p>
            <a:pPr defTabSz="457200" hangingPunct="0">
              <a:defRPr/>
            </a:pPr>
            <a:endParaRPr lang="en-GB" sz="1400" b="0" u="none" dirty="0"/>
          </a:p>
          <a:p>
            <a:pPr defTabSz="457200" hangingPunct="0">
              <a:defRPr/>
            </a:pPr>
            <a:r>
              <a:rPr lang="en-GB" sz="1400" b="0" u="none" dirty="0"/>
              <a:t>How did he help actors?</a:t>
            </a:r>
          </a:p>
          <a:p>
            <a:pPr defTabSz="457200" hangingPunct="0">
              <a:defRPr/>
            </a:pPr>
            <a:r>
              <a:rPr lang="en-GB" sz="1400" b="0" u="none" kern="0" dirty="0">
                <a:solidFill>
                  <a:srgbClr val="000000"/>
                </a:solidFill>
              </a:rPr>
              <a:t>________________________________________________________________________</a:t>
            </a:r>
          </a:p>
        </p:txBody>
      </p:sp>
      <p:sp>
        <p:nvSpPr>
          <p:cNvPr id="106" name="TextBox 21"/>
          <p:cNvSpPr txBox="1"/>
          <p:nvPr/>
        </p:nvSpPr>
        <p:spPr>
          <a:xfrm>
            <a:off x="972721" y="253949"/>
            <a:ext cx="5488616" cy="1446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algn="ctr" defTabSz="457200" hangingPunct="0">
              <a:defRPr/>
            </a:pPr>
            <a:r>
              <a:rPr sz="1600" kern="0" dirty="0">
                <a:solidFill>
                  <a:srgbClr val="000000"/>
                </a:solidFill>
              </a:rPr>
              <a:t>KEY KNOWLEDGE</a:t>
            </a:r>
            <a:endParaRPr lang="en-GB" sz="1600" kern="0" dirty="0">
              <a:solidFill>
                <a:srgbClr val="000000"/>
              </a:solidFill>
            </a:endParaRPr>
          </a:p>
          <a:p>
            <a:pPr defTabSz="457200" hangingPunct="0">
              <a:defRPr/>
            </a:pPr>
            <a:r>
              <a:rPr lang="en-GB" sz="1400" b="0" u="none" kern="0" dirty="0">
                <a:solidFill>
                  <a:srgbClr val="000000"/>
                </a:solidFill>
                <a:sym typeface="Wingdings" panose="05000000000000000000" pitchFamily="2" charset="2"/>
              </a:rPr>
              <a:t>The </a:t>
            </a:r>
            <a:r>
              <a:rPr lang="en-GB" sz="1400" u="none" kern="0" dirty="0">
                <a:sym typeface="Wingdings" panose="05000000000000000000" pitchFamily="2" charset="2"/>
              </a:rPr>
              <a:t>objective</a:t>
            </a:r>
            <a:r>
              <a:rPr lang="en-GB" sz="1400" b="0" u="none" kern="0" dirty="0">
                <a:solidFill>
                  <a:srgbClr val="000000"/>
                </a:solidFill>
                <a:sym typeface="Wingdings" panose="05000000000000000000" pitchFamily="2" charset="2"/>
              </a:rPr>
              <a:t> of this </a:t>
            </a:r>
            <a:r>
              <a:rPr lang="en-GB" sz="1400" b="0" u="none" dirty="0">
                <a:sym typeface="Wingdings" panose="05000000000000000000" pitchFamily="2" charset="2"/>
              </a:rPr>
              <a:t>unit</a:t>
            </a:r>
            <a:r>
              <a:rPr lang="en-GB" sz="1400" b="0" u="none" kern="0" dirty="0">
                <a:solidFill>
                  <a:srgbClr val="000000"/>
                </a:solidFill>
                <a:sym typeface="Wingdings" panose="05000000000000000000" pitchFamily="2" charset="2"/>
              </a:rPr>
              <a:t> of work is to:</a:t>
            </a:r>
          </a:p>
          <a:p>
            <a:pPr marL="285750" indent="-285750" defTabSz="457200" hangingPunct="0">
              <a:buFont typeface="Arial" panose="020B0604020202020204" pitchFamily="34" charset="0"/>
              <a:buChar char="•"/>
              <a:defRPr/>
            </a:pPr>
            <a:r>
              <a:rPr lang="en-GB" sz="1400" b="0" u="none" kern="0" dirty="0">
                <a:solidFill>
                  <a:srgbClr val="000000"/>
                </a:solidFill>
                <a:sym typeface="Wingdings" panose="05000000000000000000" pitchFamily="2" charset="2"/>
              </a:rPr>
              <a:t>Introduce you to the basic skills and expectations in Drama</a:t>
            </a:r>
          </a:p>
          <a:p>
            <a:pPr marL="285750" indent="-285750" defTabSz="457200" hangingPunct="0">
              <a:buFont typeface="Arial" panose="020B0604020202020204" pitchFamily="34" charset="0"/>
              <a:buChar char="•"/>
              <a:defRPr/>
            </a:pPr>
            <a:r>
              <a:rPr lang="en-GB" sz="1400" b="0" u="none" kern="0" dirty="0">
                <a:solidFill>
                  <a:srgbClr val="000000"/>
                </a:solidFill>
                <a:sym typeface="Wingdings" panose="05000000000000000000" pitchFamily="2" charset="2"/>
              </a:rPr>
              <a:t>Teach you how to effectively warm up the body and mind</a:t>
            </a:r>
          </a:p>
          <a:p>
            <a:pPr marL="285750" indent="-285750" defTabSz="457200" hangingPunct="0">
              <a:buFont typeface="Arial" panose="020B0604020202020204" pitchFamily="34" charset="0"/>
              <a:buChar char="•"/>
              <a:defRPr/>
            </a:pPr>
            <a:r>
              <a:rPr lang="en-GB" sz="1400" b="0" u="none" kern="0" dirty="0">
                <a:solidFill>
                  <a:srgbClr val="000000"/>
                </a:solidFill>
                <a:sym typeface="Wingdings" panose="05000000000000000000" pitchFamily="2" charset="2"/>
              </a:rPr>
              <a:t>Develop your knowledge of to how to create a believable character using the theories of Stanislavski.</a:t>
            </a:r>
          </a:p>
        </p:txBody>
      </p:sp>
      <p:pic>
        <p:nvPicPr>
          <p:cNvPr id="107" name="Picture 13" descr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2062" y="340633"/>
            <a:ext cx="339045" cy="339045"/>
          </a:xfrm>
          <a:prstGeom prst="rect">
            <a:avLst/>
          </a:prstGeom>
          <a:ln w="12700">
            <a:miter lim="400000"/>
          </a:ln>
        </p:spPr>
      </p:pic>
      <p:sp>
        <p:nvSpPr>
          <p:cNvPr id="109" name="TextBox 1"/>
          <p:cNvSpPr txBox="1"/>
          <p:nvPr/>
        </p:nvSpPr>
        <p:spPr>
          <a:xfrm>
            <a:off x="4704802" y="2237301"/>
            <a:ext cx="1974150" cy="1815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algn="ctr" defTabSz="457200" hangingPunct="0"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800" b="1" u="sng" kern="0" dirty="0">
                <a:solidFill>
                  <a:srgbClr val="000000"/>
                </a:solidFill>
                <a:latin typeface="Century Gothic"/>
                <a:sym typeface="Century Gothic"/>
              </a:rPr>
              <a:t>Year 7</a:t>
            </a:r>
          </a:p>
          <a:p>
            <a:pPr algn="ctr" defTabSz="457200" hangingPunct="0"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800" b="1" u="sng" kern="0" dirty="0">
                <a:solidFill>
                  <a:srgbClr val="000000"/>
                </a:solidFill>
                <a:latin typeface="Century Gothic"/>
                <a:sym typeface="Century Gothic"/>
              </a:rPr>
              <a:t>DRAMA </a:t>
            </a:r>
            <a:r>
              <a:rPr lang="en-GB" sz="2800" b="1" u="sng" dirty="0">
                <a:latin typeface="Century Gothic"/>
                <a:sym typeface="Century Gothic"/>
              </a:rPr>
              <a:t>Intro and Character</a:t>
            </a:r>
            <a:endParaRPr lang="en-GB" sz="2800" b="1" u="sng" kern="0" dirty="0">
              <a:solidFill>
                <a:srgbClr val="000000"/>
              </a:solidFill>
              <a:latin typeface="Century Gothic"/>
              <a:sym typeface="Century Gothic"/>
            </a:endParaRPr>
          </a:p>
        </p:txBody>
      </p:sp>
      <p:graphicFrame>
        <p:nvGraphicFramePr>
          <p:cNvPr id="17" name="Table 2"/>
          <p:cNvGraphicFramePr/>
          <p:nvPr>
            <p:extLst>
              <p:ext uri="{D42A27DB-BD31-4B8C-83A1-F6EECF244321}">
                <p14:modId xmlns:p14="http://schemas.microsoft.com/office/powerpoint/2010/main" val="1002337596"/>
              </p:ext>
            </p:extLst>
          </p:nvPr>
        </p:nvGraphicFramePr>
        <p:xfrm>
          <a:off x="476242" y="5383041"/>
          <a:ext cx="5766723" cy="1022517"/>
        </p:xfrm>
        <a:graphic>
          <a:graphicData uri="http://schemas.openxmlformats.org/drawingml/2006/table">
            <a:tbl>
              <a:tblPr/>
              <a:tblGrid>
                <a:gridCol w="11609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9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56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5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42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08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Hot-Seating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Emotion Memory</a:t>
                      </a:r>
                      <a:endParaRPr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Magic If</a:t>
                      </a:r>
                      <a:endParaRPr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Naturalistic</a:t>
                      </a:r>
                      <a:endParaRPr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Realism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839"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Proxemics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noFill/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Given Circumstances</a:t>
                      </a:r>
                      <a:endParaRPr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noFill/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Focus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noFill/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Improvisation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noFill/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Creativity</a:t>
                      </a:r>
                      <a:endParaRPr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noFill/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839"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Detail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noFill/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Believable Characters</a:t>
                      </a:r>
                      <a:endParaRPr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noFill/>
                      <a:miter lim="400000"/>
                    </a:lnL>
                    <a:lnR w="12700">
                      <a:noFill/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Mannerisms</a:t>
                      </a:r>
                    </a:p>
                  </a:txBody>
                  <a:tcPr marL="45720" marR="45720" horzOverflow="overflow">
                    <a:lnL w="12700">
                      <a:noFill/>
                      <a:miter lim="400000"/>
                    </a:lnL>
                    <a:lnR w="12700">
                      <a:noFill/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Continuity</a:t>
                      </a:r>
                      <a:endParaRPr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noFill/>
                      <a:miter lim="400000"/>
                    </a:lnL>
                    <a:lnR w="12700">
                      <a:noFill/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Audience</a:t>
                      </a:r>
                      <a:endParaRPr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noFill/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4176688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949527"/>
              </p:ext>
            </p:extLst>
          </p:nvPr>
        </p:nvGraphicFramePr>
        <p:xfrm>
          <a:off x="6452555" y="4389351"/>
          <a:ext cx="2801033" cy="20849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6804">
                  <a:extLst>
                    <a:ext uri="{9D8B030D-6E8A-4147-A177-3AD203B41FA5}">
                      <a16:colId xmlns:a16="http://schemas.microsoft.com/office/drawing/2014/main" val="525674160"/>
                    </a:ext>
                  </a:extLst>
                </a:gridCol>
                <a:gridCol w="1364229">
                  <a:extLst>
                    <a:ext uri="{9D8B030D-6E8A-4147-A177-3AD203B41FA5}">
                      <a16:colId xmlns:a16="http://schemas.microsoft.com/office/drawing/2014/main" val="1238154180"/>
                    </a:ext>
                  </a:extLst>
                </a:gridCol>
              </a:tblGrid>
              <a:tr h="40857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PHYSICAL SKILLS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VOCAL SKILLS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978255"/>
                  </a:ext>
                </a:extLst>
              </a:tr>
              <a:tr h="1435674">
                <a:tc>
                  <a:txBody>
                    <a:bodyPr/>
                    <a:lstStyle/>
                    <a:p>
                      <a:pPr algn="ctr"/>
                      <a:r>
                        <a:rPr lang="en-GB" sz="1300" b="0" dirty="0"/>
                        <a:t>Body</a:t>
                      </a:r>
                      <a:r>
                        <a:rPr lang="en-GB" sz="1300" b="0" baseline="0" dirty="0"/>
                        <a:t> Language</a:t>
                      </a:r>
                    </a:p>
                    <a:p>
                      <a:pPr algn="ctr"/>
                      <a:r>
                        <a:rPr lang="en-GB" sz="1300" b="0" baseline="0" dirty="0"/>
                        <a:t>Facial Expression</a:t>
                      </a:r>
                    </a:p>
                    <a:p>
                      <a:pPr algn="ctr"/>
                      <a:r>
                        <a:rPr lang="en-GB" sz="1300" b="0" baseline="0" dirty="0"/>
                        <a:t>Posture</a:t>
                      </a:r>
                    </a:p>
                    <a:p>
                      <a:pPr algn="ctr"/>
                      <a:r>
                        <a:rPr lang="en-GB" sz="1300" b="0" baseline="0" dirty="0"/>
                        <a:t>Gesture</a:t>
                      </a:r>
                    </a:p>
                    <a:p>
                      <a:pPr algn="ctr"/>
                      <a:r>
                        <a:rPr lang="en-GB" sz="1300" b="0" baseline="0" dirty="0"/>
                        <a:t>Eye Contact</a:t>
                      </a:r>
                    </a:p>
                    <a:p>
                      <a:pPr algn="ctr"/>
                      <a:r>
                        <a:rPr lang="en-GB" sz="1300" b="0" dirty="0"/>
                        <a:t>Walk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b="0" dirty="0"/>
                        <a:t>Accent</a:t>
                      </a:r>
                    </a:p>
                    <a:p>
                      <a:pPr algn="ctr"/>
                      <a:r>
                        <a:rPr lang="en-GB" sz="1300" b="0" dirty="0"/>
                        <a:t>Diction</a:t>
                      </a:r>
                    </a:p>
                    <a:p>
                      <a:pPr algn="ctr"/>
                      <a:r>
                        <a:rPr lang="en-GB" sz="1300" b="0" dirty="0"/>
                        <a:t>Inflection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dirty="0"/>
                        <a:t>Emphasis</a:t>
                      </a:r>
                    </a:p>
                    <a:p>
                      <a:pPr algn="ctr"/>
                      <a:r>
                        <a:rPr lang="en-GB" sz="1300" b="0" dirty="0"/>
                        <a:t>Tone</a:t>
                      </a:r>
                    </a:p>
                    <a:p>
                      <a:pPr algn="ctr"/>
                      <a:r>
                        <a:rPr lang="en-GB" sz="1300" b="0" dirty="0"/>
                        <a:t>Pitch</a:t>
                      </a:r>
                    </a:p>
                    <a:p>
                      <a:pPr algn="ctr"/>
                      <a:r>
                        <a:rPr lang="en-GB" sz="1300" b="0" dirty="0"/>
                        <a:t>Pace</a:t>
                      </a:r>
                    </a:p>
                    <a:p>
                      <a:pPr algn="ctr"/>
                      <a:r>
                        <a:rPr lang="en-GB" sz="1300" b="0" dirty="0"/>
                        <a:t>Projection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913187"/>
                  </a:ext>
                </a:extLst>
              </a:tr>
            </a:tbl>
          </a:graphicData>
        </a:graphic>
      </p:graphicFrame>
      <p:pic>
        <p:nvPicPr>
          <p:cNvPr id="1026" name="Picture 2" descr="Konstantin Stanislavski - Wikipedia">
            <a:extLst>
              <a:ext uri="{FF2B5EF4-FFF2-40B4-BE49-F238E27FC236}">
                <a16:creationId xmlns:a16="http://schemas.microsoft.com/office/drawing/2014/main" id="{FC3FEAC1-6609-4D62-A0C9-E4F5BC294D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2910" y="253949"/>
            <a:ext cx="2175193" cy="284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16">
            <a:extLst>
              <a:ext uri="{FF2B5EF4-FFF2-40B4-BE49-F238E27FC236}">
                <a16:creationId xmlns:a16="http://schemas.microsoft.com/office/drawing/2014/main" id="{34EFAB48-E91D-4F36-A662-C398BBB50DA7}"/>
              </a:ext>
            </a:extLst>
          </p:cNvPr>
          <p:cNvSpPr txBox="1"/>
          <p:nvPr/>
        </p:nvSpPr>
        <p:spPr>
          <a:xfrm>
            <a:off x="685832" y="2066982"/>
            <a:ext cx="3605940" cy="26468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algn="ctr" defTabSz="457200" hangingPunct="0">
              <a:defRPr/>
            </a:pPr>
            <a:r>
              <a:rPr lang="en-GB" sz="1600" kern="0" dirty="0">
                <a:solidFill>
                  <a:srgbClr val="000000"/>
                </a:solidFill>
              </a:rPr>
              <a:t>CHALLENGE TASK</a:t>
            </a:r>
          </a:p>
          <a:p>
            <a:pPr algn="ctr" defTabSz="457200" hangingPunct="0">
              <a:defRPr/>
            </a:pPr>
            <a:r>
              <a:rPr lang="en-GB" sz="1400" b="0" u="none" kern="0" dirty="0">
                <a:solidFill>
                  <a:srgbClr val="000000"/>
                </a:solidFill>
              </a:rPr>
              <a:t>Create a series of warm ups that explore character.</a:t>
            </a:r>
          </a:p>
          <a:p>
            <a:pPr algn="ctr" defTabSz="457200" hangingPunct="0">
              <a:defRPr/>
            </a:pPr>
            <a:endParaRPr lang="en-GB" sz="800" b="0" u="none" kern="0" dirty="0">
              <a:solidFill>
                <a:srgbClr val="000000"/>
              </a:solidFill>
            </a:endParaRPr>
          </a:p>
          <a:p>
            <a:pPr algn="ctr" defTabSz="457200" hangingPunct="0">
              <a:defRPr/>
            </a:pPr>
            <a:r>
              <a:rPr lang="en-GB" sz="1200" u="none" kern="0" dirty="0">
                <a:solidFill>
                  <a:srgbClr val="000000"/>
                </a:solidFill>
              </a:rPr>
              <a:t>Warm-up games are very important and beneficial for any drama class:</a:t>
            </a:r>
          </a:p>
          <a:p>
            <a:pPr marL="171450" indent="-171450" defTabSz="457200" hangingPunct="0">
              <a:buFont typeface="Arial" panose="020B0604020202020204" pitchFamily="34" charset="0"/>
              <a:buChar char="•"/>
              <a:defRPr/>
            </a:pPr>
            <a:r>
              <a:rPr lang="en-GB" sz="1200" u="none" kern="0" dirty="0">
                <a:solidFill>
                  <a:srgbClr val="000000"/>
                </a:solidFill>
              </a:rPr>
              <a:t>They are fun and enjoyable</a:t>
            </a:r>
          </a:p>
          <a:p>
            <a:pPr marL="171450" indent="-171450" defTabSz="457200" hangingPunct="0">
              <a:buFont typeface="Arial" panose="020B0604020202020204" pitchFamily="34" charset="0"/>
              <a:buChar char="•"/>
              <a:defRPr/>
            </a:pPr>
            <a:r>
              <a:rPr lang="en-GB" sz="1200" u="none" kern="0" dirty="0">
                <a:solidFill>
                  <a:srgbClr val="000000"/>
                </a:solidFill>
              </a:rPr>
              <a:t>The help a group to get to know one another</a:t>
            </a:r>
          </a:p>
          <a:p>
            <a:pPr marL="171450" indent="-171450" defTabSz="457200" hangingPunct="0">
              <a:buFont typeface="Arial" panose="020B0604020202020204" pitchFamily="34" charset="0"/>
              <a:buChar char="•"/>
              <a:defRPr/>
            </a:pPr>
            <a:r>
              <a:rPr lang="en-GB" sz="1200" u="none" kern="0" dirty="0">
                <a:solidFill>
                  <a:srgbClr val="000000"/>
                </a:solidFill>
              </a:rPr>
              <a:t>They help to focus your mind on drama</a:t>
            </a:r>
          </a:p>
          <a:p>
            <a:pPr marL="171450" indent="-171450" defTabSz="457200" hangingPunct="0">
              <a:buFont typeface="Arial" panose="020B0604020202020204" pitchFamily="34" charset="0"/>
              <a:buChar char="•"/>
              <a:defRPr/>
            </a:pPr>
            <a:r>
              <a:rPr lang="en-GB" sz="1200" u="none" kern="0" dirty="0">
                <a:solidFill>
                  <a:srgbClr val="000000"/>
                </a:solidFill>
              </a:rPr>
              <a:t>The help to warm-up your body</a:t>
            </a:r>
          </a:p>
          <a:p>
            <a:pPr marL="171450" indent="-171450" defTabSz="457200" hangingPunct="0">
              <a:buFont typeface="Arial" panose="020B0604020202020204" pitchFamily="34" charset="0"/>
              <a:buChar char="•"/>
              <a:defRPr/>
            </a:pPr>
            <a:r>
              <a:rPr lang="en-GB" sz="1200" u="none" kern="0" dirty="0">
                <a:solidFill>
                  <a:srgbClr val="000000"/>
                </a:solidFill>
              </a:rPr>
              <a:t>They help shy people to get involved with the group</a:t>
            </a:r>
          </a:p>
          <a:p>
            <a:pPr marL="171450" indent="-171450" defTabSz="457200" hangingPunct="0">
              <a:buFont typeface="Arial" panose="020B0604020202020204" pitchFamily="34" charset="0"/>
              <a:buChar char="•"/>
              <a:defRPr/>
            </a:pPr>
            <a:r>
              <a:rPr lang="en-GB" sz="1200" u="none" kern="0" dirty="0">
                <a:solidFill>
                  <a:srgbClr val="000000"/>
                </a:solidFill>
              </a:rPr>
              <a:t>The help us to use our imagination and creativity </a:t>
            </a:r>
          </a:p>
          <a:p>
            <a:pPr marL="171450" indent="-171450" defTabSz="457200" hangingPunct="0">
              <a:buFont typeface="Arial" panose="020B0604020202020204" pitchFamily="34" charset="0"/>
              <a:buChar char="•"/>
              <a:defRPr/>
            </a:pPr>
            <a:r>
              <a:rPr lang="en-GB" sz="1200" u="none" kern="0" dirty="0">
                <a:solidFill>
                  <a:srgbClr val="000000"/>
                </a:solidFill>
              </a:rPr>
              <a:t>They promote trust</a:t>
            </a:r>
          </a:p>
        </p:txBody>
      </p:sp>
      <p:sp>
        <p:nvSpPr>
          <p:cNvPr id="26" name="Rectangle: Rounded Corners 7">
            <a:extLst>
              <a:ext uri="{FF2B5EF4-FFF2-40B4-BE49-F238E27FC236}">
                <a16:creationId xmlns:a16="http://schemas.microsoft.com/office/drawing/2014/main" id="{EBBFA18F-78AB-45CE-AD33-255B8B9FEBC5}"/>
              </a:ext>
            </a:extLst>
          </p:cNvPr>
          <p:cNvSpPr/>
          <p:nvPr/>
        </p:nvSpPr>
        <p:spPr>
          <a:xfrm>
            <a:off x="9400513" y="3221155"/>
            <a:ext cx="2175193" cy="318440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endParaRPr lang="en-GB" dirty="0">
              <a:latin typeface="Calibri"/>
              <a:cs typeface="Calibri"/>
            </a:endParaRPr>
          </a:p>
          <a:p>
            <a:pPr algn="ctr" defTabSz="457200" hangingPunct="0">
              <a:defRPr/>
            </a:pPr>
            <a:endParaRPr lang="en-GB" kern="0" dirty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  <a:p>
            <a:pPr algn="ctr" defTabSz="457200" hangingPunct="0">
              <a:defRPr/>
            </a:pPr>
            <a:endParaRPr lang="en-GB" dirty="0">
              <a:latin typeface="Calibri"/>
              <a:cs typeface="Calibri"/>
            </a:endParaRPr>
          </a:p>
          <a:p>
            <a:pPr algn="ctr" defTabSz="457200" hangingPunct="0">
              <a:defRPr/>
            </a:pPr>
            <a:endParaRPr lang="en-GB" kern="0" dirty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28" name="TextBox 16">
            <a:extLst>
              <a:ext uri="{FF2B5EF4-FFF2-40B4-BE49-F238E27FC236}">
                <a16:creationId xmlns:a16="http://schemas.microsoft.com/office/drawing/2014/main" id="{2FA3FF39-59E5-4636-84C3-D2FF5A36C09C}"/>
              </a:ext>
            </a:extLst>
          </p:cNvPr>
          <p:cNvSpPr txBox="1"/>
          <p:nvPr/>
        </p:nvSpPr>
        <p:spPr>
          <a:xfrm>
            <a:off x="9363403" y="3325105"/>
            <a:ext cx="2305271" cy="11079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algn="ctr" defTabSz="457200" hangingPunct="0">
              <a:defRPr/>
            </a:pPr>
            <a:r>
              <a:rPr lang="en-GB" sz="1600" kern="0" dirty="0">
                <a:solidFill>
                  <a:srgbClr val="000000"/>
                </a:solidFill>
              </a:rPr>
              <a:t>CHALLENGE TASK</a:t>
            </a:r>
          </a:p>
          <a:p>
            <a:pPr algn="ctr" defTabSz="457200" hangingPunct="0">
              <a:defRPr/>
            </a:pPr>
            <a:endParaRPr lang="en-GB" sz="800" kern="0" dirty="0">
              <a:solidFill>
                <a:srgbClr val="000000"/>
              </a:solidFill>
            </a:endParaRPr>
          </a:p>
          <a:p>
            <a:pPr algn="ctr" defTabSz="457200" hangingPunct="0">
              <a:defRPr/>
            </a:pPr>
            <a:r>
              <a:rPr lang="en-GB" sz="1400" b="0" u="none" kern="0" dirty="0">
                <a:solidFill>
                  <a:srgbClr val="000000"/>
                </a:solidFill>
              </a:rPr>
              <a:t>Create a mind-map or character collage which describes your character </a:t>
            </a:r>
            <a:endParaRPr lang="en-GB" sz="1200" u="none" kern="0" dirty="0">
              <a:solidFill>
                <a:srgbClr val="000000"/>
              </a:solidFill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69A6786C-05B0-4B5D-90C4-6D195164304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12966" y="4572587"/>
            <a:ext cx="2006143" cy="1420079"/>
          </a:xfrm>
          <a:prstGeom prst="rect">
            <a:avLst/>
          </a:prstGeom>
        </p:spPr>
      </p:pic>
      <p:pic>
        <p:nvPicPr>
          <p:cNvPr id="108" name="Picture 4" descr="Picture 4"/>
          <p:cNvPicPr>
            <a:picLocks noChangeAspect="1"/>
          </p:cNvPicPr>
          <p:nvPr/>
        </p:nvPicPr>
        <p:blipFill>
          <a:blip r:embed="rId7"/>
          <a:srcRect l="2807" t="8911" r="67201" b="4299"/>
          <a:stretch>
            <a:fillRect/>
          </a:stretch>
        </p:blipFill>
        <p:spPr>
          <a:xfrm>
            <a:off x="267385" y="60351"/>
            <a:ext cx="648070" cy="78418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917311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11eb945-aa1b-4c9a-82de-a6796a9fe5ae">
      <UserInfo>
        <DisplayName/>
        <AccountId xsi:nil="true"/>
        <AccountType/>
      </UserInfo>
    </SharedWithUsers>
    <MediaLengthInSeconds xmlns="624859c0-496c-4f14-b8f5-e16a9c63003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34213AB074B349B157C28FF0B4D607" ma:contentTypeVersion="8" ma:contentTypeDescription="Create a new document." ma:contentTypeScope="" ma:versionID="06fe3fbee34a120bf1213a26dca051b8">
  <xsd:schema xmlns:xsd="http://www.w3.org/2001/XMLSchema" xmlns:xs="http://www.w3.org/2001/XMLSchema" xmlns:p="http://schemas.microsoft.com/office/2006/metadata/properties" xmlns:ns2="624859c0-496c-4f14-b8f5-e16a9c63003a" xmlns:ns3="e11eb945-aa1b-4c9a-82de-a6796a9fe5ae" targetNamespace="http://schemas.microsoft.com/office/2006/metadata/properties" ma:root="true" ma:fieldsID="3c4caf18746c976fd9fd532035ed5c89" ns2:_="" ns3:_="">
    <xsd:import namespace="624859c0-496c-4f14-b8f5-e16a9c63003a"/>
    <xsd:import namespace="e11eb945-aa1b-4c9a-82de-a6796a9fe5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4859c0-496c-4f14-b8f5-e16a9c6300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1eb945-aa1b-4c9a-82de-a6796a9fe5a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F116DE1-3C7F-44E6-810A-79A67ADFCCBD}">
  <ds:schemaRefs>
    <ds:schemaRef ds:uri="http://schemas.microsoft.com/office/2006/metadata/properties"/>
    <ds:schemaRef ds:uri="http://schemas.microsoft.com/office/infopath/2007/PartnerControls"/>
    <ds:schemaRef ds:uri="e11eb945-aa1b-4c9a-82de-a6796a9fe5ae"/>
    <ds:schemaRef ds:uri="624859c0-496c-4f14-b8f5-e16a9c63003a"/>
  </ds:schemaRefs>
</ds:datastoreItem>
</file>

<file path=customXml/itemProps2.xml><?xml version="1.0" encoding="utf-8"?>
<ds:datastoreItem xmlns:ds="http://schemas.openxmlformats.org/officeDocument/2006/customXml" ds:itemID="{FD7580F1-E2A3-4749-82C3-CDE305C2018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E98BEED-81E5-40DD-BABE-ED6B1C3AF1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4859c0-496c-4f14-b8f5-e16a9c63003a"/>
    <ds:schemaRef ds:uri="e11eb945-aa1b-4c9a-82de-a6796a9fe5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215</Words>
  <Application>Microsoft Office PowerPoint</Application>
  <PresentationFormat>Widescreen</PresentationFormat>
  <Paragraphs>65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Higham E</dc:creator>
  <cp:lastModifiedBy>Higham E</cp:lastModifiedBy>
  <cp:revision>11</cp:revision>
  <dcterms:created xsi:type="dcterms:W3CDTF">2022-07-11T10:50:39Z</dcterms:created>
  <dcterms:modified xsi:type="dcterms:W3CDTF">2023-10-13T08:24:21Z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0x010100F134213AB074B349B157C28FF0B4D607</vt:lpwstr>
  </property>
  <property fmtid="{D5CDD505-2E9C-101B-9397-08002B2CF9AE}" pid="3" name="Order">
    <vt:r8>20800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TemplateUrl">
    <vt:lpwstr/>
  </property>
</Properties>
</file>