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80C5EA-C089-471F-A67D-23031AA93A92}" v="6" dt="2023-09-06T11:03:03.28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on E" userId="S::e.gibbon@hhhs.net::5ebb2bec-d471-4bbe-bccc-7f36ecd3f6e6" providerId="AD" clId="Web-{9EB2867D-4B10-484A-90E6-955161395885}"/>
    <pc:docChg chg="modSld">
      <pc:chgData name="Gibbon E" userId="S::e.gibbon@hhhs.net::5ebb2bec-d471-4bbe-bccc-7f36ecd3f6e6" providerId="AD" clId="Web-{9EB2867D-4B10-484A-90E6-955161395885}" dt="2020-07-14T10:58:27.374" v="25" actId="20577"/>
      <pc:docMkLst>
        <pc:docMk/>
      </pc:docMkLst>
      <pc:sldChg chg="delSp modSp">
        <pc:chgData name="Gibbon E" userId="S::e.gibbon@hhhs.net::5ebb2bec-d471-4bbe-bccc-7f36ecd3f6e6" providerId="AD" clId="Web-{9EB2867D-4B10-484A-90E6-955161395885}" dt="2020-07-14T10:58:25.452" v="24" actId="20577"/>
        <pc:sldMkLst>
          <pc:docMk/>
          <pc:sldMk cId="0" sldId="258"/>
        </pc:sldMkLst>
        <pc:spChg chg="mod">
          <ac:chgData name="Gibbon E" userId="S::e.gibbon@hhhs.net::5ebb2bec-d471-4bbe-bccc-7f36ecd3f6e6" providerId="AD" clId="Web-{9EB2867D-4B10-484A-90E6-955161395885}" dt="2020-07-14T10:57:42.528" v="12" actId="1076"/>
          <ac:spMkLst>
            <pc:docMk/>
            <pc:sldMk cId="0" sldId="258"/>
            <ac:spMk id="11" creationId="{93D3936E-1316-4A94-A24E-AF48C1E0070C}"/>
          </ac:spMkLst>
        </pc:spChg>
        <pc:spChg chg="mod">
          <ac:chgData name="Gibbon E" userId="S::e.gibbon@hhhs.net::5ebb2bec-d471-4bbe-bccc-7f36ecd3f6e6" providerId="AD" clId="Web-{9EB2867D-4B10-484A-90E6-955161395885}" dt="2020-07-14T10:58:25.452" v="24" actId="20577"/>
          <ac:spMkLst>
            <pc:docMk/>
            <pc:sldMk cId="0" sldId="258"/>
            <ac:spMk id="19" creationId="{203A14D1-956D-4760-8136-D62DFEAA816A}"/>
          </ac:spMkLst>
        </pc:spChg>
        <pc:spChg chg="mod">
          <ac:chgData name="Gibbon E" userId="S::e.gibbon@hhhs.net::5ebb2bec-d471-4bbe-bccc-7f36ecd3f6e6" providerId="AD" clId="Web-{9EB2867D-4B10-484A-90E6-955161395885}" dt="2020-07-14T10:57:50.763" v="16" actId="1076"/>
          <ac:spMkLst>
            <pc:docMk/>
            <pc:sldMk cId="0" sldId="258"/>
            <ac:spMk id="42" creationId="{D9044C6D-DE7B-41B2-9B2B-6E0C80B2D6FC}"/>
          </ac:spMkLst>
        </pc:spChg>
        <pc:spChg chg="mod">
          <ac:chgData name="Gibbon E" userId="S::e.gibbon@hhhs.net::5ebb2bec-d471-4bbe-bccc-7f36ecd3f6e6" providerId="AD" clId="Web-{9EB2867D-4B10-484A-90E6-955161395885}" dt="2020-07-14T10:57:06.932" v="1" actId="14100"/>
          <ac:spMkLst>
            <pc:docMk/>
            <pc:sldMk cId="0" sldId="258"/>
            <ac:spMk id="138" creationId="{00000000-0000-0000-0000-000000000000}"/>
          </ac:spMkLst>
        </pc:spChg>
        <pc:grpChg chg="mod">
          <ac:chgData name="Gibbon E" userId="S::e.gibbon@hhhs.net::5ebb2bec-d471-4bbe-bccc-7f36ecd3f6e6" providerId="AD" clId="Web-{9EB2867D-4B10-484A-90E6-955161395885}" dt="2020-07-14T10:58:10.686" v="19" actId="1076"/>
          <ac:grpSpMkLst>
            <pc:docMk/>
            <pc:sldMk cId="0" sldId="258"/>
            <ac:grpSpMk id="4" creationId="{A002864C-1877-444E-BCA4-0FB0742A97AA}"/>
          </ac:grpSpMkLst>
        </pc:grpChg>
        <pc:graphicFrameChg chg="del">
          <ac:chgData name="Gibbon E" userId="S::e.gibbon@hhhs.net::5ebb2bec-d471-4bbe-bccc-7f36ecd3f6e6" providerId="AD" clId="Web-{9EB2867D-4B10-484A-90E6-955161395885}" dt="2020-07-14T10:57:09.463" v="2"/>
          <ac:graphicFrameMkLst>
            <pc:docMk/>
            <pc:sldMk cId="0" sldId="258"/>
            <ac:graphicFrameMk id="135" creationId="{00000000-0000-0000-0000-000000000000}"/>
          </ac:graphicFrameMkLst>
        </pc:graphicFrameChg>
        <pc:picChg chg="mod">
          <ac:chgData name="Gibbon E" userId="S::e.gibbon@hhhs.net::5ebb2bec-d471-4bbe-bccc-7f36ecd3f6e6" providerId="AD" clId="Web-{9EB2867D-4B10-484A-90E6-955161395885}" dt="2020-07-14T10:57:47.044" v="15" actId="1076"/>
          <ac:picMkLst>
            <pc:docMk/>
            <pc:sldMk cId="0" sldId="258"/>
            <ac:picMk id="46" creationId="{A01BB4E7-D297-492A-8857-561E6188CBEF}"/>
          </ac:picMkLst>
        </pc:picChg>
      </pc:sldChg>
    </pc:docChg>
  </pc:docChgLst>
  <pc:docChgLst>
    <pc:chgData name="Sinclair T" userId="60c36893-1333-42ee-91f6-585f01624909" providerId="ADAL" clId="{0280C5EA-C089-471F-A67D-23031AA93A92}"/>
    <pc:docChg chg="undo custSel modSld">
      <pc:chgData name="Sinclair T" userId="60c36893-1333-42ee-91f6-585f01624909" providerId="ADAL" clId="{0280C5EA-C089-471F-A67D-23031AA93A92}" dt="2023-09-06T11:03:03.284" v="1" actId="20577"/>
      <pc:docMkLst>
        <pc:docMk/>
      </pc:docMkLst>
      <pc:sldChg chg="modSp mod">
        <pc:chgData name="Sinclair T" userId="60c36893-1333-42ee-91f6-585f01624909" providerId="ADAL" clId="{0280C5EA-C089-471F-A67D-23031AA93A92}" dt="2023-09-06T11:03:03.284" v="1" actId="20577"/>
        <pc:sldMkLst>
          <pc:docMk/>
          <pc:sldMk cId="0" sldId="258"/>
        </pc:sldMkLst>
        <pc:spChg chg="mod">
          <ac:chgData name="Sinclair T" userId="60c36893-1333-42ee-91f6-585f01624909" providerId="ADAL" clId="{0280C5EA-C089-471F-A67D-23031AA93A92}" dt="2023-09-06T11:03:03.284" v="1" actId="20577"/>
          <ac:spMkLst>
            <pc:docMk/>
            <pc:sldMk cId="0" sldId="258"/>
            <ac:spMk id="143" creationId="{00000000-0000-0000-0000-000000000000}"/>
          </ac:spMkLst>
        </pc:spChg>
      </pc:sldChg>
    </pc:docChg>
  </pc:docChgLst>
  <pc:docChgLst>
    <pc:chgData name="Gibbon E" userId="S::e.gibbon@hhhs.net::5ebb2bec-d471-4bbe-bccc-7f36ecd3f6e6" providerId="AD" clId="Web-{BEEF5E4F-1FDC-4C99-A991-63588D3487CA}"/>
    <pc:docChg chg="modSld">
      <pc:chgData name="Gibbon E" userId="S::e.gibbon@hhhs.net::5ebb2bec-d471-4bbe-bccc-7f36ecd3f6e6" providerId="AD" clId="Web-{BEEF5E4F-1FDC-4C99-A991-63588D3487CA}" dt="2020-07-14T10:58:56.080" v="3" actId="20577"/>
      <pc:docMkLst>
        <pc:docMk/>
      </pc:docMkLst>
      <pc:sldChg chg="modSp">
        <pc:chgData name="Gibbon E" userId="S::e.gibbon@hhhs.net::5ebb2bec-d471-4bbe-bccc-7f36ecd3f6e6" providerId="AD" clId="Web-{BEEF5E4F-1FDC-4C99-A991-63588D3487CA}" dt="2020-07-14T10:58:56.080" v="2" actId="20577"/>
        <pc:sldMkLst>
          <pc:docMk/>
          <pc:sldMk cId="0" sldId="258"/>
        </pc:sldMkLst>
        <pc:spChg chg="mod">
          <ac:chgData name="Gibbon E" userId="S::e.gibbon@hhhs.net::5ebb2bec-d471-4bbe-bccc-7f36ecd3f6e6" providerId="AD" clId="Web-{BEEF5E4F-1FDC-4C99-A991-63588D3487CA}" dt="2020-07-14T10:58:56.080" v="2" actId="20577"/>
          <ac:spMkLst>
            <pc:docMk/>
            <pc:sldMk cId="0" sldId="258"/>
            <ac:spMk id="9" creationId="{B6195AD3-A877-46CA-BAF1-6916D7066D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topics/z7kw2hv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hyperlink" Target="https://www.pearsonactivelearn.com/app/library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corbettmaths.com/contents/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665439D-D6A9-4F2B-B089-019451C44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6942" y="2334473"/>
            <a:ext cx="2341067" cy="1806342"/>
          </a:xfrm>
          <a:prstGeom prst="rect">
            <a:avLst/>
          </a:prstGeom>
        </p:spPr>
      </p:pic>
      <p:sp>
        <p:nvSpPr>
          <p:cNvPr id="130" name="Rectangle: Rounded Corners 9"/>
          <p:cNvSpPr/>
          <p:nvPr/>
        </p:nvSpPr>
        <p:spPr>
          <a:xfrm>
            <a:off x="7571598" y="4207641"/>
            <a:ext cx="2255727" cy="25184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190010" y="2526621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623485" y="96500"/>
            <a:ext cx="4107358" cy="2105725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108095" y="2333435"/>
            <a:ext cx="3947021" cy="428675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8" name="TextBox 21"/>
          <p:cNvSpPr txBox="1"/>
          <p:nvPr/>
        </p:nvSpPr>
        <p:spPr>
          <a:xfrm>
            <a:off x="599298" y="2526375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779" y="2585601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5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3993085" y="2613644"/>
            <a:ext cx="158425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MATHS</a:t>
            </a:r>
            <a:endParaRPr lang="en-GB"/>
          </a:p>
          <a:p>
            <a:r>
              <a:rPr lang="en-GB" sz="1200"/>
              <a:t>Y7 Number</a:t>
            </a:r>
            <a:endParaRPr sz="120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6"/>
          <a:srcRect l="14964" t="33372" r="69042" b="28713"/>
          <a:stretch>
            <a:fillRect/>
          </a:stretch>
        </p:blipFill>
        <p:spPr>
          <a:xfrm>
            <a:off x="4375122" y="3393281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4192124" y="5551066"/>
            <a:ext cx="3272489" cy="1139725"/>
            <a:chOff x="6678071" y="85058"/>
            <a:chExt cx="3273356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678071" y="8505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64958" y="131649"/>
              <a:ext cx="431436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196392" y="132948"/>
              <a:ext cx="2448079" cy="37084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788441" y="507424"/>
              <a:ext cx="3162986" cy="5616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900">
                  <a:hlinkClick r:id="rId8"/>
                </a:rPr>
                <a:t>https</a:t>
              </a:r>
              <a:r>
                <a:rPr lang="en-GB" sz="1000">
                  <a:hlinkClick r:id="rId8"/>
                </a:rPr>
                <a:t>://www.bbc.co.uk/bitesize/topics/z7kw2hv</a:t>
              </a:r>
              <a:endParaRPr lang="en-GB" sz="1000"/>
            </a:p>
            <a:p>
              <a:r>
                <a:rPr lang="en-GB" sz="1000">
                  <a:hlinkClick r:id="rId9"/>
                </a:rPr>
                <a:t>https://corbettmaths.com/contents/</a:t>
              </a:r>
              <a:endParaRPr lang="en-GB" sz="1000"/>
            </a:p>
            <a:p>
              <a:r>
                <a:rPr lang="en-GB" sz="1000">
                  <a:hlinkClick r:id="rId10"/>
                </a:rPr>
                <a:t>https://www.pearsonactivelearn.com/app/</a:t>
              </a:r>
              <a:r>
                <a:rPr lang="en-GB" sz="900">
                  <a:hlinkClick r:id="rId10"/>
                </a:rPr>
                <a:t>library</a:t>
              </a:r>
              <a:endParaRPr sz="90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96567" y="679488"/>
            <a:ext cx="4034276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100" u="none">
                <a:latin typeface="+mn-lt"/>
              </a:rPr>
              <a:t>Integers</a:t>
            </a:r>
            <a:r>
              <a:rPr lang="en-GB" sz="1100" b="0" u="none">
                <a:latin typeface="+mn-lt"/>
              </a:rPr>
              <a:t> are whole numbers that can be positive, negative or zero.</a:t>
            </a:r>
          </a:p>
          <a:p>
            <a:endParaRPr lang="en-GB" sz="1100" b="0" u="none">
              <a:latin typeface="+mn-lt"/>
            </a:endParaRPr>
          </a:p>
          <a:p>
            <a:r>
              <a:rPr lang="en-GB" sz="1100" u="none">
                <a:latin typeface="+mn-lt"/>
              </a:rPr>
              <a:t>Multiples</a:t>
            </a:r>
            <a:r>
              <a:rPr lang="en-GB" sz="1100" b="0" u="none">
                <a:latin typeface="+mn-lt"/>
              </a:rPr>
              <a:t> are just times tables. Multiples of 5 are 5, 10, 15, 20, 25 …</a:t>
            </a:r>
          </a:p>
          <a:p>
            <a:endParaRPr lang="en-GB" sz="1100" b="0" u="none">
              <a:latin typeface="+mn-lt"/>
            </a:endParaRPr>
          </a:p>
          <a:p>
            <a:r>
              <a:rPr lang="en-GB" sz="1100" u="none">
                <a:latin typeface="+mn-lt"/>
              </a:rPr>
              <a:t>Factors</a:t>
            </a:r>
            <a:r>
              <a:rPr lang="en-GB" sz="1100" b="0" u="none">
                <a:latin typeface="+mn-lt"/>
              </a:rPr>
              <a:t> is a number that divides into another number exactly and without leaving a remainder. Factors of 10 are 1, 2, 5 and 10.</a:t>
            </a:r>
          </a:p>
          <a:p>
            <a:r>
              <a:rPr lang="en-GB" sz="1100" b="0" u="none">
                <a:latin typeface="+mn-lt"/>
              </a:rPr>
              <a:t> </a:t>
            </a:r>
          </a:p>
          <a:p>
            <a:endParaRPr sz="1100" b="0" u="none">
              <a:latin typeface="+mn-lt"/>
            </a:endParaRPr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0C79B5BD-C089-4CDB-BE65-904C2012D229}"/>
              </a:ext>
            </a:extLst>
          </p:cNvPr>
          <p:cNvSpPr/>
          <p:nvPr/>
        </p:nvSpPr>
        <p:spPr>
          <a:xfrm>
            <a:off x="4844451" y="84314"/>
            <a:ext cx="4928660" cy="2168829"/>
          </a:xfrm>
          <a:prstGeom prst="roundRect">
            <a:avLst>
              <a:gd name="adj" fmla="val 16667"/>
            </a:avLst>
          </a:prstGeom>
          <a:solidFill>
            <a:srgbClr val="E2F0D9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34E65D-8D65-4A59-ADB0-E9F03A283C94}"/>
              </a:ext>
            </a:extLst>
          </p:cNvPr>
          <p:cNvSpPr/>
          <p:nvPr/>
        </p:nvSpPr>
        <p:spPr>
          <a:xfrm>
            <a:off x="5040573" y="168831"/>
            <a:ext cx="459520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/>
              <a:t>Prime numbers </a:t>
            </a:r>
            <a:r>
              <a:rPr lang="en-GB" sz="1100"/>
              <a:t>will only divide by themselves and 1. Here are the first twelve prime numbers: 2, 3, 5, 7, 11, 13, 17, 19, 23, 29, 31, 37.</a:t>
            </a:r>
          </a:p>
          <a:p>
            <a:endParaRPr lang="en-GB" sz="1100"/>
          </a:p>
          <a:p>
            <a:r>
              <a:rPr lang="en-GB" sz="1100" b="1"/>
              <a:t>Square numbers </a:t>
            </a:r>
            <a:r>
              <a:rPr lang="en-GB" sz="1100"/>
              <a:t>are a result of a number being multiplied by itself. </a:t>
            </a:r>
          </a:p>
          <a:p>
            <a:r>
              <a:rPr lang="en-GB" sz="1100"/>
              <a:t>For example, 25 is a square number because 5 x 5 = 25. </a:t>
            </a:r>
          </a:p>
          <a:p>
            <a:r>
              <a:rPr lang="en-GB" sz="1100"/>
              <a:t>Another square number would be 49 because 7 x 7 = 49.</a:t>
            </a:r>
          </a:p>
          <a:p>
            <a:r>
              <a:rPr lang="en-GB" sz="1100"/>
              <a:t> </a:t>
            </a:r>
          </a:p>
          <a:p>
            <a:r>
              <a:rPr lang="en-GB" sz="1100"/>
              <a:t>Can you see why the numbers below are called </a:t>
            </a:r>
            <a:r>
              <a:rPr lang="en-GB" sz="1100" b="1"/>
              <a:t>triangular numbers</a:t>
            </a:r>
            <a:r>
              <a:rPr lang="en-GB" sz="1100"/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534C5C-734D-4515-B77F-4C91B18A92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79800" y="1609700"/>
            <a:ext cx="2280647" cy="542001"/>
          </a:xfrm>
          <a:prstGeom prst="rect">
            <a:avLst/>
          </a:prstGeom>
        </p:spPr>
      </p:pic>
      <p:sp>
        <p:nvSpPr>
          <p:cNvPr id="34" name="Text Box 2">
            <a:extLst>
              <a:ext uri="{FF2B5EF4-FFF2-40B4-BE49-F238E27FC236}">
                <a16:creationId xmlns:a16="http://schemas.microsoft.com/office/drawing/2014/main" id="{3F06E3DA-4B8F-4085-9724-87D3BCE5A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6533" y="4301783"/>
            <a:ext cx="2096578" cy="233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Highest Common Factor (HCF)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biggest factor that divides into two or more numbers.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1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1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12</a:t>
            </a:r>
            <a:endParaRPr lang="en-GB" sz="1100" u="sng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x 30		1 x 12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x 15		2 x </a:t>
            </a: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x 10		3 x 4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x </a:t>
            </a: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HCF of 30 and 12 = 6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011271A9-50FD-4D5F-9513-D692539A3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0890" y="2473195"/>
            <a:ext cx="2269490" cy="161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Lowest Common Multiple (LCM)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first number in the times tables of two or more numbers.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3’s:    3, 6, 9, 12, 15, 18, </a:t>
            </a: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7’s:    7, 14, </a:t>
            </a: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28, 35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LCM of 3 and 7 = 21</a:t>
            </a:r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5541762" y="2396957"/>
            <a:ext cx="1901404" cy="30605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49A84A7A-F118-4D32-A8D4-61945C2B59AC}"/>
              </a:ext>
            </a:extLst>
          </p:cNvPr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r="707" b="7074"/>
          <a:stretch/>
        </p:blipFill>
        <p:spPr bwMode="auto">
          <a:xfrm>
            <a:off x="2059607" y="4698036"/>
            <a:ext cx="1809571" cy="167017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Text Box 2">
            <a:extLst>
              <a:ext uri="{FF2B5EF4-FFF2-40B4-BE49-F238E27FC236}">
                <a16:creationId xmlns:a16="http://schemas.microsoft.com/office/drawing/2014/main" id="{D9044C6D-DE7B-41B2-9B2B-6E0C80B2D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024" y="2836136"/>
            <a:ext cx="16287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of Operations</a:t>
            </a:r>
            <a:endParaRPr lang="en-GB" sz="11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4F8F11D7-F349-4D9B-BC7E-AF4BE9BD7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4770" y="4479452"/>
            <a:ext cx="1940140" cy="266700"/>
          </a:xfrm>
          <a:prstGeom prst="rect">
            <a:avLst/>
          </a:prstGeom>
          <a:solidFill>
            <a:srgbClr val="FBD1D9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Rounding Decimal Places</a:t>
            </a:r>
            <a:endParaRPr lang="en-GB" sz="11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A01BB4E7-D297-492A-8857-561E6188CBE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049" y="3099982"/>
            <a:ext cx="1110270" cy="134778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370AEF5-3563-449C-8B07-64723CC2D179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70" y="4746152"/>
            <a:ext cx="1680311" cy="1431489"/>
          </a:xfrm>
          <a:prstGeom prst="rect">
            <a:avLst/>
          </a:prstGeom>
        </p:spPr>
      </p:pic>
      <p:sp>
        <p:nvSpPr>
          <p:cNvPr id="51" name="Text Box 2">
            <a:extLst>
              <a:ext uri="{FF2B5EF4-FFF2-40B4-BE49-F238E27FC236}">
                <a16:creationId xmlns:a16="http://schemas.microsoft.com/office/drawing/2014/main" id="{28775BFD-A135-4480-BBAB-2DED61BF0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98" y="4448343"/>
            <a:ext cx="1352550" cy="266700"/>
          </a:xfrm>
          <a:prstGeom prst="rect">
            <a:avLst/>
          </a:prstGeom>
          <a:solidFill>
            <a:srgbClr val="FBD1D9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Numbers</a:t>
            </a:r>
            <a:endParaRPr lang="en-GB" sz="11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76A9B9-6603-46C6-9AEB-A2E2C4392A82}"/>
              </a:ext>
            </a:extLst>
          </p:cNvPr>
          <p:cNvGrpSpPr/>
          <p:nvPr/>
        </p:nvGrpSpPr>
        <p:grpSpPr>
          <a:xfrm>
            <a:off x="5585034" y="2482755"/>
            <a:ext cx="1814859" cy="2887494"/>
            <a:chOff x="0" y="0"/>
            <a:chExt cx="3156638" cy="4454010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6134F6F2-6473-40B7-A01A-B36679981D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76" b="41346"/>
            <a:stretch/>
          </p:blipFill>
          <p:spPr bwMode="auto">
            <a:xfrm>
              <a:off x="50400" y="2204510"/>
              <a:ext cx="3106238" cy="22495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6688E6BB-A4C1-4AD9-9A2A-59338A810F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625" b="41346"/>
            <a:stretch/>
          </p:blipFill>
          <p:spPr bwMode="auto">
            <a:xfrm>
              <a:off x="0" y="0"/>
              <a:ext cx="3067051" cy="223837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6195AD3-A877-46CA-BAF1-6916D7066D3F}"/>
              </a:ext>
            </a:extLst>
          </p:cNvPr>
          <p:cNvSpPr/>
          <p:nvPr/>
        </p:nvSpPr>
        <p:spPr>
          <a:xfrm>
            <a:off x="208253" y="3124437"/>
            <a:ext cx="2546911" cy="112306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07000"/>
              </a:lnSpc>
            </a:pPr>
            <a:r>
              <a:rPr lang="en-GB" sz="900" b="1" kern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</a:t>
            </a:r>
            <a:r>
              <a:rPr lang="en-GB" sz="900" kern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Add, plus, sum, more, total...</a:t>
            </a:r>
          </a:p>
          <a:p>
            <a:pPr>
              <a:lnSpc>
                <a:spcPct val="107000"/>
              </a:lnSpc>
            </a:pPr>
            <a:endParaRPr lang="en-GB" sz="9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900" b="1" kern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Subtraction</a:t>
            </a:r>
            <a:r>
              <a:rPr lang="en-GB" sz="900" kern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Difference, take away, minus…</a:t>
            </a:r>
          </a:p>
          <a:p>
            <a:pPr>
              <a:lnSpc>
                <a:spcPct val="107000"/>
              </a:lnSpc>
            </a:pPr>
            <a:endParaRPr lang="en-GB" sz="9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900" b="1" kern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Multiplication</a:t>
            </a:r>
            <a:r>
              <a:rPr lang="en-GB" sz="900" kern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Times, product, lots of, multiply…</a:t>
            </a:r>
          </a:p>
          <a:p>
            <a:pPr>
              <a:lnSpc>
                <a:spcPct val="107000"/>
              </a:lnSpc>
            </a:pPr>
            <a:endParaRPr lang="en-GB" sz="9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900" b="1" kern="1400">
                <a:latin typeface="Calibri"/>
                <a:ea typeface="Calibri" panose="020F0502020204030204" pitchFamily="34" charset="0"/>
                <a:cs typeface="Calibri"/>
              </a:rPr>
              <a:t>Division</a:t>
            </a:r>
            <a:r>
              <a:rPr lang="en-GB" sz="900" kern="1400">
                <a:latin typeface="Calibri"/>
                <a:ea typeface="Calibri" panose="020F0502020204030204" pitchFamily="34" charset="0"/>
                <a:cs typeface="Calibri"/>
              </a:rPr>
              <a:t>: Share, splitting into equal parts…</a:t>
            </a:r>
            <a:endParaRPr lang="en-GB" sz="90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570CFDE-E831-4456-A714-C775877BCBAC}"/>
              </a:ext>
            </a:extLst>
          </p:cNvPr>
          <p:cNvSpPr/>
          <p:nvPr/>
        </p:nvSpPr>
        <p:spPr>
          <a:xfrm>
            <a:off x="8388817" y="6119746"/>
            <a:ext cx="140085" cy="195007"/>
          </a:xfrm>
          <a:prstGeom prst="ellipse">
            <a:avLst/>
          </a:prstGeom>
          <a:noFill/>
          <a:ln w="2222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FF5059D-6FFC-4171-96F2-1179FEF58755}"/>
              </a:ext>
            </a:extLst>
          </p:cNvPr>
          <p:cNvSpPr/>
          <p:nvPr/>
        </p:nvSpPr>
        <p:spPr>
          <a:xfrm>
            <a:off x="9307884" y="5547883"/>
            <a:ext cx="140085" cy="195007"/>
          </a:xfrm>
          <a:prstGeom prst="ellipse">
            <a:avLst/>
          </a:prstGeom>
          <a:noFill/>
          <a:ln w="2222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7316783-6063-4074-8B43-02EB4CEDF606}"/>
              </a:ext>
            </a:extLst>
          </p:cNvPr>
          <p:cNvSpPr/>
          <p:nvPr/>
        </p:nvSpPr>
        <p:spPr>
          <a:xfrm>
            <a:off x="9076094" y="3140140"/>
            <a:ext cx="197407" cy="195007"/>
          </a:xfrm>
          <a:prstGeom prst="ellipse">
            <a:avLst/>
          </a:prstGeom>
          <a:noFill/>
          <a:ln w="2222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60D5E34-B6D8-4B73-863C-331A53198D09}"/>
              </a:ext>
            </a:extLst>
          </p:cNvPr>
          <p:cNvSpPr/>
          <p:nvPr/>
        </p:nvSpPr>
        <p:spPr>
          <a:xfrm>
            <a:off x="8360155" y="3430441"/>
            <a:ext cx="197407" cy="195007"/>
          </a:xfrm>
          <a:prstGeom prst="ellipse">
            <a:avLst/>
          </a:prstGeom>
          <a:noFill/>
          <a:ln w="2222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3D3936E-1316-4A94-A24E-AF48C1E0070C}"/>
              </a:ext>
            </a:extLst>
          </p:cNvPr>
          <p:cNvSpPr/>
          <p:nvPr/>
        </p:nvSpPr>
        <p:spPr>
          <a:xfrm>
            <a:off x="245843" y="3086705"/>
            <a:ext cx="2359123" cy="1216138"/>
          </a:xfrm>
          <a:prstGeom prst="roundRect">
            <a:avLst/>
          </a:prstGeom>
          <a:noFill/>
          <a:ln w="12700" cap="flat">
            <a:solidFill>
              <a:srgbClr val="EF3054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1" name="Rectangle: Rounded Corners 23">
            <a:extLst>
              <a:ext uri="{FF2B5EF4-FFF2-40B4-BE49-F238E27FC236}">
                <a16:creationId xmlns:a16="http://schemas.microsoft.com/office/drawing/2014/main" id="{4C2104BE-AA07-4C9E-9ABF-A97AE972DB15}"/>
              </a:ext>
            </a:extLst>
          </p:cNvPr>
          <p:cNvSpPr/>
          <p:nvPr/>
        </p:nvSpPr>
        <p:spPr>
          <a:xfrm>
            <a:off x="5544458" y="2378355"/>
            <a:ext cx="1901404" cy="3060537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2aed22c8-c6e0-43a7-9e59-3ddcb6b3939b"/>
    <ds:schemaRef ds:uri="b9590396-4fab-494a-89dd-521c21ed519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790428D-FE0B-498F-9F66-D994647408F6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revision>1</cp:revision>
  <cp:lastPrinted>2020-07-14T10:47:34Z</cp:lastPrinted>
  <dcterms:modified xsi:type="dcterms:W3CDTF">2023-09-06T11:03:16Z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  <property fmtid="{D5CDD505-2E9C-101B-9397-08002B2CF9AE}" pid="3" name="MediaServiceImageTags">
    <vt:lpwstr/>
  </property>
</Properties>
</file>