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CCCCFF"/>
    <a:srgbClr val="EF3054"/>
    <a:srgbClr val="FBD1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contents/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hyperlink" Target="https://www.bbc.co.uk/bitesize/topics/z4f3cdm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hyperlink" Target="https://www.pearsonactivelearn.com/app/library" TargetMode="Externa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: Rounded Corners 9">
            <a:extLst>
              <a:ext uri="{FF2B5EF4-FFF2-40B4-BE49-F238E27FC236}">
                <a16:creationId xmlns:a16="http://schemas.microsoft.com/office/drawing/2014/main" id="{852175CF-A2E7-4F97-B2CE-D1B5BAE510BF}"/>
              </a:ext>
            </a:extLst>
          </p:cNvPr>
          <p:cNvSpPr/>
          <p:nvPr/>
        </p:nvSpPr>
        <p:spPr>
          <a:xfrm>
            <a:off x="6103499" y="4346951"/>
            <a:ext cx="3702175" cy="136120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2" name="Rectangle: Rounded Corners 11"/>
          <p:cNvSpPr/>
          <p:nvPr/>
        </p:nvSpPr>
        <p:spPr>
          <a:xfrm>
            <a:off x="4664589" y="2108299"/>
            <a:ext cx="1237418" cy="259349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A65D19-4A0D-483D-9EED-8148F5F5EA0C}"/>
              </a:ext>
            </a:extLst>
          </p:cNvPr>
          <p:cNvGrpSpPr/>
          <p:nvPr/>
        </p:nvGrpSpPr>
        <p:grpSpPr>
          <a:xfrm>
            <a:off x="504902" y="70108"/>
            <a:ext cx="5452509" cy="1928470"/>
            <a:chOff x="104640" y="4746835"/>
            <a:chExt cx="4717554" cy="2052084"/>
          </a:xfrm>
        </p:grpSpPr>
        <p:sp>
          <p:nvSpPr>
            <p:cNvPr id="129" name="Rectangle: Rounded Corners 6"/>
            <p:cNvSpPr/>
            <p:nvPr/>
          </p:nvSpPr>
          <p:spPr>
            <a:xfrm>
              <a:off x="104640" y="4746835"/>
              <a:ext cx="4717554" cy="2052084"/>
            </a:xfrm>
            <a:prstGeom prst="roundRect">
              <a:avLst>
                <a:gd name="adj" fmla="val 16667"/>
              </a:avLst>
            </a:prstGeom>
            <a:solidFill>
              <a:srgbClr val="E2F0D9"/>
            </a:solidFill>
            <a:ln w="76200">
              <a:solidFill>
                <a:srgbClr val="548235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 dirty="0"/>
            </a:p>
          </p:txBody>
        </p:sp>
        <p:pic>
          <p:nvPicPr>
            <p:cNvPr id="133" name="Picture 30" descr="Picture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0516" y="4746835"/>
              <a:ext cx="446535" cy="44653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4" name="TextBox 31"/>
            <p:cNvSpPr txBox="1"/>
            <p:nvPr/>
          </p:nvSpPr>
          <p:spPr>
            <a:xfrm>
              <a:off x="678799" y="4816263"/>
              <a:ext cx="1702958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t>KEY VOCAB</a:t>
              </a:r>
            </a:p>
          </p:txBody>
        </p:sp>
      </p:grpSp>
      <p:sp>
        <p:nvSpPr>
          <p:cNvPr id="128" name="Rectangle: Rounded Corners 5"/>
          <p:cNvSpPr/>
          <p:nvPr/>
        </p:nvSpPr>
        <p:spPr>
          <a:xfrm>
            <a:off x="6088180" y="91674"/>
            <a:ext cx="3724895" cy="4099402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sp>
        <p:nvSpPr>
          <p:cNvPr id="138" name="TextBox 21"/>
          <p:cNvSpPr txBox="1"/>
          <p:nvPr/>
        </p:nvSpPr>
        <p:spPr>
          <a:xfrm>
            <a:off x="6623841" y="172611"/>
            <a:ext cx="216061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dirty="0"/>
              <a:t>KEY KNOWLEDGE</a:t>
            </a:r>
          </a:p>
        </p:txBody>
      </p:sp>
      <p:pic>
        <p:nvPicPr>
          <p:cNvPr id="141" name="Picture 17" descr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134" y="222783"/>
            <a:ext cx="230341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20" descr="Picture 20"/>
          <p:cNvPicPr>
            <a:picLocks noChangeAspect="1"/>
          </p:cNvPicPr>
          <p:nvPr/>
        </p:nvPicPr>
        <p:blipFill>
          <a:blip r:embed="rId4"/>
          <a:srcRect l="2807" t="8911" r="67201" b="4299"/>
          <a:stretch>
            <a:fillRect/>
          </a:stretch>
        </p:blipFill>
        <p:spPr>
          <a:xfrm>
            <a:off x="43078" y="62683"/>
            <a:ext cx="466800" cy="56484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18"/>
          <p:cNvSpPr txBox="1"/>
          <p:nvPr/>
        </p:nvSpPr>
        <p:spPr>
          <a:xfrm>
            <a:off x="4491313" y="2272431"/>
            <a:ext cx="1584252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 u="sng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MATHS</a:t>
            </a:r>
            <a:endParaRPr lang="en-GB" dirty="0"/>
          </a:p>
          <a:p>
            <a:r>
              <a:rPr lang="en-GB" sz="1100" dirty="0"/>
              <a:t>Y8 Algebraic</a:t>
            </a:r>
          </a:p>
          <a:p>
            <a:r>
              <a:rPr lang="en-GB" sz="1100" dirty="0"/>
              <a:t>Manipulation</a:t>
            </a:r>
            <a:endParaRPr sz="1100" dirty="0"/>
          </a:p>
        </p:txBody>
      </p:sp>
      <p:pic>
        <p:nvPicPr>
          <p:cNvPr id="144" name="Picture 22" descr="Picture 22"/>
          <p:cNvPicPr>
            <a:picLocks noChangeAspect="1"/>
          </p:cNvPicPr>
          <p:nvPr/>
        </p:nvPicPr>
        <p:blipFill>
          <a:blip r:embed="rId5"/>
          <a:srcRect l="14964" t="33372" r="69042" b="28713"/>
          <a:stretch>
            <a:fillRect/>
          </a:stretch>
        </p:blipFill>
        <p:spPr>
          <a:xfrm>
            <a:off x="4835061" y="3190971"/>
            <a:ext cx="860918" cy="127556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02864C-1877-444E-BCA4-0FB0742A97AA}"/>
              </a:ext>
            </a:extLst>
          </p:cNvPr>
          <p:cNvGrpSpPr/>
          <p:nvPr/>
        </p:nvGrpSpPr>
        <p:grpSpPr>
          <a:xfrm>
            <a:off x="6103499" y="5811079"/>
            <a:ext cx="3802501" cy="955247"/>
            <a:chOff x="6714303" y="16000"/>
            <a:chExt cx="3273354" cy="1117436"/>
          </a:xfrm>
        </p:grpSpPr>
        <p:sp>
          <p:nvSpPr>
            <p:cNvPr id="131" name="Rectangle: Rounded Corners 10"/>
            <p:cNvSpPr/>
            <p:nvPr/>
          </p:nvSpPr>
          <p:spPr>
            <a:xfrm>
              <a:off x="6714303" y="16000"/>
              <a:ext cx="3160783" cy="1117436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76200">
              <a:solidFill>
                <a:srgbClr val="F0A202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 sz="1200"/>
            </a:p>
          </p:txBody>
        </p:sp>
        <p:pic>
          <p:nvPicPr>
            <p:cNvPr id="136" name="Picture 15" descr="Picture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24671" y="45482"/>
              <a:ext cx="345011" cy="43143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7" name="TextBox 16"/>
            <p:cNvSpPr txBox="1"/>
            <p:nvPr/>
          </p:nvSpPr>
          <p:spPr>
            <a:xfrm>
              <a:off x="7233085" y="22761"/>
              <a:ext cx="2448079" cy="30537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sz="1200" dirty="0"/>
                <a:t>FURTHER READING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203A14D1-956D-4760-8136-D62DFEAA816A}"/>
                </a:ext>
              </a:extLst>
            </p:cNvPr>
            <p:cNvSpPr txBox="1"/>
            <p:nvPr/>
          </p:nvSpPr>
          <p:spPr>
            <a:xfrm>
              <a:off x="6824671" y="393602"/>
              <a:ext cx="3162986" cy="59405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 anchor="t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lang="en-GB" sz="900" dirty="0">
                  <a:hlinkClick r:id="rId7"/>
                </a:rPr>
                <a:t>https://www.bbc.co.uk/bitesize/topics/z4f3cdm</a:t>
              </a:r>
              <a:endParaRPr lang="en-GB" sz="900" dirty="0"/>
            </a:p>
            <a:p>
              <a:r>
                <a:rPr lang="en-GB" sz="900" dirty="0">
                  <a:hlinkClick r:id="rId8"/>
                </a:rPr>
                <a:t>https://corbettmaths.com/contents/</a:t>
              </a:r>
              <a:endParaRPr lang="en-GB" sz="900" dirty="0"/>
            </a:p>
            <a:p>
              <a:r>
                <a:rPr lang="en-GB" sz="900" dirty="0">
                  <a:hlinkClick r:id="rId9"/>
                </a:rPr>
                <a:t>https://www.pearsonactivelearn.com/app/library</a:t>
              </a:r>
              <a:endParaRPr sz="900" dirty="0"/>
            </a:p>
          </p:txBody>
        </p:sp>
      </p:grpSp>
      <p:sp>
        <p:nvSpPr>
          <p:cNvPr id="20" name="TextBox 21">
            <a:extLst>
              <a:ext uri="{FF2B5EF4-FFF2-40B4-BE49-F238E27FC236}">
                <a16:creationId xmlns:a16="http://schemas.microsoft.com/office/drawing/2014/main" id="{04F03654-E1B3-431E-B1B5-0C018C38A4B6}"/>
              </a:ext>
            </a:extLst>
          </p:cNvPr>
          <p:cNvSpPr txBox="1"/>
          <p:nvPr/>
        </p:nvSpPr>
        <p:spPr>
          <a:xfrm>
            <a:off x="613813" y="467360"/>
            <a:ext cx="5365456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endParaRPr lang="en-GB" sz="1050" u="none" dirty="0">
              <a:latin typeface="+mn-lt"/>
            </a:endParaRPr>
          </a:p>
          <a:p>
            <a:endParaRPr sz="1050" b="0" u="none" dirty="0">
              <a:latin typeface="+mn-lt"/>
            </a:endParaRPr>
          </a:p>
        </p:txBody>
      </p:sp>
      <p:sp>
        <p:nvSpPr>
          <p:cNvPr id="44" name="Rectangle: Rounded Corners 23">
            <a:extLst>
              <a:ext uri="{FF2B5EF4-FFF2-40B4-BE49-F238E27FC236}">
                <a16:creationId xmlns:a16="http://schemas.microsoft.com/office/drawing/2014/main" id="{0E9AA158-1396-4228-ACD0-E5146F35AEB4}"/>
              </a:ext>
            </a:extLst>
          </p:cNvPr>
          <p:cNvSpPr/>
          <p:nvPr/>
        </p:nvSpPr>
        <p:spPr>
          <a:xfrm>
            <a:off x="112547" y="2134590"/>
            <a:ext cx="2922298" cy="253070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E071CA-5309-436E-8551-21708614C346}"/>
              </a:ext>
            </a:extLst>
          </p:cNvPr>
          <p:cNvSpPr txBox="1"/>
          <p:nvPr/>
        </p:nvSpPr>
        <p:spPr>
          <a:xfrm>
            <a:off x="542045" y="401925"/>
            <a:ext cx="5452509" cy="15465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Expressions</a:t>
            </a:r>
            <a:r>
              <a:rPr kumimoji="0" lang="en-GB" sz="105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are n</a:t>
            </a:r>
            <a:r>
              <a:rPr lang="en-GB" sz="1050" dirty="0"/>
              <a:t>umbers, symbols and operations that are grouped together to show the value of something, e.g. 3x + 4.</a:t>
            </a:r>
            <a:endParaRPr kumimoji="0" lang="en-GB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sz="1050" dirty="0"/>
          </a:p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Formulae</a:t>
            </a:r>
            <a:r>
              <a:rPr kumimoji="0" lang="en-GB" sz="105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lang="en-GB" sz="1050" dirty="0"/>
              <a:t>are a facts or rules that use mathematical symbols. It will usually have an equals sign and two or more variables (e.g. x and y) that stand in for values we don't know yet.</a:t>
            </a:r>
            <a:endParaRPr kumimoji="0" lang="en-GB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sz="1050" b="1" dirty="0"/>
          </a:p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Sequences </a:t>
            </a:r>
            <a:r>
              <a:rPr kumimoji="0" lang="en-GB" sz="105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are a</a:t>
            </a:r>
            <a:r>
              <a:rPr lang="en-GB" sz="1050" dirty="0"/>
              <a:t>n ordered list of numbers. Each number in the </a:t>
            </a:r>
            <a:r>
              <a:rPr lang="en-GB" sz="1050" b="1" dirty="0"/>
              <a:t>sequence</a:t>
            </a:r>
            <a:r>
              <a:rPr lang="en-GB" sz="1050" dirty="0"/>
              <a:t> is called a </a:t>
            </a:r>
            <a:r>
              <a:rPr lang="en-GB" sz="1050" b="1" dirty="0"/>
              <a:t>term</a:t>
            </a:r>
            <a:r>
              <a:rPr lang="en-GB" sz="1050" dirty="0"/>
              <a:t>. In the </a:t>
            </a:r>
            <a:r>
              <a:rPr lang="en-GB" sz="1050" b="1" dirty="0"/>
              <a:t>sequence</a:t>
            </a:r>
            <a:r>
              <a:rPr lang="en-GB" sz="1050" dirty="0"/>
              <a:t> 1, 3, 5, 7, 9, …, 1 is the first term, 3 is the second term, 5 is the third term, and so on.</a:t>
            </a:r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CC99068-CF90-4647-AFAE-864FC97B580F}"/>
              </a:ext>
            </a:extLst>
          </p:cNvPr>
          <p:cNvSpPr txBox="1"/>
          <p:nvPr/>
        </p:nvSpPr>
        <p:spPr>
          <a:xfrm>
            <a:off x="6198267" y="602455"/>
            <a:ext cx="3232238" cy="20313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Expand </a:t>
            </a:r>
            <a:r>
              <a:rPr kumimoji="0" lang="en-GB" sz="105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means to make larger or more extensive</a:t>
            </a:r>
            <a:r>
              <a:rPr lang="en-GB" sz="1050" dirty="0"/>
              <a:t>.</a:t>
            </a:r>
          </a:p>
          <a:p>
            <a:endParaRPr lang="en-GB" sz="1050" dirty="0"/>
          </a:p>
          <a:p>
            <a:endParaRPr lang="en-GB" sz="1050" dirty="0"/>
          </a:p>
          <a:p>
            <a:endParaRPr lang="en-GB" sz="1050" dirty="0"/>
          </a:p>
          <a:p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endParaRPr kumimoji="0" lang="en-GB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endParaRPr lang="en-GB" sz="1050" b="1" dirty="0"/>
          </a:p>
          <a:p>
            <a:endParaRPr lang="en-GB" sz="1050" b="1" dirty="0"/>
          </a:p>
          <a:p>
            <a:endParaRPr lang="en-GB" sz="1050" b="1" dirty="0"/>
          </a:p>
          <a:p>
            <a:endParaRPr lang="en-GB" sz="1050" b="1" dirty="0"/>
          </a:p>
          <a:p>
            <a:r>
              <a:rPr kumimoji="0" lang="en-GB" sz="105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Factorise </a:t>
            </a:r>
            <a:r>
              <a:rPr kumimoji="0" lang="en-GB" sz="105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means to put back into brackets.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B68FAB-F40F-465E-88AE-0741642A67D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47888" y="939455"/>
            <a:ext cx="2536565" cy="10898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FBE461-9F53-4F0F-A7C3-2D0B456D3ED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61737" y="2576398"/>
            <a:ext cx="1439445" cy="871243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72C88CDC-1C60-4C45-9F2D-339257968282}"/>
              </a:ext>
            </a:extLst>
          </p:cNvPr>
          <p:cNvSpPr txBox="1"/>
          <p:nvPr/>
        </p:nvSpPr>
        <p:spPr>
          <a:xfrm>
            <a:off x="294301" y="2286896"/>
            <a:ext cx="2173692" cy="4154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Simplifying </a:t>
            </a:r>
            <a:r>
              <a:rPr lang="en-GB" sz="1050" b="1" u="sng" dirty="0"/>
              <a:t>A</a:t>
            </a: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lgebraic Expressions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ACDD1D-EE06-4454-9995-B4B75E36E22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8567" y="2702392"/>
            <a:ext cx="2761832" cy="1608620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88879C48-272A-413F-A6A7-FF6C0E4A4D5E}"/>
              </a:ext>
            </a:extLst>
          </p:cNvPr>
          <p:cNvSpPr txBox="1"/>
          <p:nvPr/>
        </p:nvSpPr>
        <p:spPr>
          <a:xfrm>
            <a:off x="6213555" y="4346951"/>
            <a:ext cx="2173692" cy="41549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Finding the nth Term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F4E513-25DB-4167-ADFD-7513C3F7A8B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80761" y="4665294"/>
            <a:ext cx="3561904" cy="886984"/>
          </a:xfrm>
          <a:prstGeom prst="rect">
            <a:avLst/>
          </a:prstGeom>
        </p:spPr>
      </p:pic>
      <p:sp>
        <p:nvSpPr>
          <p:cNvPr id="59" name="Rectangle: Rounded Corners 23">
            <a:extLst>
              <a:ext uri="{FF2B5EF4-FFF2-40B4-BE49-F238E27FC236}">
                <a16:creationId xmlns:a16="http://schemas.microsoft.com/office/drawing/2014/main" id="{36CC004F-4CD8-4598-9826-24426E8C6ED5}"/>
              </a:ext>
            </a:extLst>
          </p:cNvPr>
          <p:cNvSpPr/>
          <p:nvPr/>
        </p:nvSpPr>
        <p:spPr>
          <a:xfrm>
            <a:off x="3274362" y="4865925"/>
            <a:ext cx="2663262" cy="184594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12FCAD5-6F5A-4509-981C-6F7E18913218}"/>
              </a:ext>
            </a:extLst>
          </p:cNvPr>
          <p:cNvSpPr txBox="1"/>
          <p:nvPr/>
        </p:nvSpPr>
        <p:spPr>
          <a:xfrm>
            <a:off x="3389649" y="4975647"/>
            <a:ext cx="2589620" cy="21544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Arithmetic Sequence</a:t>
            </a:r>
          </a:p>
          <a:p>
            <a:endParaRPr kumimoji="0" lang="en-GB" sz="300" b="1" i="0" u="sng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r>
              <a:rPr lang="en-GB" sz="1050" dirty="0"/>
              <a:t>Each term is found by adding or subtracting the previous one by the same number.</a:t>
            </a:r>
          </a:p>
          <a:p>
            <a:r>
              <a:rPr lang="en-GB" sz="1400" b="1" dirty="0">
                <a:solidFill>
                  <a:srgbClr val="2F5597"/>
                </a:solidFill>
                <a:latin typeface="Comic Sans MS" panose="030F0702030302020204" pitchFamily="66" charset="0"/>
              </a:rPr>
              <a:t>4, 6, 8, 10, 12 …</a:t>
            </a:r>
          </a:p>
          <a:p>
            <a:endParaRPr lang="en-GB" sz="400" b="1" dirty="0"/>
          </a:p>
          <a:p>
            <a:r>
              <a:rPr lang="en-GB" sz="1050" b="1" u="sng" dirty="0"/>
              <a:t>Geometric Sequence</a:t>
            </a:r>
          </a:p>
          <a:p>
            <a:endParaRPr lang="en-GB" sz="300" b="1" u="sng" dirty="0"/>
          </a:p>
          <a:p>
            <a:r>
              <a:rPr lang="en-GB" sz="1050" dirty="0"/>
              <a:t>Each term is found by multiplying the previous one by the same number.</a:t>
            </a:r>
          </a:p>
          <a:p>
            <a:r>
              <a:rPr kumimoji="0" lang="en-GB" sz="1400" b="1" i="0" u="none" strike="noStrike" cap="none" spc="0" normalizeH="0" baseline="0" dirty="0">
                <a:ln>
                  <a:noFill/>
                </a:ln>
                <a:solidFill>
                  <a:srgbClr val="2F5597"/>
                </a:solidFill>
                <a:effectLst/>
                <a:uFillTx/>
                <a:latin typeface="Comic Sans MS" panose="030F0702030302020204" pitchFamily="66" charset="0"/>
                <a:sym typeface="Calibri"/>
              </a:rPr>
              <a:t>3</a:t>
            </a:r>
            <a:r>
              <a:rPr lang="en-GB" sz="1400" b="1" dirty="0">
                <a:solidFill>
                  <a:srgbClr val="2F5597"/>
                </a:solidFill>
                <a:latin typeface="Comic Sans MS" panose="030F0702030302020204" pitchFamily="66" charset="0"/>
              </a:rPr>
              <a:t>, 6, 12, 24, 48, …</a:t>
            </a:r>
            <a:endParaRPr kumimoji="0" lang="en-GB" sz="1400" b="1" i="0" u="none" strike="noStrike" cap="none" spc="0" normalizeH="0" baseline="0" dirty="0">
              <a:ln>
                <a:noFill/>
              </a:ln>
              <a:solidFill>
                <a:srgbClr val="2F5597"/>
              </a:solidFill>
              <a:effectLst/>
              <a:uFillTx/>
              <a:latin typeface="Comic Sans MS" panose="030F0702030302020204" pitchFamily="66" charset="0"/>
              <a:sym typeface="Calibri"/>
            </a:endParaRPr>
          </a:p>
          <a:p>
            <a:endParaRPr lang="en-GB" sz="1100" b="1" dirty="0"/>
          </a:p>
          <a:p>
            <a:endParaRPr kumimoji="0" lang="en-GB" sz="11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  <a:p>
            <a:pPr marL="0" marR="0" indent="0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62" name="Rectangle: Rounded Corners 5">
            <a:extLst>
              <a:ext uri="{FF2B5EF4-FFF2-40B4-BE49-F238E27FC236}">
                <a16:creationId xmlns:a16="http://schemas.microsoft.com/office/drawing/2014/main" id="{B57162B3-85BD-40C3-A05C-51F1FAC3FC9E}"/>
              </a:ext>
            </a:extLst>
          </p:cNvPr>
          <p:cNvSpPr/>
          <p:nvPr/>
        </p:nvSpPr>
        <p:spPr>
          <a:xfrm>
            <a:off x="100326" y="4876700"/>
            <a:ext cx="3036448" cy="1845946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0C28D9-85ED-4F2A-8AF3-1F6C7EAE91EC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2080" t="1" r="6302" b="4105"/>
          <a:stretch/>
        </p:blipFill>
        <p:spPr>
          <a:xfrm>
            <a:off x="178848" y="5122740"/>
            <a:ext cx="2870244" cy="117082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84D4206-E7AE-4262-88DF-1A8A5FB08B9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997443" y="2519723"/>
            <a:ext cx="1526688" cy="1526688"/>
          </a:xfrm>
          <a:prstGeom prst="rect">
            <a:avLst/>
          </a:prstGeom>
        </p:spPr>
      </p:pic>
      <p:sp>
        <p:nvSpPr>
          <p:cNvPr id="65" name="Rectangle: Rounded Corners 23">
            <a:extLst>
              <a:ext uri="{FF2B5EF4-FFF2-40B4-BE49-F238E27FC236}">
                <a16:creationId xmlns:a16="http://schemas.microsoft.com/office/drawing/2014/main" id="{88A7DDBE-91D4-43F4-BA2A-77421F854FBB}"/>
              </a:ext>
            </a:extLst>
          </p:cNvPr>
          <p:cNvSpPr/>
          <p:nvPr/>
        </p:nvSpPr>
        <p:spPr>
          <a:xfrm>
            <a:off x="3182883" y="2162709"/>
            <a:ext cx="1308148" cy="253070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8BD300A-BB1C-4490-81B7-CF805F9B3BBD}"/>
              </a:ext>
            </a:extLst>
          </p:cNvPr>
          <p:cNvSpPr txBox="1"/>
          <p:nvPr/>
        </p:nvSpPr>
        <p:spPr>
          <a:xfrm>
            <a:off x="3296541" y="2280317"/>
            <a:ext cx="1188785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5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Make F the Subject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2255790-42C4-41B7-A385-5B833FFCE37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261675" y="2590111"/>
            <a:ext cx="1143000" cy="187642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590396-4fab-494a-89dd-521c21ed519c" xsi:nil="true"/>
    <lcf76f155ced4ddcb4097134ff3c332f xmlns="2aed22c8-c6e0-43a7-9e59-3ddcb6b3939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C86596C028D4691150F61051E09B6" ma:contentTypeVersion="18" ma:contentTypeDescription="Create a new document." ma:contentTypeScope="" ma:versionID="2933762d390f22e54d43439c42a5708e">
  <xsd:schema xmlns:xsd="http://www.w3.org/2001/XMLSchema" xmlns:xs="http://www.w3.org/2001/XMLSchema" xmlns:p="http://schemas.microsoft.com/office/2006/metadata/properties" xmlns:ns2="2aed22c8-c6e0-43a7-9e59-3ddcb6b3939b" xmlns:ns3="b9590396-4fab-494a-89dd-521c21ed519c" targetNamespace="http://schemas.microsoft.com/office/2006/metadata/properties" ma:root="true" ma:fieldsID="0cb9a88215c911910ae7afd7b2bed292" ns2:_="" ns3:_="">
    <xsd:import namespace="2aed22c8-c6e0-43a7-9e59-3ddcb6b3939b"/>
    <xsd:import namespace="b9590396-4fab-494a-89dd-521c21ed51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d22c8-c6e0-43a7-9e59-3ddcb6b39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bcd5a62-a70c-4280-b521-17f27abcce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90396-4fab-494a-89dd-521c21ed519c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25433ce-2785-48e6-8c34-7e9e362415c0}" ma:internalName="TaxCatchAll" ma:showField="CatchAllData" ma:web="b9590396-4fab-494a-89dd-521c21ed51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ECB5AB-0097-4436-8CC1-58F3770185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04BDF4-7DD6-403C-9160-71ACEC3CE2DB}">
  <ds:schemaRefs>
    <ds:schemaRef ds:uri="http://purl.org/dc/terms/"/>
    <ds:schemaRef ds:uri="2aed22c8-c6e0-43a7-9e59-3ddcb6b3939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2D01904-819B-4961-BC86-ED6BB46A6A2C}"/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249</Words>
  <Application>Microsoft Office PowerPoint</Application>
  <PresentationFormat>A4 Paper (210x297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Caviar Dreams</vt:lpstr>
      <vt:lpstr>Century Gothic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Emma's PC</dc:creator>
  <cp:lastModifiedBy>Gibbon E</cp:lastModifiedBy>
  <cp:revision>62</cp:revision>
  <cp:lastPrinted>2020-07-14T10:47:34Z</cp:lastPrinted>
  <dcterms:modified xsi:type="dcterms:W3CDTF">2020-08-06T13:08:17Z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0x010100FF0C86596C028D4691150F61051E09B6</vt:lpwstr>
  </property>
</Properties>
</file>