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8" r:id="rId5"/>
  </p:sldIdLst>
  <p:sldSz cx="9906000" cy="6858000" type="A4"/>
  <p:notesSz cx="6669088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bbon E" initials="GE" lastIdx="1" clrIdx="0">
    <p:extLst>
      <p:ext uri="{19B8F6BF-5375-455C-9EA6-DF929625EA0E}">
        <p15:presenceInfo xmlns:p15="http://schemas.microsoft.com/office/powerpoint/2012/main" userId="S::E.Gibbon@hhhs.net::5ebb2bec-d471-4bbe-bccc-7f36ecd3f6e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48DBD8"/>
    <a:srgbClr val="AFEEEE"/>
    <a:srgbClr val="820263"/>
    <a:srgbClr val="B0C3E6"/>
    <a:srgbClr val="2F5597"/>
    <a:srgbClr val="FEE8F8"/>
    <a:srgbClr val="FEDAF5"/>
    <a:srgbClr val="EF3054"/>
    <a:srgbClr val="FBD1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4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646113" y="744538"/>
            <a:ext cx="5376862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889212" y="4715153"/>
            <a:ext cx="4890665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742950" y="1122362"/>
            <a:ext cx="84201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38250" y="3602037"/>
            <a:ext cx="74295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675878" y="1709740"/>
            <a:ext cx="8543926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5878" y="4589464"/>
            <a:ext cx="8543926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81037" y="1825625"/>
            <a:ext cx="4210051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682328" y="365127"/>
            <a:ext cx="8543926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2328" y="1681163"/>
            <a:ext cx="4190703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14912" y="1681163"/>
            <a:ext cx="4211341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4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81037" y="365127"/>
            <a:ext cx="8543926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81037" y="1825625"/>
            <a:ext cx="8543926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60981" y="6404294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hyperlink" Target="https://www.pearsonactivelearn.com/app/library" TargetMode="External"/><Relationship Id="rId18" Type="http://schemas.openxmlformats.org/officeDocument/2006/relationships/image" Target="../media/image14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hyperlink" Target="https://corbettmaths.com/contents/" TargetMode="External"/><Relationship Id="rId17" Type="http://schemas.openxmlformats.org/officeDocument/2006/relationships/image" Target="../media/image13.png"/><Relationship Id="rId2" Type="http://schemas.openxmlformats.org/officeDocument/2006/relationships/image" Target="../media/image1.png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hyperlink" Target="https://www.bbc.co.uk/bitesize/topics/zdr9wmn" TargetMode="External"/><Relationship Id="rId5" Type="http://schemas.openxmlformats.org/officeDocument/2006/relationships/image" Target="../media/image4.png"/><Relationship Id="rId15" Type="http://schemas.openxmlformats.org/officeDocument/2006/relationships/image" Target="../media/image11.png"/><Relationship Id="rId10" Type="http://schemas.openxmlformats.org/officeDocument/2006/relationships/image" Target="../media/image9.png"/><Relationship Id="rId19" Type="http://schemas.openxmlformats.org/officeDocument/2006/relationships/image" Target="../media/image15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: Rounded Corners 23">
            <a:extLst>
              <a:ext uri="{FF2B5EF4-FFF2-40B4-BE49-F238E27FC236}">
                <a16:creationId xmlns:a16="http://schemas.microsoft.com/office/drawing/2014/main" id="{6D594090-C886-4E39-BA5A-09DC581A343A}"/>
              </a:ext>
            </a:extLst>
          </p:cNvPr>
          <p:cNvSpPr/>
          <p:nvPr/>
        </p:nvSpPr>
        <p:spPr>
          <a:xfrm>
            <a:off x="136439" y="3421947"/>
            <a:ext cx="1502172" cy="1382844"/>
          </a:xfrm>
          <a:prstGeom prst="roundRect">
            <a:avLst>
              <a:gd name="adj" fmla="val 16667"/>
            </a:avLst>
          </a:prstGeom>
          <a:solidFill>
            <a:srgbClr val="AFEEEE"/>
          </a:solidFill>
          <a:ln w="76200">
            <a:solidFill>
              <a:srgbClr val="48DBD8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128" name="Rectangle: Rounded Corners 5"/>
          <p:cNvSpPr/>
          <p:nvPr/>
        </p:nvSpPr>
        <p:spPr>
          <a:xfrm>
            <a:off x="5494892" y="107365"/>
            <a:ext cx="4351170" cy="55560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EF3054"/>
            </a:solidFill>
            <a:miter/>
          </a:ln>
        </p:spPr>
        <p:txBody>
          <a:bodyPr lIns="45719" rIns="45719" anchor="ctr"/>
          <a:lstStyle/>
          <a:p>
            <a:endParaRPr lang="en-GB" sz="11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6BB9A8C-710F-44D1-B848-ED19755D39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4516" y="2417939"/>
            <a:ext cx="1317091" cy="10479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349B1F-0E9B-494F-BF12-A5EE1B9EB4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1642" y="874907"/>
            <a:ext cx="1655602" cy="10983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7958062-7346-418F-BEE9-37856C45D3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76711" y="931002"/>
            <a:ext cx="1488880" cy="104221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F4BCC8A-9CEC-4520-A2EE-A0896CFDA6D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1688" b="9335"/>
          <a:stretch/>
        </p:blipFill>
        <p:spPr>
          <a:xfrm>
            <a:off x="7821583" y="2455463"/>
            <a:ext cx="1521039" cy="972915"/>
          </a:xfrm>
          <a:prstGeom prst="rect">
            <a:avLst/>
          </a:prstGeom>
        </p:spPr>
      </p:pic>
      <p:sp>
        <p:nvSpPr>
          <p:cNvPr id="68" name="Rectangle: Rounded Corners 9">
            <a:extLst>
              <a:ext uri="{FF2B5EF4-FFF2-40B4-BE49-F238E27FC236}">
                <a16:creationId xmlns:a16="http://schemas.microsoft.com/office/drawing/2014/main" id="{852175CF-A2E7-4F97-B2CE-D1B5BAE510BF}"/>
              </a:ext>
            </a:extLst>
          </p:cNvPr>
          <p:cNvSpPr/>
          <p:nvPr/>
        </p:nvSpPr>
        <p:spPr>
          <a:xfrm>
            <a:off x="179998" y="4994581"/>
            <a:ext cx="5021564" cy="17674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2F5597"/>
            </a:solidFill>
            <a:miter/>
          </a:ln>
        </p:spPr>
        <p:txBody>
          <a:bodyPr lIns="45719" rIns="45719" anchor="ctr"/>
          <a:lstStyle/>
          <a:p>
            <a:pPr algn="ctr"/>
            <a:endParaRPr dirty="0"/>
          </a:p>
        </p:txBody>
      </p:sp>
      <p:sp>
        <p:nvSpPr>
          <p:cNvPr id="132" name="Rectangle: Rounded Corners 11"/>
          <p:cNvSpPr/>
          <p:nvPr/>
        </p:nvSpPr>
        <p:spPr>
          <a:xfrm>
            <a:off x="4103139" y="1705695"/>
            <a:ext cx="1237418" cy="309909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404040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4A65D19-4A0D-483D-9EED-8148F5F5EA0C}"/>
              </a:ext>
            </a:extLst>
          </p:cNvPr>
          <p:cNvGrpSpPr/>
          <p:nvPr/>
        </p:nvGrpSpPr>
        <p:grpSpPr>
          <a:xfrm>
            <a:off x="526760" y="107365"/>
            <a:ext cx="4831211" cy="1426420"/>
            <a:chOff x="104640" y="4746835"/>
            <a:chExt cx="4717554" cy="2052084"/>
          </a:xfrm>
        </p:grpSpPr>
        <p:sp>
          <p:nvSpPr>
            <p:cNvPr id="129" name="Rectangle: Rounded Corners 6"/>
            <p:cNvSpPr/>
            <p:nvPr/>
          </p:nvSpPr>
          <p:spPr>
            <a:xfrm>
              <a:off x="104640" y="4746835"/>
              <a:ext cx="4717554" cy="2052084"/>
            </a:xfrm>
            <a:prstGeom prst="roundRect">
              <a:avLst>
                <a:gd name="adj" fmla="val 16667"/>
              </a:avLst>
            </a:prstGeom>
            <a:solidFill>
              <a:srgbClr val="E2F0D9"/>
            </a:solidFill>
            <a:ln w="76200">
              <a:solidFill>
                <a:srgbClr val="548235"/>
              </a:solidFill>
              <a:miter/>
            </a:ln>
          </p:spPr>
          <p:txBody>
            <a:bodyPr lIns="45719" rIns="45719" anchor="ctr"/>
            <a:lstStyle/>
            <a:p>
              <a:pPr algn="ctr"/>
              <a:endParaRPr/>
            </a:p>
          </p:txBody>
        </p:sp>
        <p:pic>
          <p:nvPicPr>
            <p:cNvPr id="133" name="Picture 30" descr="Picture 30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60516" y="4746835"/>
              <a:ext cx="446535" cy="446534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34" name="TextBox 31"/>
            <p:cNvSpPr txBox="1"/>
            <p:nvPr/>
          </p:nvSpPr>
          <p:spPr>
            <a:xfrm>
              <a:off x="678799" y="4816263"/>
              <a:ext cx="1564131" cy="38431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rIns="45719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rPr sz="1400" dirty="0"/>
                <a:t>KEY VOCAB</a:t>
              </a:r>
            </a:p>
          </p:txBody>
        </p:sp>
      </p:grpSp>
      <p:sp>
        <p:nvSpPr>
          <p:cNvPr id="138" name="TextBox 21"/>
          <p:cNvSpPr txBox="1"/>
          <p:nvPr/>
        </p:nvSpPr>
        <p:spPr>
          <a:xfrm>
            <a:off x="6267455" y="207696"/>
            <a:ext cx="2160612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r>
              <a:rPr dirty="0"/>
              <a:t>KEY KNOWLEDGE</a:t>
            </a:r>
          </a:p>
        </p:txBody>
      </p:sp>
      <p:pic>
        <p:nvPicPr>
          <p:cNvPr id="141" name="Picture 17" descr="Picture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32748" y="257868"/>
            <a:ext cx="230341" cy="26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Picture 20" descr="Picture 20"/>
          <p:cNvPicPr>
            <a:picLocks noChangeAspect="1"/>
          </p:cNvPicPr>
          <p:nvPr/>
        </p:nvPicPr>
        <p:blipFill>
          <a:blip r:embed="rId8"/>
          <a:srcRect l="2807" t="8911" r="67201" b="4299"/>
          <a:stretch>
            <a:fillRect/>
          </a:stretch>
        </p:blipFill>
        <p:spPr>
          <a:xfrm>
            <a:off x="43078" y="62683"/>
            <a:ext cx="466800" cy="564840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TextBox 18"/>
          <p:cNvSpPr txBox="1"/>
          <p:nvPr/>
        </p:nvSpPr>
        <p:spPr>
          <a:xfrm>
            <a:off x="3968713" y="2054982"/>
            <a:ext cx="1584252" cy="630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400" b="1" u="sng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MATHS</a:t>
            </a:r>
            <a:endParaRPr lang="en-GB" dirty="0"/>
          </a:p>
          <a:p>
            <a:r>
              <a:rPr lang="en-GB" sz="1100" dirty="0"/>
              <a:t>Y8 Angles</a:t>
            </a:r>
            <a:endParaRPr sz="1100" dirty="0"/>
          </a:p>
        </p:txBody>
      </p:sp>
      <p:pic>
        <p:nvPicPr>
          <p:cNvPr id="144" name="Picture 22" descr="Picture 22"/>
          <p:cNvPicPr>
            <a:picLocks noChangeAspect="1"/>
          </p:cNvPicPr>
          <p:nvPr/>
        </p:nvPicPr>
        <p:blipFill>
          <a:blip r:embed="rId9"/>
          <a:srcRect l="14964" t="33372" r="69042" b="28713"/>
          <a:stretch>
            <a:fillRect/>
          </a:stretch>
        </p:blipFill>
        <p:spPr>
          <a:xfrm>
            <a:off x="4171694" y="2901638"/>
            <a:ext cx="1115874" cy="1653316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A002864C-1877-444E-BCA4-0FB0742A97AA}"/>
              </a:ext>
            </a:extLst>
          </p:cNvPr>
          <p:cNvGrpSpPr/>
          <p:nvPr/>
        </p:nvGrpSpPr>
        <p:grpSpPr>
          <a:xfrm>
            <a:off x="5357971" y="5802484"/>
            <a:ext cx="4548029" cy="959571"/>
            <a:chOff x="6714302" y="-22108"/>
            <a:chExt cx="3273355" cy="1155545"/>
          </a:xfrm>
        </p:grpSpPr>
        <p:sp>
          <p:nvSpPr>
            <p:cNvPr id="131" name="Rectangle: Rounded Corners 10"/>
            <p:cNvSpPr/>
            <p:nvPr/>
          </p:nvSpPr>
          <p:spPr>
            <a:xfrm>
              <a:off x="6714302" y="-22108"/>
              <a:ext cx="3160783" cy="1155545"/>
            </a:xfrm>
            <a:prstGeom prst="roundRect">
              <a:avLst>
                <a:gd name="adj" fmla="val 16667"/>
              </a:avLst>
            </a:prstGeom>
            <a:solidFill>
              <a:srgbClr val="FFF2CC"/>
            </a:solidFill>
            <a:ln w="76200">
              <a:solidFill>
                <a:srgbClr val="F0A202"/>
              </a:solidFill>
              <a:miter/>
            </a:ln>
          </p:spPr>
          <p:txBody>
            <a:bodyPr lIns="45719" rIns="45719" anchor="ctr"/>
            <a:lstStyle/>
            <a:p>
              <a:pPr algn="ctr"/>
              <a:endParaRPr/>
            </a:p>
          </p:txBody>
        </p:sp>
        <p:pic>
          <p:nvPicPr>
            <p:cNvPr id="136" name="Picture 15" descr="Picture 15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6824671" y="45482"/>
              <a:ext cx="345011" cy="431436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37" name="TextBox 16"/>
            <p:cNvSpPr txBox="1"/>
            <p:nvPr/>
          </p:nvSpPr>
          <p:spPr>
            <a:xfrm>
              <a:off x="7233085" y="22761"/>
              <a:ext cx="2448079" cy="37084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45719" rIns="45719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rPr dirty="0"/>
                <a:t>FURTHER READING</a:t>
              </a:r>
            </a:p>
          </p:txBody>
        </p:sp>
        <p:sp>
          <p:nvSpPr>
            <p:cNvPr id="19" name="TextBox 16">
              <a:extLst>
                <a:ext uri="{FF2B5EF4-FFF2-40B4-BE49-F238E27FC236}">
                  <a16:creationId xmlns:a16="http://schemas.microsoft.com/office/drawing/2014/main" id="{203A14D1-956D-4760-8136-D62DFEAA816A}"/>
                </a:ext>
              </a:extLst>
            </p:cNvPr>
            <p:cNvSpPr txBox="1"/>
            <p:nvPr/>
          </p:nvSpPr>
          <p:spPr>
            <a:xfrm>
              <a:off x="6824671" y="393601"/>
              <a:ext cx="3162986" cy="64741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rIns="45719" anchor="t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rPr lang="en-GB" sz="1050" dirty="0">
                  <a:hlinkClick r:id="rId11"/>
                </a:rPr>
                <a:t>https://www.bbc.co.uk/bitesize/topics/zdr9wmn</a:t>
              </a:r>
              <a:endParaRPr lang="en-GB" sz="1050" dirty="0"/>
            </a:p>
            <a:p>
              <a:r>
                <a:rPr lang="en-GB" sz="1050" dirty="0">
                  <a:hlinkClick r:id="rId12"/>
                </a:rPr>
                <a:t>https://corbettmaths.com/contents/</a:t>
              </a:r>
              <a:endParaRPr lang="en-GB" sz="1050" dirty="0"/>
            </a:p>
            <a:p>
              <a:r>
                <a:rPr lang="en-GB" sz="1050" dirty="0">
                  <a:hlinkClick r:id="rId13"/>
                </a:rPr>
                <a:t>https://www.pearsonactivelearn.com/app/library</a:t>
              </a:r>
              <a:endParaRPr sz="1050" dirty="0"/>
            </a:p>
          </p:txBody>
        </p:sp>
      </p:grpSp>
      <p:sp>
        <p:nvSpPr>
          <p:cNvPr id="20" name="TextBox 21">
            <a:extLst>
              <a:ext uri="{FF2B5EF4-FFF2-40B4-BE49-F238E27FC236}">
                <a16:creationId xmlns:a16="http://schemas.microsoft.com/office/drawing/2014/main" id="{04F03654-E1B3-431E-B1B5-0C018C38A4B6}"/>
              </a:ext>
            </a:extLst>
          </p:cNvPr>
          <p:cNvSpPr txBox="1"/>
          <p:nvPr/>
        </p:nvSpPr>
        <p:spPr>
          <a:xfrm>
            <a:off x="613813" y="416759"/>
            <a:ext cx="5365456" cy="2054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r>
              <a:rPr lang="en-GB" sz="1050" u="none" dirty="0">
                <a:latin typeface="+mn-lt"/>
              </a:rPr>
              <a:t>Estimate</a:t>
            </a:r>
            <a:r>
              <a:rPr lang="en-GB" sz="1050" b="0" u="none" dirty="0">
                <a:latin typeface="+mn-lt"/>
              </a:rPr>
              <a:t> is a rough calculation of a </a:t>
            </a:r>
            <a:r>
              <a:rPr lang="en-GB" sz="1050" b="0" u="none" dirty="0"/>
              <a:t>number or quantity. It is not exact.</a:t>
            </a:r>
          </a:p>
          <a:p>
            <a:endParaRPr lang="en-GB" sz="300" u="none" dirty="0">
              <a:latin typeface="+mn-lt"/>
            </a:endParaRPr>
          </a:p>
          <a:p>
            <a:r>
              <a:rPr lang="en-GB" sz="1050" u="none" dirty="0">
                <a:latin typeface="+mn-lt"/>
              </a:rPr>
              <a:t>Quadrilaterals </a:t>
            </a:r>
            <a:r>
              <a:rPr lang="en-GB" sz="1050" b="0" u="none" dirty="0">
                <a:latin typeface="+mn-lt"/>
              </a:rPr>
              <a:t>are 2D shapes with four straight sides.</a:t>
            </a:r>
          </a:p>
          <a:p>
            <a:endParaRPr lang="en-GB" sz="300" b="0" u="none" dirty="0">
              <a:latin typeface="+mn-lt"/>
            </a:endParaRPr>
          </a:p>
          <a:p>
            <a:r>
              <a:rPr lang="en-GB" sz="1050" u="none" dirty="0">
                <a:latin typeface="+mn-lt"/>
              </a:rPr>
              <a:t>Polygons </a:t>
            </a:r>
            <a:r>
              <a:rPr lang="en-GB" sz="1050" b="0" u="none" dirty="0">
                <a:latin typeface="+mn-lt"/>
              </a:rPr>
              <a:t>are any closed 2D shape with straight sides.</a:t>
            </a:r>
          </a:p>
          <a:p>
            <a:endParaRPr lang="en-GB" sz="300" b="0" u="none" dirty="0">
              <a:latin typeface="+mn-lt"/>
            </a:endParaRPr>
          </a:p>
          <a:p>
            <a:r>
              <a:rPr lang="en-GB" sz="1050" u="none" dirty="0">
                <a:latin typeface="+mn-lt"/>
              </a:rPr>
              <a:t>Interior </a:t>
            </a:r>
            <a:r>
              <a:rPr lang="en-GB" sz="1050" b="0" u="none" dirty="0">
                <a:latin typeface="+mn-lt"/>
              </a:rPr>
              <a:t>angles are angles </a:t>
            </a:r>
            <a:r>
              <a:rPr lang="en-GB" sz="1050" b="0" dirty="0">
                <a:latin typeface="+mn-lt"/>
              </a:rPr>
              <a:t>inside</a:t>
            </a:r>
            <a:r>
              <a:rPr lang="en-GB" sz="1050" b="0" u="none" dirty="0">
                <a:latin typeface="+mn-lt"/>
              </a:rPr>
              <a:t> of a shape.</a:t>
            </a:r>
          </a:p>
          <a:p>
            <a:endParaRPr lang="en-GB" sz="300" b="0" u="none" dirty="0">
              <a:latin typeface="+mn-lt"/>
            </a:endParaRPr>
          </a:p>
          <a:p>
            <a:r>
              <a:rPr lang="en-GB" sz="1050" u="none" dirty="0">
                <a:latin typeface="+mn-lt"/>
              </a:rPr>
              <a:t>Exterior </a:t>
            </a:r>
            <a:r>
              <a:rPr lang="en-GB" sz="1050" b="0" u="none" dirty="0"/>
              <a:t>angles are angles </a:t>
            </a:r>
            <a:r>
              <a:rPr lang="en-GB" sz="1050" b="0" dirty="0"/>
              <a:t>outside</a:t>
            </a:r>
            <a:r>
              <a:rPr lang="en-GB" sz="1050" b="0" u="none" dirty="0"/>
              <a:t> of a shape.</a:t>
            </a:r>
          </a:p>
          <a:p>
            <a:endParaRPr lang="en-GB" sz="1050" u="none" dirty="0">
              <a:latin typeface="+mn-lt"/>
            </a:endParaRPr>
          </a:p>
          <a:p>
            <a:endParaRPr lang="en-GB" sz="1050" u="none" dirty="0"/>
          </a:p>
          <a:p>
            <a:endParaRPr lang="en-GB" sz="1050" u="none" dirty="0">
              <a:latin typeface="+mn-lt"/>
            </a:endParaRPr>
          </a:p>
          <a:p>
            <a:endParaRPr lang="en-GB" sz="1050" u="none" dirty="0">
              <a:latin typeface="+mn-lt"/>
            </a:endParaRPr>
          </a:p>
          <a:p>
            <a:endParaRPr lang="en-GB" sz="1050" u="none" dirty="0">
              <a:latin typeface="+mn-lt"/>
            </a:endParaRPr>
          </a:p>
          <a:p>
            <a:endParaRPr sz="1050" b="0" u="none" dirty="0">
              <a:latin typeface="+mn-lt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09321FC-C825-4286-A89D-A03CEB0DABCA}"/>
              </a:ext>
            </a:extLst>
          </p:cNvPr>
          <p:cNvSpPr/>
          <p:nvPr/>
        </p:nvSpPr>
        <p:spPr>
          <a:xfrm>
            <a:off x="5865994" y="2057397"/>
            <a:ext cx="361349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b="1" u="sng" dirty="0"/>
              <a:t>Angles around a point</a:t>
            </a:r>
            <a:r>
              <a:rPr lang="en-GB" sz="1050" b="1" dirty="0"/>
              <a:t>                      </a:t>
            </a:r>
            <a:r>
              <a:rPr lang="en-GB" sz="1050" b="1" u="sng" dirty="0"/>
              <a:t>Vertically opposite angles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DF0C42A-F1F5-4CD4-88FB-0AE37D17F00B}"/>
              </a:ext>
            </a:extLst>
          </p:cNvPr>
          <p:cNvSpPr/>
          <p:nvPr/>
        </p:nvSpPr>
        <p:spPr>
          <a:xfrm>
            <a:off x="5790996" y="604626"/>
            <a:ext cx="318548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b="1" u="sng" dirty="0"/>
              <a:t>Angles on a straight lines</a:t>
            </a:r>
            <a:r>
              <a:rPr lang="en-GB" sz="1050" b="1" dirty="0"/>
              <a:t>                  </a:t>
            </a:r>
            <a:r>
              <a:rPr lang="en-GB" sz="1050" b="1" u="sng" dirty="0"/>
              <a:t>Angles in a triangle</a:t>
            </a:r>
          </a:p>
        </p:txBody>
      </p:sp>
      <p:sp>
        <p:nvSpPr>
          <p:cNvPr id="40" name="Rectangle: Rounded Corners 23">
            <a:extLst>
              <a:ext uri="{FF2B5EF4-FFF2-40B4-BE49-F238E27FC236}">
                <a16:creationId xmlns:a16="http://schemas.microsoft.com/office/drawing/2014/main" id="{69446A3A-372C-4379-991B-5B7138C1BF68}"/>
              </a:ext>
            </a:extLst>
          </p:cNvPr>
          <p:cNvSpPr/>
          <p:nvPr/>
        </p:nvSpPr>
        <p:spPr>
          <a:xfrm>
            <a:off x="99234" y="1663073"/>
            <a:ext cx="1502172" cy="1590820"/>
          </a:xfrm>
          <a:prstGeom prst="roundRect">
            <a:avLst>
              <a:gd name="adj" fmla="val 16667"/>
            </a:avLst>
          </a:prstGeom>
          <a:solidFill>
            <a:srgbClr val="FEE8F8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025F5EA-0AD3-418A-8C08-086D726A1FBA}"/>
              </a:ext>
            </a:extLst>
          </p:cNvPr>
          <p:cNvSpPr/>
          <p:nvPr/>
        </p:nvSpPr>
        <p:spPr>
          <a:xfrm>
            <a:off x="166387" y="1695214"/>
            <a:ext cx="2726537" cy="284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b="1" u="sng" dirty="0"/>
              <a:t>Angle Notation</a:t>
            </a:r>
          </a:p>
          <a:p>
            <a:endParaRPr lang="en-GB" sz="200" b="1" u="sng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9EF586E-6826-4C4B-A4B3-568A3DC1E580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t="64012"/>
          <a:stretch/>
        </p:blipFill>
        <p:spPr>
          <a:xfrm>
            <a:off x="188917" y="2679652"/>
            <a:ext cx="1291374" cy="36899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65D97B1D-2CFB-4F22-838B-8FD3BD048AF9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33382" y="1868475"/>
            <a:ext cx="1130422" cy="767073"/>
          </a:xfrm>
          <a:prstGeom prst="rect">
            <a:avLst/>
          </a:prstGeom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F4A5F35-1EBB-4B18-B55F-A316896A317D}"/>
              </a:ext>
            </a:extLst>
          </p:cNvPr>
          <p:cNvCxnSpPr>
            <a:cxnSpLocks/>
          </p:cNvCxnSpPr>
          <p:nvPr/>
        </p:nvCxnSpPr>
        <p:spPr>
          <a:xfrm flipV="1">
            <a:off x="928511" y="2420072"/>
            <a:ext cx="100159" cy="226573"/>
          </a:xfrm>
          <a:prstGeom prst="straightConnector1">
            <a:avLst/>
          </a:prstGeom>
          <a:noFill/>
          <a:ln w="38100" cap="flat">
            <a:solidFill>
              <a:srgbClr val="820263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7" name="Rectangle: Rounded Corners 23">
            <a:extLst>
              <a:ext uri="{FF2B5EF4-FFF2-40B4-BE49-F238E27FC236}">
                <a16:creationId xmlns:a16="http://schemas.microsoft.com/office/drawing/2014/main" id="{126BE40B-0163-429E-BC28-E05E9CD7DA4B}"/>
              </a:ext>
            </a:extLst>
          </p:cNvPr>
          <p:cNvSpPr/>
          <p:nvPr/>
        </p:nvSpPr>
        <p:spPr>
          <a:xfrm>
            <a:off x="1765355" y="1811417"/>
            <a:ext cx="2208209" cy="2835099"/>
          </a:xfrm>
          <a:prstGeom prst="roundRect">
            <a:avLst>
              <a:gd name="adj" fmla="val 16667"/>
            </a:avLst>
          </a:prstGeom>
          <a:solidFill>
            <a:srgbClr val="FEE8F8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/>
            <a:endParaRPr dirty="0"/>
          </a:p>
        </p:txBody>
      </p:sp>
      <p:graphicFrame>
        <p:nvGraphicFramePr>
          <p:cNvPr id="42" name="Table 43">
            <a:extLst>
              <a:ext uri="{FF2B5EF4-FFF2-40B4-BE49-F238E27FC236}">
                <a16:creationId xmlns:a16="http://schemas.microsoft.com/office/drawing/2014/main" id="{692C7172-7242-40D9-A406-7443C96322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650838"/>
              </p:ext>
            </p:extLst>
          </p:nvPr>
        </p:nvGraphicFramePr>
        <p:xfrm>
          <a:off x="2502086" y="5146483"/>
          <a:ext cx="2368790" cy="14627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2408">
                  <a:extLst>
                    <a:ext uri="{9D8B030D-6E8A-4147-A177-3AD203B41FA5}">
                      <a16:colId xmlns:a16="http://schemas.microsoft.com/office/drawing/2014/main" val="521950474"/>
                    </a:ext>
                  </a:extLst>
                </a:gridCol>
                <a:gridCol w="1366382">
                  <a:extLst>
                    <a:ext uri="{9D8B030D-6E8A-4147-A177-3AD203B41FA5}">
                      <a16:colId xmlns:a16="http://schemas.microsoft.com/office/drawing/2014/main" val="620984634"/>
                    </a:ext>
                  </a:extLst>
                </a:gridCol>
              </a:tblGrid>
              <a:tr h="27406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Bradley Hand ITC" panose="03070402050302030203" pitchFamily="66" charset="0"/>
                        </a:rPr>
                        <a:t>Angle</a:t>
                      </a:r>
                    </a:p>
                  </a:txBody>
                  <a:tcPr>
                    <a:solidFill>
                      <a:srgbClr val="B0C3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Bradley Hand ITC" panose="03070402050302030203" pitchFamily="66" charset="0"/>
                        </a:rPr>
                        <a:t>Reason</a:t>
                      </a:r>
                    </a:p>
                  </a:txBody>
                  <a:tcPr>
                    <a:solidFill>
                      <a:srgbClr val="B0C3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117811"/>
                  </a:ext>
                </a:extLst>
              </a:tr>
              <a:tr h="304094">
                <a:tc>
                  <a:txBody>
                    <a:bodyPr/>
                    <a:lstStyle/>
                    <a:p>
                      <a:pPr algn="r"/>
                      <a:r>
                        <a:rPr lang="en-GB" sz="1000" b="1" dirty="0">
                          <a:latin typeface="Bradley Hand ITC" panose="03070402050302030203" pitchFamily="66" charset="0"/>
                        </a:rPr>
                        <a:t>&lt; ABC = 80</a:t>
                      </a:r>
                      <a:r>
                        <a:rPr lang="en-GB" sz="1000" b="1" u="none" dirty="0">
                          <a:latin typeface="Bradley Hand ITC" panose="03070402050302030203" pitchFamily="66" charset="0"/>
                        </a:rPr>
                        <a:t>°</a:t>
                      </a:r>
                      <a:endParaRPr lang="en-GB" sz="1000" b="1" dirty="0">
                        <a:latin typeface="Bradley Hand ITC" panose="03070402050302030203" pitchFamily="66" charset="0"/>
                      </a:endParaRPr>
                    </a:p>
                  </a:txBody>
                  <a:tcPr>
                    <a:solidFill>
                      <a:srgbClr val="B0C3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Bradley Hand ITC" panose="03070402050302030203" pitchFamily="66" charset="0"/>
                        </a:rPr>
                        <a:t>Angles on a straight line sum to 180</a:t>
                      </a:r>
                      <a:r>
                        <a:rPr lang="en-GB" sz="1000" b="0" u="none" dirty="0">
                          <a:latin typeface="Bradley Hand ITC" panose="03070402050302030203" pitchFamily="66" charset="0"/>
                        </a:rPr>
                        <a:t>°.</a:t>
                      </a:r>
                      <a:endParaRPr lang="en-GB" sz="1000" dirty="0">
                        <a:latin typeface="Bradley Hand ITC" panose="03070402050302030203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133627"/>
                  </a:ext>
                </a:extLst>
              </a:tr>
              <a:tr h="304094">
                <a:tc>
                  <a:txBody>
                    <a:bodyPr/>
                    <a:lstStyle/>
                    <a:p>
                      <a:pPr algn="r"/>
                      <a:r>
                        <a:rPr lang="en-GB" sz="1000" b="1" dirty="0">
                          <a:latin typeface="Bradley Hand ITC" panose="03070402050302030203" pitchFamily="66" charset="0"/>
                        </a:rPr>
                        <a:t>&lt; ACB = 45</a:t>
                      </a:r>
                      <a:r>
                        <a:rPr lang="en-GB" sz="1000" b="1" u="none" dirty="0">
                          <a:latin typeface="Bradley Hand ITC" panose="03070402050302030203" pitchFamily="66" charset="0"/>
                        </a:rPr>
                        <a:t>°</a:t>
                      </a:r>
                    </a:p>
                    <a:p>
                      <a:pPr algn="r"/>
                      <a:endParaRPr lang="en-GB" sz="1000" b="1" dirty="0">
                        <a:latin typeface="Bradley Hand ITC" panose="03070402050302030203" pitchFamily="66" charset="0"/>
                      </a:endParaRPr>
                    </a:p>
                  </a:txBody>
                  <a:tcPr>
                    <a:solidFill>
                      <a:srgbClr val="B0C3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Bradley Hand ITC" panose="03070402050302030203" pitchFamily="66" charset="0"/>
                        </a:rPr>
                        <a:t>Angles in a triangle sum to 180</a:t>
                      </a:r>
                      <a:r>
                        <a:rPr lang="en-GB" sz="1000" b="0" u="none" dirty="0">
                          <a:latin typeface="Bradley Hand ITC" panose="03070402050302030203" pitchFamily="66" charset="0"/>
                        </a:rPr>
                        <a:t>°.</a:t>
                      </a:r>
                      <a:endParaRPr lang="en-GB" sz="1000" dirty="0">
                        <a:latin typeface="Bradley Hand ITC" panose="03070402050302030203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6086430"/>
                  </a:ext>
                </a:extLst>
              </a:tr>
              <a:tr h="304094">
                <a:tc>
                  <a:txBody>
                    <a:bodyPr/>
                    <a:lstStyle/>
                    <a:p>
                      <a:pPr algn="r"/>
                      <a:r>
                        <a:rPr lang="en-GB" sz="1000" b="1" dirty="0">
                          <a:latin typeface="Bradley Hand ITC" panose="03070402050302030203" pitchFamily="66" charset="0"/>
                        </a:rPr>
                        <a:t>&lt; BCD = 135</a:t>
                      </a:r>
                      <a:r>
                        <a:rPr lang="en-GB" sz="1000" b="1" u="none" dirty="0">
                          <a:latin typeface="Bradley Hand ITC" panose="03070402050302030203" pitchFamily="66" charset="0"/>
                        </a:rPr>
                        <a:t>°</a:t>
                      </a:r>
                      <a:endParaRPr lang="en-GB" sz="1000" b="1" dirty="0">
                        <a:latin typeface="Bradley Hand ITC" panose="03070402050302030203" pitchFamily="66" charset="0"/>
                      </a:endParaRPr>
                    </a:p>
                  </a:txBody>
                  <a:tcPr>
                    <a:solidFill>
                      <a:srgbClr val="B0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Bradley Hand ITC" panose="03070402050302030203" pitchFamily="66" charset="0"/>
                        </a:rPr>
                        <a:t>Angles on a straight line sum to 180</a:t>
                      </a:r>
                      <a:r>
                        <a:rPr lang="en-GB" sz="1000" b="0" u="none" dirty="0">
                          <a:latin typeface="Bradley Hand ITC" panose="03070402050302030203" pitchFamily="66" charset="0"/>
                        </a:rPr>
                        <a:t>°.</a:t>
                      </a:r>
                      <a:endParaRPr lang="en-GB" sz="1000" dirty="0">
                        <a:latin typeface="Bradley Hand ITC" panose="03070402050302030203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1682173"/>
                  </a:ext>
                </a:extLst>
              </a:tr>
            </a:tbl>
          </a:graphicData>
        </a:graphic>
      </p:graphicFrame>
      <p:pic>
        <p:nvPicPr>
          <p:cNvPr id="47" name="Picture 46">
            <a:extLst>
              <a:ext uri="{FF2B5EF4-FFF2-40B4-BE49-F238E27FC236}">
                <a16:creationId xmlns:a16="http://schemas.microsoft.com/office/drawing/2014/main" id="{F31FBFF0-B90A-444A-8EDF-2D734D8D842E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08313" y="5096298"/>
            <a:ext cx="2119880" cy="1393685"/>
          </a:xfrm>
          <a:prstGeom prst="rect">
            <a:avLst/>
          </a:prstGeom>
        </p:spPr>
      </p:pic>
      <p:sp>
        <p:nvSpPr>
          <p:cNvPr id="85" name="Rectangle 84">
            <a:extLst>
              <a:ext uri="{FF2B5EF4-FFF2-40B4-BE49-F238E27FC236}">
                <a16:creationId xmlns:a16="http://schemas.microsoft.com/office/drawing/2014/main" id="{09292A55-84B1-4A0D-A0CC-D7AAFE7FE061}"/>
              </a:ext>
            </a:extLst>
          </p:cNvPr>
          <p:cNvSpPr/>
          <p:nvPr/>
        </p:nvSpPr>
        <p:spPr>
          <a:xfrm>
            <a:off x="1081623" y="6433975"/>
            <a:ext cx="272653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&lt; BCD or ‘x’ = 135</a:t>
            </a:r>
            <a:r>
              <a:rPr lang="en-GB" sz="1000" dirty="0"/>
              <a:t>°</a:t>
            </a:r>
            <a:endParaRPr lang="en-GB" sz="400" b="1" dirty="0"/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53CEE20F-92BC-44A0-97F3-4C8BCBF91CE0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12767" y="5288230"/>
            <a:ext cx="877727" cy="317938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14F9FE35-0591-44A5-8764-227A56819810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695932" y="3916079"/>
            <a:ext cx="4044894" cy="1457032"/>
          </a:xfrm>
          <a:prstGeom prst="rect">
            <a:avLst/>
          </a:prstGeom>
        </p:spPr>
      </p:pic>
      <p:sp>
        <p:nvSpPr>
          <p:cNvPr id="92" name="Rectangle 91">
            <a:extLst>
              <a:ext uri="{FF2B5EF4-FFF2-40B4-BE49-F238E27FC236}">
                <a16:creationId xmlns:a16="http://schemas.microsoft.com/office/drawing/2014/main" id="{59ECB40E-97B0-40AB-AEFE-3B17C1CE2BDD}"/>
              </a:ext>
            </a:extLst>
          </p:cNvPr>
          <p:cNvSpPr/>
          <p:nvPr/>
        </p:nvSpPr>
        <p:spPr>
          <a:xfrm>
            <a:off x="5831632" y="3611139"/>
            <a:ext cx="2726537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b="1" u="sng" dirty="0"/>
              <a:t>Angles in parallel lines</a:t>
            </a:r>
            <a:endParaRPr lang="en-GB" sz="200" b="1" u="sng" dirty="0"/>
          </a:p>
        </p:txBody>
      </p:sp>
      <p:sp>
        <p:nvSpPr>
          <p:cNvPr id="93" name="Rectangle: Rounded Corners 5">
            <a:extLst>
              <a:ext uri="{FF2B5EF4-FFF2-40B4-BE49-F238E27FC236}">
                <a16:creationId xmlns:a16="http://schemas.microsoft.com/office/drawing/2014/main" id="{54046858-DE1A-4B74-88BB-BC68A98CA3A8}"/>
              </a:ext>
            </a:extLst>
          </p:cNvPr>
          <p:cNvSpPr/>
          <p:nvPr/>
        </p:nvSpPr>
        <p:spPr>
          <a:xfrm>
            <a:off x="5488343" y="95944"/>
            <a:ext cx="4351170" cy="5556038"/>
          </a:xfrm>
          <a:prstGeom prst="roundRect">
            <a:avLst>
              <a:gd name="adj" fmla="val 16667"/>
            </a:avLst>
          </a:prstGeom>
          <a:noFill/>
          <a:ln w="76200">
            <a:solidFill>
              <a:srgbClr val="EF3054"/>
            </a:solidFill>
            <a:miter/>
          </a:ln>
        </p:spPr>
        <p:txBody>
          <a:bodyPr lIns="45719" rIns="45719" anchor="ctr"/>
          <a:lstStyle/>
          <a:p>
            <a:endParaRPr lang="en-GB" sz="1100" dirty="0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21BD9D90-3097-4A03-B3AD-751A335E90AE}"/>
              </a:ext>
            </a:extLst>
          </p:cNvPr>
          <p:cNvSpPr/>
          <p:nvPr/>
        </p:nvSpPr>
        <p:spPr>
          <a:xfrm>
            <a:off x="1836139" y="1887987"/>
            <a:ext cx="2093686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b="1" u="sng" dirty="0"/>
              <a:t>Angles in Polygons</a:t>
            </a:r>
          </a:p>
          <a:p>
            <a:endParaRPr lang="en-GB" sz="500" b="1" u="sng" dirty="0"/>
          </a:p>
          <a:p>
            <a:endParaRPr lang="en-GB" sz="400" b="1" u="sng" dirty="0"/>
          </a:p>
          <a:p>
            <a:pPr algn="ctr"/>
            <a:r>
              <a:rPr lang="en-GB" sz="1200" b="1" dirty="0">
                <a:solidFill>
                  <a:srgbClr val="820263"/>
                </a:solidFill>
              </a:rPr>
              <a:t>Exterior angles of any</a:t>
            </a:r>
          </a:p>
          <a:p>
            <a:pPr algn="ctr"/>
            <a:r>
              <a:rPr lang="en-GB" sz="1200" b="1" dirty="0">
                <a:solidFill>
                  <a:srgbClr val="820263"/>
                </a:solidFill>
              </a:rPr>
              <a:t> </a:t>
            </a:r>
            <a:r>
              <a:rPr lang="en-GB" sz="1200" b="1">
                <a:solidFill>
                  <a:srgbClr val="820263"/>
                </a:solidFill>
              </a:rPr>
              <a:t>polygon add </a:t>
            </a:r>
            <a:r>
              <a:rPr lang="en-GB" sz="1200" b="1" dirty="0">
                <a:solidFill>
                  <a:srgbClr val="820263"/>
                </a:solidFill>
              </a:rPr>
              <a:t>to 360</a:t>
            </a:r>
            <a:r>
              <a:rPr lang="en-GB" sz="1200" dirty="0">
                <a:solidFill>
                  <a:srgbClr val="7030A0"/>
                </a:solidFill>
                <a:latin typeface="Bradley Hand ITC" panose="03070402050302030203" pitchFamily="66" charset="0"/>
              </a:rPr>
              <a:t>°</a:t>
            </a:r>
          </a:p>
          <a:p>
            <a:pPr algn="ctr"/>
            <a:endParaRPr lang="en-GB" sz="300" dirty="0"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pPr algn="ctr"/>
            <a:r>
              <a:rPr lang="en-GB" sz="1200" b="1" dirty="0">
                <a:solidFill>
                  <a:srgbClr val="820263"/>
                </a:solidFill>
              </a:rPr>
              <a:t>Sum of interior angles =</a:t>
            </a:r>
          </a:p>
          <a:p>
            <a:pPr algn="ctr"/>
            <a:r>
              <a:rPr lang="en-GB" sz="1200" b="1" dirty="0">
                <a:solidFill>
                  <a:srgbClr val="820263"/>
                </a:solidFill>
              </a:rPr>
              <a:t>(Number of sides – 2 ) x 180°</a:t>
            </a:r>
          </a:p>
          <a:p>
            <a:endParaRPr lang="en-GB" sz="200" b="1" u="sng" dirty="0"/>
          </a:p>
        </p:txBody>
      </p:sp>
      <p:sp>
        <p:nvSpPr>
          <p:cNvPr id="59" name="Hexagon 58">
            <a:extLst>
              <a:ext uri="{FF2B5EF4-FFF2-40B4-BE49-F238E27FC236}">
                <a16:creationId xmlns:a16="http://schemas.microsoft.com/office/drawing/2014/main" id="{F38EF4E7-87EC-422E-A8D3-A973755E0258}"/>
              </a:ext>
            </a:extLst>
          </p:cNvPr>
          <p:cNvSpPr/>
          <p:nvPr/>
        </p:nvSpPr>
        <p:spPr>
          <a:xfrm>
            <a:off x="3217586" y="3390594"/>
            <a:ext cx="404132" cy="347760"/>
          </a:xfrm>
          <a:prstGeom prst="hexagon">
            <a:avLst/>
          </a:prstGeom>
          <a:noFill/>
          <a:ln w="12700" cap="flat">
            <a:solidFill>
              <a:srgbClr val="820263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4543604F-E0FB-473A-90FB-57422C4DDCC5}"/>
              </a:ext>
            </a:extLst>
          </p:cNvPr>
          <p:cNvSpPr/>
          <p:nvPr/>
        </p:nvSpPr>
        <p:spPr>
          <a:xfrm>
            <a:off x="1837199" y="3097826"/>
            <a:ext cx="2111449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>
                <a:solidFill>
                  <a:schemeClr val="tx1"/>
                </a:solidFill>
                <a:latin typeface="Bradley Hand ITC" panose="03070402050302030203" pitchFamily="66" charset="0"/>
              </a:rPr>
              <a:t>All interior angles of a hexagon:</a:t>
            </a:r>
          </a:p>
          <a:p>
            <a:endParaRPr lang="en-GB" sz="600" b="1" dirty="0"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r>
              <a:rPr lang="en-GB" sz="1100" dirty="0">
                <a:solidFill>
                  <a:schemeClr val="tx1"/>
                </a:solidFill>
                <a:latin typeface="Bradley Hand ITC" panose="03070402050302030203" pitchFamily="66" charset="0"/>
              </a:rPr>
              <a:t>   (6 – 2) x 180°</a:t>
            </a:r>
          </a:p>
          <a:p>
            <a:r>
              <a:rPr lang="en-GB" sz="1100" dirty="0">
                <a:solidFill>
                  <a:schemeClr val="tx1"/>
                </a:solidFill>
                <a:latin typeface="Bradley Hand ITC" panose="03070402050302030203" pitchFamily="66" charset="0"/>
              </a:rPr>
              <a:t>    = 720°</a:t>
            </a:r>
          </a:p>
          <a:p>
            <a:endParaRPr lang="en-GB" sz="200" b="1" u="sng" dirty="0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2CF3BEF9-B2EB-4C26-8383-AA47AA8962A1}"/>
              </a:ext>
            </a:extLst>
          </p:cNvPr>
          <p:cNvSpPr/>
          <p:nvPr/>
        </p:nvSpPr>
        <p:spPr>
          <a:xfrm>
            <a:off x="1814700" y="3836104"/>
            <a:ext cx="22082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>
                <a:solidFill>
                  <a:schemeClr val="tx1"/>
                </a:solidFill>
                <a:latin typeface="Bradley Hand ITC" panose="03070402050302030203" pitchFamily="66" charset="0"/>
              </a:rPr>
              <a:t>One interior angle of a hexagon:</a:t>
            </a:r>
          </a:p>
          <a:p>
            <a:endParaRPr lang="en-GB" sz="600" dirty="0"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r>
              <a:rPr lang="en-GB" sz="1100" dirty="0">
                <a:solidFill>
                  <a:schemeClr val="tx1"/>
                </a:solidFill>
                <a:latin typeface="Bradley Hand ITC" panose="03070402050302030203" pitchFamily="66" charset="0"/>
              </a:rPr>
              <a:t>   720° </a:t>
            </a:r>
            <a:r>
              <a:rPr lang="en-GB" sz="1100" dirty="0">
                <a:latin typeface="Bradley Hand ITC" panose="03070402050302030203" pitchFamily="66" charset="0"/>
              </a:rPr>
              <a:t>÷ 6 angles </a:t>
            </a:r>
          </a:p>
          <a:p>
            <a:r>
              <a:rPr lang="en-GB" sz="1100" dirty="0">
                <a:latin typeface="Bradley Hand ITC" panose="03070402050302030203" pitchFamily="66" charset="0"/>
              </a:rPr>
              <a:t>   = 120</a:t>
            </a:r>
            <a:r>
              <a:rPr lang="en-GB" sz="1100" dirty="0">
                <a:solidFill>
                  <a:schemeClr val="tx1"/>
                </a:solidFill>
                <a:latin typeface="Bradley Hand ITC" panose="03070402050302030203" pitchFamily="66" charset="0"/>
              </a:rPr>
              <a:t> °</a:t>
            </a:r>
          </a:p>
          <a:p>
            <a:endParaRPr lang="en-GB" sz="200" b="1" u="sng" dirty="0"/>
          </a:p>
        </p:txBody>
      </p:sp>
      <p:pic>
        <p:nvPicPr>
          <p:cNvPr id="62" name="Picture 61">
            <a:extLst>
              <a:ext uri="{FF2B5EF4-FFF2-40B4-BE49-F238E27FC236}">
                <a16:creationId xmlns:a16="http://schemas.microsoft.com/office/drawing/2014/main" id="{3996E732-C49D-41A0-A63D-9676EE7102AE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308313" y="3728296"/>
            <a:ext cx="1055491" cy="1013576"/>
          </a:xfrm>
          <a:prstGeom prst="rect">
            <a:avLst/>
          </a:prstGeom>
        </p:spPr>
      </p:pic>
      <p:sp>
        <p:nvSpPr>
          <p:cNvPr id="83" name="Rectangle 82">
            <a:extLst>
              <a:ext uri="{FF2B5EF4-FFF2-40B4-BE49-F238E27FC236}">
                <a16:creationId xmlns:a16="http://schemas.microsoft.com/office/drawing/2014/main" id="{A8FC1C4D-AB31-4BF7-AD0D-9020D3814A8E}"/>
              </a:ext>
            </a:extLst>
          </p:cNvPr>
          <p:cNvSpPr/>
          <p:nvPr/>
        </p:nvSpPr>
        <p:spPr>
          <a:xfrm>
            <a:off x="272573" y="5045235"/>
            <a:ext cx="2726537" cy="284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b="1" u="sng" dirty="0"/>
              <a:t>Worked Example:</a:t>
            </a:r>
          </a:p>
          <a:p>
            <a:endParaRPr lang="en-GB" sz="200" b="1" u="sng" dirty="0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4F7A80F2-279C-4681-B89C-57CE14E6E532}"/>
              </a:ext>
            </a:extLst>
          </p:cNvPr>
          <p:cNvSpPr/>
          <p:nvPr/>
        </p:nvSpPr>
        <p:spPr>
          <a:xfrm>
            <a:off x="220851" y="3463333"/>
            <a:ext cx="2726537" cy="284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b="1" u="sng" dirty="0"/>
              <a:t>Calculate x</a:t>
            </a:r>
          </a:p>
          <a:p>
            <a:endParaRPr lang="en-GB" sz="200" b="1" u="sng" dirty="0"/>
          </a:p>
        </p:txBody>
      </p: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551AB0AD-8012-46D1-A3B0-C39B5F82DB18}"/>
              </a:ext>
            </a:extLst>
          </p:cNvPr>
          <p:cNvCxnSpPr>
            <a:cxnSpLocks/>
          </p:cNvCxnSpPr>
          <p:nvPr/>
        </p:nvCxnSpPr>
        <p:spPr>
          <a:xfrm>
            <a:off x="787983" y="3880305"/>
            <a:ext cx="140528" cy="146665"/>
          </a:xfrm>
          <a:prstGeom prst="straightConnector1">
            <a:avLst/>
          </a:prstGeom>
          <a:noFill/>
          <a:ln w="38100" cap="flat">
            <a:solidFill>
              <a:srgbClr val="FFFFFF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9CB4AB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0C86596C028D4691150F61051E09B6" ma:contentTypeVersion="18" ma:contentTypeDescription="Create a new document." ma:contentTypeScope="" ma:versionID="2933762d390f22e54d43439c42a5708e">
  <xsd:schema xmlns:xsd="http://www.w3.org/2001/XMLSchema" xmlns:xs="http://www.w3.org/2001/XMLSchema" xmlns:p="http://schemas.microsoft.com/office/2006/metadata/properties" xmlns:ns2="2aed22c8-c6e0-43a7-9e59-3ddcb6b3939b" xmlns:ns3="b9590396-4fab-494a-89dd-521c21ed519c" targetNamespace="http://schemas.microsoft.com/office/2006/metadata/properties" ma:root="true" ma:fieldsID="0cb9a88215c911910ae7afd7b2bed292" ns2:_="" ns3:_="">
    <xsd:import namespace="2aed22c8-c6e0-43a7-9e59-3ddcb6b3939b"/>
    <xsd:import namespace="b9590396-4fab-494a-89dd-521c21ed51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ed22c8-c6e0-43a7-9e59-3ddcb6b393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fbcd5a62-a70c-4280-b521-17f27abcce5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590396-4fab-494a-89dd-521c21ed519c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025433ce-2785-48e6-8c34-7e9e362415c0}" ma:internalName="TaxCatchAll" ma:showField="CatchAllData" ma:web="b9590396-4fab-494a-89dd-521c21ed51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9590396-4fab-494a-89dd-521c21ed519c" xsi:nil="true"/>
    <lcf76f155ced4ddcb4097134ff3c332f xmlns="2aed22c8-c6e0-43a7-9e59-3ddcb6b3939b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995B566-3A26-4FBA-86B0-6F91E245DB00}"/>
</file>

<file path=customXml/itemProps2.xml><?xml version="1.0" encoding="utf-8"?>
<ds:datastoreItem xmlns:ds="http://schemas.openxmlformats.org/officeDocument/2006/customXml" ds:itemID="{1B04BDF4-7DD6-403C-9160-71ACEC3CE2DB}">
  <ds:schemaRefs>
    <ds:schemaRef ds:uri="http://purl.org/dc/terms/"/>
    <ds:schemaRef ds:uri="2aed22c8-c6e0-43a7-9e59-3ddcb6b3939b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7ECB5AB-0097-4436-8CC1-58F3770185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240</Words>
  <Application>Microsoft Office PowerPoint</Application>
  <PresentationFormat>A4 Paper (210x297 mm)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Bradley Hand ITC</vt:lpstr>
      <vt:lpstr>Calibri</vt:lpstr>
      <vt:lpstr>Calibri Light</vt:lpstr>
      <vt:lpstr>Caviar Dreams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Emma's PC</dc:creator>
  <cp:lastModifiedBy>Gibbon E</cp:lastModifiedBy>
  <cp:revision>67</cp:revision>
  <cp:lastPrinted>2020-07-14T10:47:34Z</cp:lastPrinted>
  <dcterms:modified xsi:type="dcterms:W3CDTF">2020-08-18T13:39:39Z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0x010100FF0C86596C028D4691150F61051E09B6</vt:lpwstr>
  </property>
</Properties>
</file>