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B3FF0F-65A7-4538-A534-D9B2652AB2C3}" v="170" dt="2023-10-15T15:47:10.5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65" autoAdjust="0"/>
    <p:restoredTop sz="94660"/>
  </p:normalViewPr>
  <p:slideViewPr>
    <p:cSldViewPr snapToGrid="0">
      <p:cViewPr>
        <p:scale>
          <a:sx n="59" d="100"/>
          <a:sy n="59" d="100"/>
        </p:scale>
        <p:origin x="2443"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036970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897189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53638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24889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92180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027385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10/17/2023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68444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10/17/2023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38685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47054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818622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32910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10/17/2023</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2007074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jpe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1" name="Picture 17">
            <a:extLst>
              <a:ext uri="{FF2B5EF4-FFF2-40B4-BE49-F238E27FC236}">
                <a16:creationId xmlns:a16="http://schemas.microsoft.com/office/drawing/2014/main" id="{E610F8C6-874D-1621-8DFC-6CDDDB0973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7574" y="854075"/>
            <a:ext cx="3020378" cy="58451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6" name="Picture 2">
            <a:extLst>
              <a:ext uri="{FF2B5EF4-FFF2-40B4-BE49-F238E27FC236}">
                <a16:creationId xmlns:a16="http://schemas.microsoft.com/office/drawing/2014/main" id="{DC5AAD6E-86CD-5FF6-AC50-1DFA67104C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350" y="182563"/>
            <a:ext cx="4492626" cy="150038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7" name="Picture 3">
            <a:extLst>
              <a:ext uri="{FF2B5EF4-FFF2-40B4-BE49-F238E27FC236}">
                <a16:creationId xmlns:a16="http://schemas.microsoft.com/office/drawing/2014/main" id="{885EA65B-0EF8-22A2-A4D4-6DC690C10C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7276" y="100013"/>
            <a:ext cx="3146425" cy="695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8" name="Picture 4">
            <a:extLst>
              <a:ext uri="{FF2B5EF4-FFF2-40B4-BE49-F238E27FC236}">
                <a16:creationId xmlns:a16="http://schemas.microsoft.com/office/drawing/2014/main" id="{A85ACCE2-9F8B-A03C-303F-9C94CFA2402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53" y="1770263"/>
            <a:ext cx="4011613" cy="21969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9" name="Picture 5">
            <a:extLst>
              <a:ext uri="{FF2B5EF4-FFF2-40B4-BE49-F238E27FC236}">
                <a16:creationId xmlns:a16="http://schemas.microsoft.com/office/drawing/2014/main" id="{029213E0-7F44-C929-E175-7A88EB11F2F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014" y="4117726"/>
            <a:ext cx="3008946" cy="25860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0" name="Picture 6">
            <a:extLst>
              <a:ext uri="{FF2B5EF4-FFF2-40B4-BE49-F238E27FC236}">
                <a16:creationId xmlns:a16="http://schemas.microsoft.com/office/drawing/2014/main" id="{CE0A4B33-0CA6-741F-C287-C08E5C23F1E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21490" y="1703587"/>
            <a:ext cx="1368422" cy="172541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1" name="Picture 7">
            <a:extLst>
              <a:ext uri="{FF2B5EF4-FFF2-40B4-BE49-F238E27FC236}">
                <a16:creationId xmlns:a16="http://schemas.microsoft.com/office/drawing/2014/main" id="{852E28C4-E80E-BD4C-D114-7A483AF60AC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92713" y="119063"/>
            <a:ext cx="381000" cy="37941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Text Box 8">
            <a:extLst>
              <a:ext uri="{FF2B5EF4-FFF2-40B4-BE49-F238E27FC236}">
                <a16:creationId xmlns:a16="http://schemas.microsoft.com/office/drawing/2014/main" id="{91AF3F9C-C6C3-8FD0-0DF3-B88980C9348A}"/>
              </a:ext>
            </a:extLst>
          </p:cNvPr>
          <p:cNvSpPr txBox="1">
            <a:spLocks noChangeArrowheads="1"/>
          </p:cNvSpPr>
          <p:nvPr/>
        </p:nvSpPr>
        <p:spPr bwMode="auto">
          <a:xfrm>
            <a:off x="966788" y="295574"/>
            <a:ext cx="2332038" cy="3048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sng" strike="noStrike" cap="none" normalizeH="0" baseline="0" dirty="0">
                <a:ln>
                  <a:noFill/>
                </a:ln>
                <a:solidFill>
                  <a:srgbClr val="000000"/>
                </a:solidFill>
                <a:effectLst/>
                <a:latin typeface="Arial Narrow" panose="020B0606020202030204" pitchFamily="34" charset="0"/>
              </a:rPr>
              <a:t>KEY KNOWLEDGE </a:t>
            </a:r>
            <a:endParaRPr kumimoji="0" lang="en-US" altLang="en-US" sz="1800" b="0" i="0" u="none" strike="noStrike" cap="none" normalizeH="0" baseline="0" dirty="0">
              <a:ln>
                <a:noFill/>
              </a:ln>
              <a:solidFill>
                <a:schemeClr val="tx1"/>
              </a:solidFill>
              <a:effectLst/>
              <a:latin typeface="Arial Narrow" panose="020B0606020202030204" pitchFamily="34" charset="0"/>
            </a:endParaRPr>
          </a:p>
        </p:txBody>
      </p:sp>
      <p:pic>
        <p:nvPicPr>
          <p:cNvPr id="1033" name="Picture 9">
            <a:extLst>
              <a:ext uri="{FF2B5EF4-FFF2-40B4-BE49-F238E27FC236}">
                <a16:creationId xmlns:a16="http://schemas.microsoft.com/office/drawing/2014/main" id="{6B482F84-7D80-DA00-9C78-3A6AA5F2D63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4188" y="221258"/>
            <a:ext cx="431800" cy="4333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4" name="Picture 10">
            <a:extLst>
              <a:ext uri="{FF2B5EF4-FFF2-40B4-BE49-F238E27FC236}">
                <a16:creationId xmlns:a16="http://schemas.microsoft.com/office/drawing/2014/main" id="{FE8CAD19-67DE-6021-4A61-58755F19E30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6513" y="4206159"/>
            <a:ext cx="431800" cy="3365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Text Box 11">
            <a:extLst>
              <a:ext uri="{FF2B5EF4-FFF2-40B4-BE49-F238E27FC236}">
                <a16:creationId xmlns:a16="http://schemas.microsoft.com/office/drawing/2014/main" id="{3B7846B5-1417-DEB2-B7E4-59D01B344EEB}"/>
              </a:ext>
            </a:extLst>
          </p:cNvPr>
          <p:cNvSpPr txBox="1">
            <a:spLocks noChangeArrowheads="1"/>
          </p:cNvSpPr>
          <p:nvPr/>
        </p:nvSpPr>
        <p:spPr bwMode="auto">
          <a:xfrm>
            <a:off x="1032943" y="4180480"/>
            <a:ext cx="2333625" cy="5778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sng" strike="noStrike" cap="none" normalizeH="0" baseline="0" dirty="0">
                <a:ln>
                  <a:noFill/>
                </a:ln>
                <a:solidFill>
                  <a:srgbClr val="000000"/>
                </a:solidFill>
                <a:effectLst/>
                <a:latin typeface="Arial Narrow" panose="020B0606020202030204" pitchFamily="34" charset="0"/>
              </a:rPr>
              <a:t>KEY VOCAB</a:t>
            </a:r>
            <a:endParaRPr kumimoji="0" lang="en-US" altLang="en-US" sz="1800" b="0" i="0" u="none" strike="noStrike" cap="none" normalizeH="0" baseline="0" dirty="0">
              <a:ln>
                <a:noFill/>
              </a:ln>
              <a:solidFill>
                <a:schemeClr val="tx1"/>
              </a:solidFill>
              <a:effectLst/>
              <a:latin typeface="Arial Narrow" panose="020B0606020202030204" pitchFamily="34" charset="0"/>
            </a:endParaRPr>
          </a:p>
        </p:txBody>
      </p:sp>
      <p:sp>
        <p:nvSpPr>
          <p:cNvPr id="6" name="Text Box 12">
            <a:extLst>
              <a:ext uri="{FF2B5EF4-FFF2-40B4-BE49-F238E27FC236}">
                <a16:creationId xmlns:a16="http://schemas.microsoft.com/office/drawing/2014/main" id="{576F4696-FF4B-D7AF-DABB-37AC33378811}"/>
              </a:ext>
            </a:extLst>
          </p:cNvPr>
          <p:cNvSpPr txBox="1">
            <a:spLocks noChangeArrowheads="1"/>
          </p:cNvSpPr>
          <p:nvPr/>
        </p:nvSpPr>
        <p:spPr bwMode="auto">
          <a:xfrm>
            <a:off x="5681663" y="158750"/>
            <a:ext cx="2332038" cy="3016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sng" strike="noStrike" cap="none" normalizeH="0" baseline="0">
                <a:ln>
                  <a:noFill/>
                </a:ln>
                <a:solidFill>
                  <a:srgbClr val="000000"/>
                </a:solidFill>
                <a:effectLst/>
                <a:latin typeface="Comic Sans MS" panose="030F0702030302020204" pitchFamily="66" charset="0"/>
              </a:rPr>
              <a:t>FURTHER READING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37" name="Picture 13">
            <a:extLst>
              <a:ext uri="{FF2B5EF4-FFF2-40B4-BE49-F238E27FC236}">
                <a16:creationId xmlns:a16="http://schemas.microsoft.com/office/drawing/2014/main" id="{B4DBBA9A-8651-9098-5848-A29DC1EE08B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91450" y="2677005"/>
            <a:ext cx="444102" cy="4895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7" name="Text Box 14">
            <a:extLst>
              <a:ext uri="{FF2B5EF4-FFF2-40B4-BE49-F238E27FC236}">
                <a16:creationId xmlns:a16="http://schemas.microsoft.com/office/drawing/2014/main" id="{0C1ECC77-FC57-E849-DD58-6B68D239CE01}"/>
              </a:ext>
            </a:extLst>
          </p:cNvPr>
          <p:cNvSpPr txBox="1">
            <a:spLocks noChangeArrowheads="1"/>
          </p:cNvSpPr>
          <p:nvPr/>
        </p:nvSpPr>
        <p:spPr bwMode="auto">
          <a:xfrm>
            <a:off x="4364831" y="1843588"/>
            <a:ext cx="1176338" cy="43615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400" b="0" i="0" u="sng" strike="noStrike" cap="none" normalizeH="0" baseline="0" dirty="0">
                <a:ln>
                  <a:noFill/>
                </a:ln>
                <a:solidFill>
                  <a:srgbClr val="000000"/>
                </a:solidFill>
                <a:effectLst/>
                <a:latin typeface="Arial Narrow" panose="020B0606020202030204" pitchFamily="34" charset="0"/>
              </a:rPr>
              <a:t>RE</a:t>
            </a:r>
            <a:endParaRPr kumimoji="0" lang="en-US" altLang="en-US" sz="1800" b="0" i="0" u="none" strike="noStrike" cap="none" normalizeH="0" baseline="0" dirty="0">
              <a:ln>
                <a:noFill/>
              </a:ln>
              <a:solidFill>
                <a:schemeClr val="tx1"/>
              </a:solidFill>
              <a:effectLst/>
              <a:latin typeface="Arial Narrow" panose="020B0606020202030204" pitchFamily="34" charset="0"/>
            </a:endParaRPr>
          </a:p>
        </p:txBody>
      </p:sp>
      <p:sp>
        <p:nvSpPr>
          <p:cNvPr id="8" name="Text Box 15">
            <a:extLst>
              <a:ext uri="{FF2B5EF4-FFF2-40B4-BE49-F238E27FC236}">
                <a16:creationId xmlns:a16="http://schemas.microsoft.com/office/drawing/2014/main" id="{19B5F897-01B1-3ECF-B1BC-8BC282F7CCB0}"/>
              </a:ext>
            </a:extLst>
          </p:cNvPr>
          <p:cNvSpPr txBox="1">
            <a:spLocks noChangeArrowheads="1"/>
          </p:cNvSpPr>
          <p:nvPr/>
        </p:nvSpPr>
        <p:spPr bwMode="auto">
          <a:xfrm>
            <a:off x="4189952" y="2203477"/>
            <a:ext cx="1347275" cy="52778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400" b="0" i="0" u="sng" strike="noStrike" cap="none" normalizeH="0" baseline="0" dirty="0">
                <a:ln>
                  <a:noFill/>
                </a:ln>
                <a:solidFill>
                  <a:srgbClr val="000000"/>
                </a:solidFill>
                <a:effectLst/>
                <a:latin typeface="Arial Narrow" panose="020B0606020202030204" pitchFamily="34" charset="0"/>
              </a:rPr>
              <a:t>Autumn Term 1 </a:t>
            </a: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400" u="sng" dirty="0">
                <a:solidFill>
                  <a:srgbClr val="000000"/>
                </a:solidFill>
                <a:latin typeface="Arial Narrow" panose="020B0606020202030204" pitchFamily="34" charset="0"/>
              </a:rPr>
              <a:t>Christianity </a:t>
            </a:r>
            <a:endParaRPr kumimoji="0" lang="en-US" altLang="en-US" sz="2000" b="0" i="0" u="none" strike="noStrike" cap="none" normalizeH="0" baseline="0" dirty="0">
              <a:ln>
                <a:noFill/>
              </a:ln>
              <a:solidFill>
                <a:schemeClr val="tx1"/>
              </a:solidFill>
              <a:effectLst/>
              <a:latin typeface="Arial Narrow" panose="020B0606020202030204" pitchFamily="34" charset="0"/>
            </a:endParaRPr>
          </a:p>
        </p:txBody>
      </p:sp>
      <p:sp>
        <p:nvSpPr>
          <p:cNvPr id="11" name="Text Box 19">
            <a:extLst>
              <a:ext uri="{FF2B5EF4-FFF2-40B4-BE49-F238E27FC236}">
                <a16:creationId xmlns:a16="http://schemas.microsoft.com/office/drawing/2014/main" id="{F06102F0-9ACA-9478-AC2B-8CAF52A043C7}"/>
              </a:ext>
            </a:extLst>
          </p:cNvPr>
          <p:cNvSpPr txBox="1">
            <a:spLocks noChangeArrowheads="1"/>
          </p:cNvSpPr>
          <p:nvPr/>
        </p:nvSpPr>
        <p:spPr bwMode="auto">
          <a:xfrm>
            <a:off x="6956407" y="1060451"/>
            <a:ext cx="2559068" cy="281314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sng" strike="noStrike" cap="none" normalizeH="0" baseline="0" dirty="0">
                <a:ln>
                  <a:noFill/>
                </a:ln>
                <a:solidFill>
                  <a:srgbClr val="000000"/>
                </a:solidFill>
                <a:effectLst/>
                <a:latin typeface="Arial Narrow" panose="020B0606020202030204" pitchFamily="34" charset="0"/>
              </a:rPr>
              <a:t>Arguments for and against the existence</a:t>
            </a:r>
            <a:r>
              <a:rPr lang="en-GB" altLang="en-US" sz="1100" u="sng" dirty="0">
                <a:solidFill>
                  <a:srgbClr val="000000"/>
                </a:solidFill>
                <a:latin typeface="Arial Narrow" panose="020B0606020202030204" pitchFamily="34" charset="0"/>
              </a:rPr>
              <a:t> of Jesus: </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000" dirty="0">
              <a:solidFill>
                <a:srgbClr val="000000"/>
              </a:solidFill>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000" dirty="0">
                <a:solidFill>
                  <a:srgbClr val="000000"/>
                </a:solidFill>
                <a:latin typeface="Arial Narrow" panose="020B0606020202030204" pitchFamily="34" charset="0"/>
              </a:rPr>
              <a:t>Against:</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strike="noStrike" cap="none" normalizeH="0" baseline="0" dirty="0">
                <a:ln>
                  <a:noFill/>
                </a:ln>
                <a:solidFill>
                  <a:srgbClr val="000000"/>
                </a:solidFill>
                <a:effectLst/>
                <a:latin typeface="Arial Narrow" panose="020B0606020202030204" pitchFamily="34" charset="0"/>
              </a:rPr>
              <a:t>Few artefacts or physical evidence.</a:t>
            </a: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000" dirty="0">
                <a:solidFill>
                  <a:srgbClr val="000000"/>
                </a:solidFill>
                <a:latin typeface="Arial Narrow" panose="020B0606020202030204" pitchFamily="34" charset="0"/>
              </a:rPr>
              <a:t>Many parts of the Bible were written second-hand after Jesus died.</a:t>
            </a: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000" dirty="0">
                <a:solidFill>
                  <a:srgbClr val="000000"/>
                </a:solidFill>
                <a:latin typeface="Arial Narrow" panose="020B0606020202030204" pitchFamily="34" charset="0"/>
              </a:rPr>
              <a:t>No paintings or pictures.</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000" dirty="0">
              <a:solidFill>
                <a:srgbClr val="000000"/>
              </a:solidFill>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000" dirty="0">
                <a:solidFill>
                  <a:srgbClr val="000000"/>
                </a:solidFill>
                <a:latin typeface="Arial Narrow" panose="020B0606020202030204" pitchFamily="34" charset="0"/>
              </a:rPr>
              <a:t>For:</a:t>
            </a: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000" dirty="0">
                <a:solidFill>
                  <a:srgbClr val="000000"/>
                </a:solidFill>
                <a:latin typeface="Arial Narrow" panose="020B0606020202030204" pitchFamily="34" charset="0"/>
              </a:rPr>
              <a:t>The 4 Gospels.</a:t>
            </a: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000" dirty="0">
                <a:solidFill>
                  <a:srgbClr val="000000"/>
                </a:solidFill>
                <a:latin typeface="Arial Narrow" panose="020B0606020202030204" pitchFamily="34" charset="0"/>
              </a:rPr>
              <a:t>Josephus and Tacitus.</a:t>
            </a: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000" dirty="0">
                <a:solidFill>
                  <a:srgbClr val="000000"/>
                </a:solidFill>
                <a:latin typeface="Arial Narrow" panose="020B0606020202030204" pitchFamily="34" charset="0"/>
              </a:rPr>
              <a:t>Answered prayers.</a:t>
            </a: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000" dirty="0">
                <a:solidFill>
                  <a:srgbClr val="000000"/>
                </a:solidFill>
                <a:latin typeface="Arial Narrow" panose="020B0606020202030204" pitchFamily="34" charset="0"/>
              </a:rPr>
              <a:t>Visions.</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000" dirty="0">
              <a:solidFill>
                <a:srgbClr val="000000"/>
              </a:solidFill>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000" dirty="0">
                <a:solidFill>
                  <a:srgbClr val="000000"/>
                </a:solidFill>
                <a:latin typeface="Arial Narrow" panose="020B0606020202030204" pitchFamily="34" charset="0"/>
              </a:rPr>
              <a:t>Evidence Jesus existed from outside the Bible.</a:t>
            </a: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000" dirty="0">
                <a:solidFill>
                  <a:srgbClr val="000000"/>
                </a:solidFill>
                <a:latin typeface="Arial Narrow" panose="020B0606020202030204" pitchFamily="34" charset="0"/>
              </a:rPr>
              <a:t>Flavius Josephus (lived 37-c.100AD) was a Jewish (not Christian) historian writing in Rome in about 93 AD. He give us one of the earliest description of Jesus.</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000" dirty="0">
              <a:solidFill>
                <a:srgbClr val="000000"/>
              </a:solidFill>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000" dirty="0">
                <a:solidFill>
                  <a:srgbClr val="000000"/>
                </a:solidFill>
                <a:latin typeface="Arial Narrow" panose="020B0606020202030204" pitchFamily="34" charset="0"/>
              </a:rPr>
              <a:t>Tacitus (lived in 56-c.117 AD) was a Roman historian who wrote in the year 115 AD. Tacitus explains how the Roman Emperor Nero punished the Christians in Rome for the fire which destroyed most of that city in 64AD. He says that they worshipped a man called Jesus.</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000" dirty="0">
              <a:solidFill>
                <a:srgbClr val="000000"/>
              </a:solidFill>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000" dirty="0">
                <a:solidFill>
                  <a:srgbClr val="000000"/>
                </a:solidFill>
                <a:latin typeface="Arial Narrow" panose="020B0606020202030204" pitchFamily="34" charset="0"/>
              </a:rPr>
              <a:t>Pliny the Younger to the Emperor Trajan. Pliny was a Roman Governor. In one of his letters, dated around AD112, he asks Trajan’s advice about the best way to conduct legal deals with those who are accused of worshipping a man called Jesus.</a:t>
            </a:r>
          </a:p>
        </p:txBody>
      </p:sp>
      <p:pic>
        <p:nvPicPr>
          <p:cNvPr id="1047" name="Picture 23">
            <a:extLst>
              <a:ext uri="{FF2B5EF4-FFF2-40B4-BE49-F238E27FC236}">
                <a16:creationId xmlns:a16="http://schemas.microsoft.com/office/drawing/2014/main" id="{54A32C94-BD90-B17E-CADC-29CCC60EC54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390525" cy="46831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3" name="Text Box 26">
            <a:extLst>
              <a:ext uri="{FF2B5EF4-FFF2-40B4-BE49-F238E27FC236}">
                <a16:creationId xmlns:a16="http://schemas.microsoft.com/office/drawing/2014/main" id="{8DCF28ED-C07A-612B-DEA7-339B4F1A6C59}"/>
              </a:ext>
            </a:extLst>
          </p:cNvPr>
          <p:cNvSpPr txBox="1">
            <a:spLocks noChangeArrowheads="1"/>
          </p:cNvSpPr>
          <p:nvPr/>
        </p:nvSpPr>
        <p:spPr bwMode="auto">
          <a:xfrm>
            <a:off x="390525" y="665361"/>
            <a:ext cx="4164013" cy="88959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Narrow" panose="020B0606020202030204" pitchFamily="34" charset="0"/>
              </a:rPr>
              <a:t>Jesus as human and divine. Jesus possess the characteristics of God, such as omnipotent, omniscient and sinless. </a:t>
            </a:r>
            <a:r>
              <a:rPr lang="en-US" altLang="en-US" sz="1000" dirty="0">
                <a:latin typeface="Arial Narrow" panose="020B0606020202030204" pitchFamily="34" charset="0"/>
              </a:rPr>
              <a:t>At the same time, he had human qualities such as being born of a woman. Jesus aged as we do and experienced hunger, got tired and there evidence of human emotions such as anger. He also died and suffered pain when he was crucified. </a:t>
            </a:r>
            <a:r>
              <a:rPr kumimoji="0" lang="en-US" altLang="en-US" sz="1000" b="0" i="0" u="none" strike="noStrike" cap="none" normalizeH="0" baseline="0" dirty="0">
                <a:ln>
                  <a:noFill/>
                </a:ln>
                <a:solidFill>
                  <a:schemeClr val="tx1"/>
                </a:solidFill>
                <a:effectLst/>
                <a:latin typeface="Arial Narrow" panose="020B0606020202030204" pitchFamily="34" charset="0"/>
              </a:rPr>
              <a:t> The divinity and humanity of Jesus are distinct. </a:t>
            </a:r>
          </a:p>
        </p:txBody>
      </p:sp>
      <p:sp>
        <p:nvSpPr>
          <p:cNvPr id="15" name="Text Box 33">
            <a:extLst>
              <a:ext uri="{FF2B5EF4-FFF2-40B4-BE49-F238E27FC236}">
                <a16:creationId xmlns:a16="http://schemas.microsoft.com/office/drawing/2014/main" id="{401A8FF7-39CE-6DDD-CBAE-54A123733BC6}"/>
              </a:ext>
            </a:extLst>
          </p:cNvPr>
          <p:cNvSpPr txBox="1">
            <a:spLocks noChangeArrowheads="1"/>
          </p:cNvSpPr>
          <p:nvPr/>
        </p:nvSpPr>
        <p:spPr bwMode="auto">
          <a:xfrm>
            <a:off x="5681663" y="423863"/>
            <a:ext cx="2268538" cy="3714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400"/>
              </a:spcAft>
              <a:buClrTx/>
              <a:buSzTx/>
              <a:buFontTx/>
              <a:buNone/>
              <a:tabLst/>
            </a:pPr>
            <a:r>
              <a:rPr kumimoji="0" lang="en-GB" altLang="en-US" sz="1000" b="0" i="0" u="sng" strike="noStrike" cap="none" normalizeH="0" baseline="0">
                <a:ln>
                  <a:noFill/>
                </a:ln>
                <a:solidFill>
                  <a:srgbClr val="085296"/>
                </a:solidFill>
                <a:effectLst/>
                <a:latin typeface="Calibri" panose="020F0502020204030204" pitchFamily="34" charset="0"/>
              </a:rPr>
              <a:t>https://www.bbc.co.uk/religion/religions/</a:t>
            </a:r>
            <a:r>
              <a:rPr kumimoji="0" lang="en-GB" altLang="en-US" sz="10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59" name="Picture 35">
            <a:extLst>
              <a:ext uri="{FF2B5EF4-FFF2-40B4-BE49-F238E27FC236}">
                <a16:creationId xmlns:a16="http://schemas.microsoft.com/office/drawing/2014/main" id="{7A6DB346-412B-F8EE-A6B9-A27C3D29C2F8}"/>
              </a:ext>
            </a:extLst>
          </p:cNvPr>
          <p:cNvPicPr>
            <a:picLocks noChangeAspect="1" noChangeArrowheads="1"/>
          </p:cNvPicPr>
          <p:nvPr/>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058151" y="-31750"/>
            <a:ext cx="1295400" cy="9112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62" name="Picture 38" descr="religious education icon">
            <a:extLst>
              <a:ext uri="{FF2B5EF4-FFF2-40B4-BE49-F238E27FC236}">
                <a16:creationId xmlns:a16="http://schemas.microsoft.com/office/drawing/2014/main" id="{223B9FAD-FD42-4AD9-B737-C1190124A244}"/>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727841" y="2672865"/>
            <a:ext cx="710962" cy="527784"/>
          </a:xfrm>
          <a:prstGeom prst="rect">
            <a:avLst/>
          </a:prstGeom>
          <a:noFill/>
          <a:extLst>
            <a:ext uri="{909E8E84-426E-40DD-AFC4-6F175D3DCCD1}">
              <a14:hiddenFill xmlns:a14="http://schemas.microsoft.com/office/drawing/2010/main">
                <a:solidFill>
                  <a:srgbClr val="FFFFFF"/>
                </a:solidFill>
              </a14:hiddenFill>
            </a:ext>
          </a:extLst>
        </p:spPr>
      </p:pic>
      <p:sp>
        <p:nvSpPr>
          <p:cNvPr id="25" name="Text Box 26">
            <a:extLst>
              <a:ext uri="{FF2B5EF4-FFF2-40B4-BE49-F238E27FC236}">
                <a16:creationId xmlns:a16="http://schemas.microsoft.com/office/drawing/2014/main" id="{0332D16A-CC16-4813-9844-254689602853}"/>
              </a:ext>
            </a:extLst>
          </p:cNvPr>
          <p:cNvSpPr txBox="1">
            <a:spLocks noChangeArrowheads="1"/>
          </p:cNvSpPr>
          <p:nvPr/>
        </p:nvSpPr>
        <p:spPr bwMode="auto">
          <a:xfrm>
            <a:off x="290514" y="4612146"/>
            <a:ext cx="2563632" cy="15128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Omnipotent – All powerful</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Divine – God like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Gospels – Teaching or revelations of Christ</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Omniscient  - All knowing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Resurrection – Rising from the dead</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Arial Narrow" panose="020B0606020202030204" pitchFamily="34" charset="0"/>
              </a:rPr>
              <a:t>Crucifixion  - A Roman form of execution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Narrow" panose="020B0606020202030204" pitchFamily="34" charset="0"/>
              </a:rPr>
              <a:t>Trinity – The three persons of God, God the Father, God the Son and God the Holy Spirit. </a:t>
            </a:r>
          </a:p>
        </p:txBody>
      </p:sp>
      <p:sp>
        <p:nvSpPr>
          <p:cNvPr id="26" name="Text Box 26">
            <a:extLst>
              <a:ext uri="{FF2B5EF4-FFF2-40B4-BE49-F238E27FC236}">
                <a16:creationId xmlns:a16="http://schemas.microsoft.com/office/drawing/2014/main" id="{45853769-BD68-C1BD-E056-45C99C758D7B}"/>
              </a:ext>
            </a:extLst>
          </p:cNvPr>
          <p:cNvSpPr txBox="1">
            <a:spLocks noChangeArrowheads="1"/>
          </p:cNvSpPr>
          <p:nvPr/>
        </p:nvSpPr>
        <p:spPr bwMode="auto">
          <a:xfrm>
            <a:off x="262333" y="1956394"/>
            <a:ext cx="2558303" cy="171876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sng" strike="noStrike" cap="none" normalizeH="0" baseline="0" dirty="0">
                <a:ln>
                  <a:noFill/>
                </a:ln>
                <a:solidFill>
                  <a:schemeClr val="tx1"/>
                </a:solidFill>
                <a:effectLst/>
                <a:latin typeface="Arial Narrow" panose="020B0606020202030204" pitchFamily="34" charset="0"/>
              </a:rPr>
              <a:t>The Shroud of Turin.</a:t>
            </a:r>
            <a:endParaRPr lang="en-US" altLang="en-US" sz="1000" u="sng" dirty="0">
              <a:latin typeface="Arial Narrow" panose="020B060602020203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000" b="0" i="0" strike="noStrike" cap="none" normalizeH="0" baseline="0" dirty="0">
                <a:ln>
                  <a:noFill/>
                </a:ln>
                <a:solidFill>
                  <a:schemeClr val="tx1"/>
                </a:solidFill>
                <a:effectLst/>
                <a:latin typeface="Arial Narrow" panose="020B0606020202030204" pitchFamily="34" charset="0"/>
              </a:rPr>
              <a:t>The Turin Shroud is a single piece of cloth 14ft long and 3ft wide.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000" dirty="0">
                <a:latin typeface="Arial Narrow" panose="020B0606020202030204" pitchFamily="34" charset="0"/>
              </a:rPr>
              <a:t>It has a faint image on it of a man who appears to have been crucified.</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000" b="0" i="0" strike="noStrike" cap="none" normalizeH="0" baseline="0" dirty="0">
                <a:ln>
                  <a:noFill/>
                </a:ln>
                <a:solidFill>
                  <a:schemeClr val="tx1"/>
                </a:solidFill>
                <a:effectLst/>
                <a:latin typeface="Arial Narrow" panose="020B0606020202030204" pitchFamily="34" charset="0"/>
              </a:rPr>
              <a:t>We know this by the blood from the ankles and wrist.</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000" dirty="0">
                <a:latin typeface="Arial Narrow" panose="020B0606020202030204" pitchFamily="34" charset="0"/>
              </a:rPr>
              <a:t>There are also trickles of blood around the head.</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000" b="0" i="0" strike="noStrike" cap="none" normalizeH="0" baseline="0" dirty="0">
                <a:ln>
                  <a:noFill/>
                </a:ln>
                <a:solidFill>
                  <a:schemeClr val="tx1"/>
                </a:solidFill>
                <a:effectLst/>
                <a:latin typeface="Arial Narrow" panose="020B0606020202030204" pitchFamily="34" charset="0"/>
              </a:rPr>
              <a:t>The body has blood all over it </a:t>
            </a:r>
            <a:r>
              <a:rPr lang="en-US" altLang="en-US" sz="1000" dirty="0">
                <a:latin typeface="Arial Narrow" panose="020B0606020202030204" pitchFamily="34" charset="0"/>
              </a:rPr>
              <a:t>from what appears to be whip marks.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000" b="0" i="0" strike="noStrike" cap="none" normalizeH="0" baseline="0" dirty="0">
                <a:ln>
                  <a:noFill/>
                </a:ln>
                <a:solidFill>
                  <a:schemeClr val="tx1"/>
                </a:solidFill>
                <a:effectLst/>
                <a:latin typeface="Arial Narrow" panose="020B0606020202030204" pitchFamily="34" charset="0"/>
              </a:rPr>
              <a:t>The Shroud of Turin in th</a:t>
            </a:r>
            <a:r>
              <a:rPr lang="en-US" altLang="en-US" sz="1000" dirty="0">
                <a:latin typeface="Arial Narrow" panose="020B0606020202030204" pitchFamily="34" charset="0"/>
              </a:rPr>
              <a:t>e most studied object in human history. </a:t>
            </a:r>
            <a:endParaRPr kumimoji="0" lang="en-US" altLang="en-US" sz="1000" b="0" i="0" strike="noStrike" cap="none" normalizeH="0" baseline="0" dirty="0">
              <a:ln>
                <a:noFill/>
              </a:ln>
              <a:solidFill>
                <a:schemeClr val="tx1"/>
              </a:solidFill>
              <a:effectLst/>
              <a:latin typeface="Arial Narrow" panose="020B0606020202030204" pitchFamily="34" charset="0"/>
            </a:endParaRPr>
          </a:p>
        </p:txBody>
      </p:sp>
      <p:pic>
        <p:nvPicPr>
          <p:cNvPr id="1064" name="Picture 40" descr="Image result for shroud of turin">
            <a:extLst>
              <a:ext uri="{FF2B5EF4-FFF2-40B4-BE49-F238E27FC236}">
                <a16:creationId xmlns:a16="http://schemas.microsoft.com/office/drawing/2014/main" id="{00B0832A-629D-2154-348D-136895DEB5E6}"/>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854145" y="2011247"/>
            <a:ext cx="977061" cy="147955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a:extLst>
              <a:ext uri="{FF2B5EF4-FFF2-40B4-BE49-F238E27FC236}">
                <a16:creationId xmlns:a16="http://schemas.microsoft.com/office/drawing/2014/main" id="{2A0CFF1A-E5A7-267D-5CA9-56B52D051F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9468" y="4054476"/>
            <a:ext cx="3628106" cy="270351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8" name="Text Box 26">
            <a:extLst>
              <a:ext uri="{FF2B5EF4-FFF2-40B4-BE49-F238E27FC236}">
                <a16:creationId xmlns:a16="http://schemas.microsoft.com/office/drawing/2014/main" id="{6BD8A370-8B1B-8699-D989-8D688FBDCAC1}"/>
              </a:ext>
            </a:extLst>
          </p:cNvPr>
          <p:cNvSpPr txBox="1">
            <a:spLocks noChangeArrowheads="1"/>
          </p:cNvSpPr>
          <p:nvPr/>
        </p:nvSpPr>
        <p:spPr bwMode="auto">
          <a:xfrm>
            <a:off x="3205109" y="4262434"/>
            <a:ext cx="3531957" cy="88959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Narrow" panose="020B0606020202030204" pitchFamily="34" charset="0"/>
              </a:rPr>
              <a:t>Jesus spoke in stories, riddles and even jokes, he was known as a great storyteller. When pressed for an exact answer to a religious or moral question he often returned with a story. Some of those stories were designed to teach an important lesson in plain and relatable language – others were spoken intentionally to confuse or cloud the truth or to make people think for themselves. The Good Samaritan is a story that is very familiar to many of us. When Jesus first told this story it would hav</a:t>
            </a:r>
            <a:r>
              <a:rPr lang="en-US" altLang="en-US" sz="1000" dirty="0">
                <a:latin typeface="Arial Narrow" panose="020B0606020202030204" pitchFamily="34" charset="0"/>
              </a:rPr>
              <a:t>e been very shocking to his audience. Jews and Samaritans hated each other. </a:t>
            </a:r>
            <a:r>
              <a:rPr kumimoji="0" lang="en-US" altLang="en-US" sz="1000" b="0" i="0" u="none" strike="noStrike" cap="none" normalizeH="0" baseline="0" dirty="0">
                <a:ln>
                  <a:noFill/>
                </a:ln>
                <a:solidFill>
                  <a:schemeClr val="tx1"/>
                </a:solidFill>
                <a:effectLst/>
                <a:latin typeface="Arial Narrow" panose="020B060602020203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dirty="0">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Narrow" panose="020B0606020202030204" pitchFamily="34" charset="0"/>
              </a:rPr>
              <a:t>Like other stories Jesus told this was a response to the questions of hat happens after we die. Jesus; response shifted the conversation from the life beyond the grave to the practice of compassion and care in the here and now. In this story he both pokes fun at the religious leaders of the day but he effectively uses marginalized, even hated people, as the hero in the story. </a:t>
            </a:r>
          </a:p>
        </p:txBody>
      </p:sp>
      <p:pic>
        <p:nvPicPr>
          <p:cNvPr id="30" name="Picture 29">
            <a:extLst>
              <a:ext uri="{FF2B5EF4-FFF2-40B4-BE49-F238E27FC236}">
                <a16:creationId xmlns:a16="http://schemas.microsoft.com/office/drawing/2014/main" id="{F688BB63-488F-8108-77DA-630D74368B1A}"/>
              </a:ext>
            </a:extLst>
          </p:cNvPr>
          <p:cNvPicPr>
            <a:picLocks noChangeAspect="1"/>
          </p:cNvPicPr>
          <p:nvPr/>
        </p:nvPicPr>
        <p:blipFill rotWithShape="1">
          <a:blip r:embed="rId16"/>
          <a:srcRect l="9970" r="7069"/>
          <a:stretch/>
        </p:blipFill>
        <p:spPr>
          <a:xfrm rot="161733">
            <a:off x="5592272" y="1583277"/>
            <a:ext cx="1269107" cy="1954206"/>
          </a:xfrm>
          <a:prstGeom prst="rect">
            <a:avLst/>
          </a:prstGeom>
        </p:spPr>
      </p:pic>
    </p:spTree>
    <p:extLst>
      <p:ext uri="{BB962C8B-B14F-4D97-AF65-F5344CB8AC3E}">
        <p14:creationId xmlns:p14="http://schemas.microsoft.com/office/powerpoint/2010/main" val="1098572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A43CDB232EDD948B46E96F0CF34469C" ma:contentTypeVersion="12" ma:contentTypeDescription="Create a new document." ma:contentTypeScope="" ma:versionID="aae42402883a58d3542c3761decac6ff">
  <xsd:schema xmlns:xsd="http://www.w3.org/2001/XMLSchema" xmlns:xs="http://www.w3.org/2001/XMLSchema" xmlns:p="http://schemas.microsoft.com/office/2006/metadata/properties" xmlns:ns2="c12877c5-2646-446e-b132-0627215dcd36" xmlns:ns3="f9623c34-7f27-47ec-bd55-ee6d8bb75370" targetNamespace="http://schemas.microsoft.com/office/2006/metadata/properties" ma:root="true" ma:fieldsID="9fa64bd3160ff68ef84f9588a89eafc0" ns2:_="" ns3:_="">
    <xsd:import namespace="c12877c5-2646-446e-b132-0627215dcd36"/>
    <xsd:import namespace="f9623c34-7f27-47ec-bd55-ee6d8bb7537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2877c5-2646-446e-b132-0627215dcd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fbcd5a62-a70c-4280-b521-17f27abcce56"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9623c34-7f27-47ec-bd55-ee6d8bb75370"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a0b1992b-7a33-4083-b706-f33f51703a2d}" ma:internalName="TaxCatchAll" ma:showField="CatchAllData" ma:web="f9623c34-7f27-47ec-bd55-ee6d8bb7537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9623c34-7f27-47ec-bd55-ee6d8bb75370" xsi:nil="true"/>
    <lcf76f155ced4ddcb4097134ff3c332f xmlns="c12877c5-2646-446e-b132-0627215dcd36">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F7425C-4549-463C-927D-518F57B521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2877c5-2646-446e-b132-0627215dcd36"/>
    <ds:schemaRef ds:uri="f9623c34-7f27-47ec-bd55-ee6d8bb753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6CED9D1-8A38-4C8C-B44D-5EA647CBC9A8}">
  <ds:schemaRefs>
    <ds:schemaRef ds:uri="f9623c34-7f27-47ec-bd55-ee6d8bb75370"/>
    <ds:schemaRef ds:uri="http://purl.org/dc/elements/1.1/"/>
    <ds:schemaRef ds:uri="http://purl.org/dc/dcmitype/"/>
    <ds:schemaRef ds:uri="c12877c5-2646-446e-b132-0627215dcd36"/>
    <ds:schemaRef ds:uri="http://www.w3.org/XML/1998/namespace"/>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C70797B4-A68B-4532-9DC5-6E81A9D4135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63</TotalTime>
  <Words>624</Words>
  <Application>Microsoft Office PowerPoint</Application>
  <PresentationFormat>A4 Paper (210x297 mm)</PresentationFormat>
  <Paragraphs>44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Sorry C</cp:lastModifiedBy>
  <cp:revision>3</cp:revision>
  <dcterms:created xsi:type="dcterms:W3CDTF">2023-10-15T14:43:22Z</dcterms:created>
  <dcterms:modified xsi:type="dcterms:W3CDTF">2023-10-17T10:17:38Z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0x010100FA43CDB232EDD948B46E96F0CF34469C</vt:lpwstr>
  </property>
  <property fmtid="{D5CDD505-2E9C-101B-9397-08002B2CF9AE}" pid="3" name="MediaServiceImageTags">
    <vt:lpwstr/>
  </property>
</Properties>
</file>