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7" r:id="rId2"/>
  </p:sldIdLst>
  <p:sldSz cx="9906000" cy="6858000" type="A4"/>
  <p:notesSz cx="7102475" cy="9388475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4EA"/>
          </a:solidFill>
        </a:fill>
      </a:tcStyle>
    </a:wholeTbl>
    <a:band2H>
      <a:tcTxStyle/>
      <a:tcStyle>
        <a:tcBdr/>
        <a:fill>
          <a:solidFill>
            <a:srgbClr val="E8EBF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63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/>
          </p:nvPr>
        </p:nvSpPr>
        <p:spPr>
          <a:xfrm>
            <a:off x="1009650" y="704850"/>
            <a:ext cx="5083175" cy="3519488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92" name="Shape 92"/>
          <p:cNvSpPr>
            <a:spLocks noGrp="1"/>
          </p:cNvSpPr>
          <p:nvPr>
            <p:ph type="body" sz="quarter" idx="1"/>
          </p:nvPr>
        </p:nvSpPr>
        <p:spPr>
          <a:xfrm>
            <a:off x="946997" y="4459526"/>
            <a:ext cx="5208482" cy="4224814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200">
        <a:latin typeface="+mn-lt"/>
        <a:ea typeface="+mn-ea"/>
        <a:cs typeface="+mn-cs"/>
        <a:sym typeface="Calibri"/>
      </a:defRPr>
    </a:lvl1pPr>
    <a:lvl2pPr indent="228600" defTabSz="457200" latinLnBrk="0">
      <a:defRPr sz="1200">
        <a:latin typeface="+mn-lt"/>
        <a:ea typeface="+mn-ea"/>
        <a:cs typeface="+mn-cs"/>
        <a:sym typeface="Calibri"/>
      </a:defRPr>
    </a:lvl2pPr>
    <a:lvl3pPr indent="457200" defTabSz="457200" latinLnBrk="0">
      <a:defRPr sz="1200">
        <a:latin typeface="+mn-lt"/>
        <a:ea typeface="+mn-ea"/>
        <a:cs typeface="+mn-cs"/>
        <a:sym typeface="Calibri"/>
      </a:defRPr>
    </a:lvl3pPr>
    <a:lvl4pPr indent="685800" defTabSz="457200" latinLnBrk="0">
      <a:defRPr sz="1200">
        <a:latin typeface="+mn-lt"/>
        <a:ea typeface="+mn-ea"/>
        <a:cs typeface="+mn-cs"/>
        <a:sym typeface="Calibri"/>
      </a:defRPr>
    </a:lvl4pPr>
    <a:lvl5pPr indent="914400" defTabSz="457200" latinLnBrk="0">
      <a:defRPr sz="1200">
        <a:latin typeface="+mn-lt"/>
        <a:ea typeface="+mn-ea"/>
        <a:cs typeface="+mn-cs"/>
        <a:sym typeface="Calibri"/>
      </a:defRPr>
    </a:lvl5pPr>
    <a:lvl6pPr indent="1143000" defTabSz="457200" latinLnBrk="0">
      <a:defRPr sz="1200">
        <a:latin typeface="+mn-lt"/>
        <a:ea typeface="+mn-ea"/>
        <a:cs typeface="+mn-cs"/>
        <a:sym typeface="Calibri"/>
      </a:defRPr>
    </a:lvl6pPr>
    <a:lvl7pPr indent="1371600" defTabSz="457200" latinLnBrk="0">
      <a:defRPr sz="1200">
        <a:latin typeface="+mn-lt"/>
        <a:ea typeface="+mn-ea"/>
        <a:cs typeface="+mn-cs"/>
        <a:sym typeface="Calibri"/>
      </a:defRPr>
    </a:lvl7pPr>
    <a:lvl8pPr indent="1600200" defTabSz="457200" latinLnBrk="0">
      <a:defRPr sz="1200">
        <a:latin typeface="+mn-lt"/>
        <a:ea typeface="+mn-ea"/>
        <a:cs typeface="+mn-cs"/>
        <a:sym typeface="Calibri"/>
      </a:defRPr>
    </a:lvl8pPr>
    <a:lvl9pPr indent="1828800" defTabSz="4572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742950" y="1122362"/>
            <a:ext cx="84201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38250" y="3602037"/>
            <a:ext cx="7429500" cy="16557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457200" algn="ctr">
              <a:buSzTx/>
              <a:buFontTx/>
              <a:buNone/>
              <a:defRPr sz="2400"/>
            </a:lvl2pPr>
            <a:lvl3pPr marL="0" indent="914400" algn="ctr">
              <a:buSzTx/>
              <a:buFontTx/>
              <a:buNone/>
              <a:defRPr sz="2400"/>
            </a:lvl3pPr>
            <a:lvl4pPr marL="0" indent="1371600" algn="ctr">
              <a:buSzTx/>
              <a:buFontTx/>
              <a:buNone/>
              <a:defRPr sz="2400"/>
            </a:lvl4pPr>
            <a:lvl5pPr marL="0" indent="1828800" algn="ctr">
              <a:buSzTx/>
              <a:buFontTx/>
              <a:buNone/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>
            <a:spLocks noGrp="1"/>
          </p:cNvSpPr>
          <p:nvPr>
            <p:ph type="title"/>
          </p:nvPr>
        </p:nvSpPr>
        <p:spPr>
          <a:xfrm>
            <a:off x="675878" y="1709740"/>
            <a:ext cx="8543926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3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75878" y="4589464"/>
            <a:ext cx="8543926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/>
            </a:lvl1pPr>
            <a:lvl2pPr marL="0" indent="457200">
              <a:buSzTx/>
              <a:buFontTx/>
              <a:buNone/>
              <a:defRPr sz="2400"/>
            </a:lvl2pPr>
            <a:lvl3pPr marL="0" indent="914400">
              <a:buSzTx/>
              <a:buFontTx/>
              <a:buNone/>
              <a:defRPr sz="2400"/>
            </a:lvl3pPr>
            <a:lvl4pPr marL="0" indent="1371600">
              <a:buSzTx/>
              <a:buFontTx/>
              <a:buNone/>
              <a:defRPr sz="2400"/>
            </a:lvl4pPr>
            <a:lvl5pPr marL="0" indent="1828800">
              <a:buSzTx/>
              <a:buFontTx/>
              <a:buNone/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9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681037" y="1825625"/>
            <a:ext cx="4210051" cy="4351338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>
            <a:spLocks noGrp="1"/>
          </p:cNvSpPr>
          <p:nvPr>
            <p:ph type="title"/>
          </p:nvPr>
        </p:nvSpPr>
        <p:spPr>
          <a:xfrm>
            <a:off x="682328" y="365127"/>
            <a:ext cx="8543926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8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82328" y="1681163"/>
            <a:ext cx="4190703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 b="1"/>
            </a:lvl1pPr>
            <a:lvl2pPr marL="0" indent="457200">
              <a:buSzTx/>
              <a:buFontTx/>
              <a:buNone/>
              <a:defRPr sz="2400" b="1"/>
            </a:lvl2pPr>
            <a:lvl3pPr marL="0" indent="914400">
              <a:buSzTx/>
              <a:buFontTx/>
              <a:buNone/>
              <a:defRPr sz="2400" b="1"/>
            </a:lvl3pPr>
            <a:lvl4pPr marL="0" indent="1371600">
              <a:buSzTx/>
              <a:buFontTx/>
              <a:buNone/>
              <a:defRPr sz="2400" b="1"/>
            </a:lvl4pPr>
            <a:lvl5pPr marL="0" indent="1828800">
              <a:buSzTx/>
              <a:buFontTx/>
              <a:buNone/>
              <a:defRPr sz="24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014912" y="1681163"/>
            <a:ext cx="4211341" cy="82391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73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4211339" y="987427"/>
            <a:ext cx="5014914" cy="4873626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82328" y="2057400"/>
            <a:ext cx="3194943" cy="381158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600"/>
            </a:pPr>
            <a:endParaRPr/>
          </a:p>
        </p:txBody>
      </p:sp>
      <p:sp>
        <p:nvSpPr>
          <p:cNvPr id="7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83" name="Picture Placeholder 2"/>
          <p:cNvSpPr>
            <a:spLocks noGrp="1"/>
          </p:cNvSpPr>
          <p:nvPr>
            <p:ph type="pic" sz="half" idx="13"/>
          </p:nvPr>
        </p:nvSpPr>
        <p:spPr>
          <a:xfrm>
            <a:off x="4211339" y="987427"/>
            <a:ext cx="5014914" cy="4873626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8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82328" y="2057400"/>
            <a:ext cx="3194943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CB4A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681037" y="365127"/>
            <a:ext cx="8543926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681037" y="1825625"/>
            <a:ext cx="8543926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960981" y="6404294"/>
            <a:ext cx="263983" cy="2692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hyperlink" Target="https://www.youtube.com/watch?v=h_0TAXWt8hY" TargetMode="External"/><Relationship Id="rId7" Type="http://schemas.openxmlformats.org/officeDocument/2006/relationships/image" Target="../media/image3.png"/><Relationship Id="rId2" Type="http://schemas.openxmlformats.org/officeDocument/2006/relationships/hyperlink" Target="https://en.wikipedia.org/wiki/Commedia_dell%27arte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hyperlink" Target="https://learningthroughtheatre.co.uk/commedia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Rectangle: Rounded Corners 5"/>
          <p:cNvSpPr/>
          <p:nvPr/>
        </p:nvSpPr>
        <p:spPr>
          <a:xfrm>
            <a:off x="2680847" y="85059"/>
            <a:ext cx="7118827" cy="1989478"/>
          </a:xfrm>
          <a:prstGeom prst="roundRect">
            <a:avLst>
              <a:gd name="adj" fmla="val 16667"/>
            </a:avLst>
          </a:prstGeom>
          <a:solidFill>
            <a:srgbClr val="FBD1D9"/>
          </a:solidFill>
          <a:ln w="76200">
            <a:solidFill>
              <a:srgbClr val="EF3054"/>
            </a:solidFill>
            <a:miter/>
          </a:ln>
        </p:spPr>
        <p:txBody>
          <a:bodyPr lIns="45719" rIns="45719" anchor="ctr"/>
          <a:lstStyle/>
          <a:p>
            <a:pPr marL="0" marR="0" lvl="0" indent="0" algn="ctr" defTabSz="457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  <p:sp>
        <p:nvSpPr>
          <p:cNvPr id="96" name="Rectangle: Rounded Corners 6"/>
          <p:cNvSpPr/>
          <p:nvPr/>
        </p:nvSpPr>
        <p:spPr>
          <a:xfrm>
            <a:off x="106325" y="4981962"/>
            <a:ext cx="6379535" cy="1713003"/>
          </a:xfrm>
          <a:prstGeom prst="roundRect">
            <a:avLst>
              <a:gd name="adj" fmla="val 16667"/>
            </a:avLst>
          </a:prstGeom>
          <a:solidFill>
            <a:srgbClr val="C5E0B4"/>
          </a:solidFill>
          <a:ln w="76200">
            <a:solidFill>
              <a:srgbClr val="548235"/>
            </a:solidFill>
            <a:miter/>
          </a:ln>
        </p:spPr>
        <p:txBody>
          <a:bodyPr lIns="45719" rIns="45719" anchor="ctr"/>
          <a:lstStyle/>
          <a:p>
            <a:pPr marL="0" marR="0" lvl="0" indent="0" algn="ctr" defTabSz="457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  <p:sp>
        <p:nvSpPr>
          <p:cNvPr id="97" name="Rectangle: Rounded Corners 7"/>
          <p:cNvSpPr/>
          <p:nvPr/>
        </p:nvSpPr>
        <p:spPr>
          <a:xfrm>
            <a:off x="6694967" y="4642882"/>
            <a:ext cx="3104708" cy="2052084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76200">
            <a:solidFill>
              <a:srgbClr val="820263"/>
            </a:solidFill>
            <a:miter/>
          </a:ln>
        </p:spPr>
        <p:txBody>
          <a:bodyPr lIns="45719" rIns="45719" anchor="ctr"/>
          <a:lstStyle/>
          <a:p>
            <a:pPr marL="0" marR="0" lvl="0" indent="0" algn="ctr" defTabSz="457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What</a:t>
            </a:r>
            <a:r>
              <a:rPr kumimoji="0" lang="en-GB" b="0" i="0" u="none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 is a Gramalot?</a:t>
            </a:r>
            <a:endParaRPr kumimoji="0" lang="en-GB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  <a:p>
            <a:pPr marL="0" marR="0" lvl="0" indent="0" algn="ctr" defTabSz="457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  <a:p>
            <a:pPr marL="0" marR="0" lvl="0" indent="0" algn="ctr" defTabSz="457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dirty="0">
                <a:latin typeface="Calibri"/>
                <a:cs typeface="Calibri"/>
              </a:rPr>
              <a:t>__________________________</a:t>
            </a:r>
            <a:endParaRPr kumimoji="0" lang="en-GB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  <a:p>
            <a:pPr marL="0" marR="0" lvl="0" indent="0" algn="ctr" defTabSz="457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_______________________</a:t>
            </a:r>
          </a:p>
          <a:p>
            <a:pPr marL="0" marR="0" lvl="0" indent="0" algn="ctr" defTabSz="457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_______________________</a:t>
            </a:r>
          </a:p>
          <a:p>
            <a:pPr marL="0" marR="0" lvl="0" indent="0" algn="ctr" defTabSz="457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_______________________</a:t>
            </a:r>
          </a:p>
        </p:txBody>
      </p:sp>
      <p:sp>
        <p:nvSpPr>
          <p:cNvPr id="99" name="Rectangle: Rounded Corners 10"/>
          <p:cNvSpPr/>
          <p:nvPr/>
        </p:nvSpPr>
        <p:spPr>
          <a:xfrm>
            <a:off x="5999119" y="2260761"/>
            <a:ext cx="3800555" cy="2228745"/>
          </a:xfrm>
          <a:prstGeom prst="roundRect">
            <a:avLst>
              <a:gd name="adj" fmla="val 16667"/>
            </a:avLst>
          </a:prstGeom>
          <a:solidFill>
            <a:srgbClr val="FFF2CC"/>
          </a:solidFill>
          <a:ln w="76200">
            <a:solidFill>
              <a:srgbClr val="F0A202"/>
            </a:solidFill>
            <a:miter/>
          </a:ln>
        </p:spPr>
        <p:txBody>
          <a:bodyPr lIns="45719" rIns="45719" anchor="ctr"/>
          <a:lstStyle/>
          <a:p>
            <a:pPr lvl="0" algn="ctr">
              <a:defRPr/>
            </a:pPr>
            <a:endParaRPr lang="en-GB" dirty="0">
              <a:hlinkClick r:id="rId2"/>
            </a:endParaRPr>
          </a:p>
          <a:p>
            <a:pPr lvl="0" algn="ctr">
              <a:defRPr/>
            </a:pPr>
            <a:endParaRPr lang="en-GB" dirty="0">
              <a:hlinkClick r:id="rId2"/>
            </a:endParaRPr>
          </a:p>
          <a:p>
            <a:pPr lvl="0" algn="ctr">
              <a:defRPr/>
            </a:pPr>
            <a:r>
              <a:rPr lang="en-GB" dirty="0">
                <a:hlinkClick r:id="rId2"/>
              </a:rPr>
              <a:t>https://en.wikipedia.org/wiki/Commedia_dell%27arte</a:t>
            </a:r>
            <a:endParaRPr lang="en-GB" dirty="0"/>
          </a:p>
          <a:p>
            <a:pPr lvl="0" algn="ctr">
              <a:defRPr/>
            </a:pPr>
            <a:r>
              <a:rPr lang="en-GB" dirty="0">
                <a:hlinkClick r:id="rId3"/>
              </a:rPr>
              <a:t>https://www.youtube.com/watch?v=h_0TAXWt8hY</a:t>
            </a:r>
            <a:endParaRPr lang="en-GB" dirty="0"/>
          </a:p>
          <a:p>
            <a:pPr lvl="0" algn="ctr">
              <a:defRPr/>
            </a:pPr>
            <a:r>
              <a:rPr lang="en-GB" dirty="0">
                <a:hlinkClick r:id="rId4"/>
              </a:rPr>
              <a:t>https://learningthroughtheatre.co.uk/commedia</a:t>
            </a:r>
            <a:endParaRPr lang="en-GB" dirty="0"/>
          </a:p>
          <a:p>
            <a:pPr lvl="0" algn="ctr">
              <a:defRPr/>
            </a:pPr>
            <a:endParaRPr kumimoji="0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  <p:sp>
        <p:nvSpPr>
          <p:cNvPr id="100" name="Rectangle: Rounded Corners 11"/>
          <p:cNvSpPr/>
          <p:nvPr/>
        </p:nvSpPr>
        <p:spPr>
          <a:xfrm>
            <a:off x="4234115" y="2241096"/>
            <a:ext cx="1584252" cy="2574308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76200">
            <a:solidFill>
              <a:srgbClr val="404040"/>
            </a:solidFill>
            <a:miter/>
          </a:ln>
        </p:spPr>
        <p:txBody>
          <a:bodyPr lIns="45719" rIns="45719" anchor="ctr"/>
          <a:lstStyle/>
          <a:p>
            <a:pPr marL="0" marR="0" lvl="0" indent="0" algn="ctr" defTabSz="457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  <p:pic>
        <p:nvPicPr>
          <p:cNvPr id="101" name="Picture 30" descr="Picture 3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12797" y="5047924"/>
            <a:ext cx="446535" cy="446534"/>
          </a:xfrm>
          <a:prstGeom prst="rect">
            <a:avLst/>
          </a:prstGeom>
          <a:ln w="12700">
            <a:miter lim="400000"/>
          </a:ln>
        </p:spPr>
      </p:pic>
      <p:sp>
        <p:nvSpPr>
          <p:cNvPr id="102" name="TextBox 31"/>
          <p:cNvSpPr txBox="1"/>
          <p:nvPr/>
        </p:nvSpPr>
        <p:spPr>
          <a:xfrm>
            <a:off x="2195519" y="5125126"/>
            <a:ext cx="2645246" cy="369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>
              <a:defRPr b="1" u="sng">
                <a:latin typeface="Caviar Dreams"/>
                <a:ea typeface="Caviar Dreams"/>
                <a:cs typeface="Caviar Dreams"/>
                <a:sym typeface="Caviar Dreams"/>
              </a:defRPr>
            </a:lvl1pPr>
          </a:lstStyle>
          <a:p>
            <a:pPr marL="0" marR="0" lvl="0" indent="0" algn="l" defTabSz="457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800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viar Dreams"/>
                <a:sym typeface="Caviar Dreams"/>
              </a:rPr>
              <a:t>KEY VOCAB</a:t>
            </a:r>
            <a:r>
              <a:rPr kumimoji="0" lang="en-GB" sz="1800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viar Dreams"/>
                <a:sym typeface="Caviar Dreams"/>
              </a:rPr>
              <a:t>ULARY</a:t>
            </a:r>
            <a:endParaRPr kumimoji="0" sz="1800" b="1" i="0" u="sng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viar Dreams"/>
              <a:sym typeface="Caviar Dreams"/>
            </a:endParaRPr>
          </a:p>
        </p:txBody>
      </p:sp>
      <p:graphicFrame>
        <p:nvGraphicFramePr>
          <p:cNvPr id="103" name="Table 2"/>
          <p:cNvGraphicFramePr/>
          <p:nvPr>
            <p:extLst>
              <p:ext uri="{D42A27DB-BD31-4B8C-83A1-F6EECF244321}">
                <p14:modId xmlns:p14="http://schemas.microsoft.com/office/powerpoint/2010/main" val="4022584930"/>
              </p:ext>
            </p:extLst>
          </p:nvPr>
        </p:nvGraphicFramePr>
        <p:xfrm>
          <a:off x="106324" y="5560420"/>
          <a:ext cx="6379535" cy="1072359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11544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69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06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179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7956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4083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b="1">
                          <a:latin typeface="Caviar Dreams"/>
                          <a:ea typeface="Caviar Dreams"/>
                          <a:cs typeface="Caviar Dreams"/>
                          <a:sym typeface="Caviar Dreams"/>
                        </a:defRPr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Mime</a:t>
                      </a:r>
                    </a:p>
                  </a:txBody>
                  <a:tcPr marL="45720" marR="4572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b="1">
                          <a:latin typeface="Caviar Dreams"/>
                          <a:ea typeface="Caviar Dreams"/>
                          <a:cs typeface="Caviar Dreams"/>
                          <a:sym typeface="Caviar Dreams"/>
                        </a:defRPr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Slapstick</a:t>
                      </a:r>
                      <a:endParaRPr sz="16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b="1">
                          <a:latin typeface="Caviar Dreams"/>
                          <a:ea typeface="Caviar Dreams"/>
                          <a:cs typeface="Caviar Dreams"/>
                          <a:sym typeface="Caviar Dreams"/>
                        </a:defRPr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Comedy</a:t>
                      </a:r>
                      <a:endParaRPr sz="16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b="1">
                          <a:latin typeface="Caviar Dreams"/>
                          <a:ea typeface="Caviar Dreams"/>
                          <a:cs typeface="Caviar Dreams"/>
                          <a:sym typeface="Caviar Dreams"/>
                        </a:defRPr>
                      </a:pPr>
                      <a:r>
                        <a:rPr lang="en-GB" sz="1400">
                          <a:solidFill>
                            <a:schemeClr val="tx1"/>
                          </a:solidFill>
                        </a:rPr>
                        <a:t>Stock</a:t>
                      </a:r>
                      <a:r>
                        <a:rPr lang="en-GB" sz="1400" baseline="0">
                          <a:solidFill>
                            <a:schemeClr val="tx1"/>
                          </a:solidFill>
                        </a:rPr>
                        <a:t> characters</a:t>
                      </a:r>
                      <a:endParaRPr sz="14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b="1">
                          <a:latin typeface="Caviar Dreams"/>
                          <a:ea typeface="Caviar Dreams"/>
                          <a:cs typeface="Caviar Dreams"/>
                          <a:sym typeface="Caviar Dreams"/>
                        </a:defRPr>
                      </a:pPr>
                      <a:r>
                        <a:rPr lang="en-GB" sz="1600" dirty="0" err="1">
                          <a:solidFill>
                            <a:schemeClr val="tx1"/>
                          </a:solidFill>
                        </a:rPr>
                        <a:t>Impro</a:t>
                      </a:r>
                      <a:endParaRPr sz="16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0839">
                <a:tc>
                  <a:txBody>
                    <a:bodyPr/>
                    <a:lstStyle/>
                    <a:p>
                      <a:pPr algn="ctr" defTabSz="914400">
                        <a:defRPr b="1">
                          <a:latin typeface="Caviar Dreams"/>
                          <a:ea typeface="Caviar Dreams"/>
                          <a:cs typeface="Caviar Dreams"/>
                          <a:sym typeface="Caviar Dreams"/>
                        </a:defRPr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Physical</a:t>
                      </a:r>
                      <a:r>
                        <a:rPr lang="en-GB" sz="1600" baseline="0" dirty="0">
                          <a:solidFill>
                            <a:schemeClr val="tx1"/>
                          </a:solidFill>
                        </a:rPr>
                        <a:t> Skills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b="1">
                          <a:latin typeface="Caviar Dreams"/>
                          <a:ea typeface="Caviar Dreams"/>
                          <a:cs typeface="Caviar Dreams"/>
                          <a:sym typeface="Caviar Dreams"/>
                        </a:defRPr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Masters,</a:t>
                      </a:r>
                      <a:r>
                        <a:rPr lang="en-GB" sz="1400" baseline="0" dirty="0">
                          <a:solidFill>
                            <a:schemeClr val="tx1"/>
                          </a:solidFill>
                        </a:rPr>
                        <a:t> Lovers and Servants</a:t>
                      </a:r>
                      <a:endParaRPr sz="14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b="1">
                          <a:latin typeface="Caviar Dreams"/>
                          <a:ea typeface="Caviar Dreams"/>
                          <a:cs typeface="Caviar Dreams"/>
                          <a:sym typeface="Caviar Dreams"/>
                        </a:defRPr>
                      </a:pPr>
                      <a:r>
                        <a:rPr lang="en-GB" sz="1600" dirty="0" err="1">
                          <a:solidFill>
                            <a:schemeClr val="tx1"/>
                          </a:solidFill>
                        </a:rPr>
                        <a:t>Lazzi</a:t>
                      </a:r>
                      <a:endParaRPr sz="16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b="1">
                          <a:latin typeface="Caviar Dreams"/>
                          <a:ea typeface="Caviar Dreams"/>
                          <a:cs typeface="Caviar Dreams"/>
                          <a:sym typeface="Caviar Dreams"/>
                        </a:defRPr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Characterisation</a:t>
                      </a:r>
                      <a:endParaRPr sz="16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b="1">
                          <a:latin typeface="Caviar Dreams"/>
                          <a:ea typeface="Caviar Dreams"/>
                          <a:cs typeface="Caviar Dreams"/>
                          <a:sym typeface="Caviar Dreams"/>
                        </a:defRPr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Music</a:t>
                      </a:r>
                      <a:endParaRPr sz="16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104" name="Picture 15" descr="Picture 1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240260" y="2346239"/>
            <a:ext cx="431436" cy="431436"/>
          </a:xfrm>
          <a:prstGeom prst="rect">
            <a:avLst/>
          </a:prstGeom>
          <a:ln w="12700">
            <a:miter lim="400000"/>
          </a:ln>
        </p:spPr>
      </p:pic>
      <p:sp>
        <p:nvSpPr>
          <p:cNvPr id="105" name="TextBox 16"/>
          <p:cNvSpPr txBox="1"/>
          <p:nvPr/>
        </p:nvSpPr>
        <p:spPr>
          <a:xfrm>
            <a:off x="6155288" y="2399457"/>
            <a:ext cx="3629927" cy="5309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>
              <a:defRPr b="1" u="sng">
                <a:latin typeface="Caviar Dreams"/>
                <a:ea typeface="Caviar Dreams"/>
                <a:cs typeface="Caviar Dreams"/>
                <a:sym typeface="Caviar Dreams"/>
              </a:defRPr>
            </a:lvl1pPr>
          </a:lstStyle>
          <a:p>
            <a:pPr marL="0" marR="0" lvl="0" indent="0" algn="ctr" defTabSz="457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800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viar Dreams"/>
                <a:sym typeface="Caviar Dreams"/>
              </a:rPr>
              <a:t>FURTHER READING</a:t>
            </a:r>
            <a:endParaRPr kumimoji="0" lang="en-GB" sz="1800" b="1" i="0" u="sng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viar Dreams"/>
              <a:sym typeface="Caviar Dreams"/>
            </a:endParaRPr>
          </a:p>
          <a:p>
            <a:pPr marL="0" marR="0" lvl="0" indent="0" algn="ctr" defTabSz="457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50" b="1" i="0" u="sng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viar Dreams"/>
              <a:sym typeface="Caviar Dreams"/>
            </a:endParaRPr>
          </a:p>
        </p:txBody>
      </p:sp>
      <p:sp>
        <p:nvSpPr>
          <p:cNvPr id="106" name="TextBox 21"/>
          <p:cNvSpPr txBox="1"/>
          <p:nvPr/>
        </p:nvSpPr>
        <p:spPr>
          <a:xfrm>
            <a:off x="2772748" y="104518"/>
            <a:ext cx="7031863" cy="31085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>
              <a:defRPr b="1" u="sng">
                <a:latin typeface="Caviar Dreams"/>
                <a:ea typeface="Caviar Dreams"/>
                <a:cs typeface="Caviar Dreams"/>
                <a:sym typeface="Caviar Dreams"/>
              </a:defRPr>
            </a:lvl1pPr>
          </a:lstStyle>
          <a:p>
            <a:pPr marL="0" marR="0" lvl="0" indent="0" algn="ctr" defTabSz="457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400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viar Dreams"/>
                <a:sym typeface="Caviar Dreams"/>
              </a:rPr>
              <a:t>KEY KNOWLEDGE</a:t>
            </a:r>
            <a:endParaRPr kumimoji="0" lang="en-GB" sz="1400" b="1" i="0" u="sng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viar Dreams"/>
              <a:sym typeface="Caviar Dreams"/>
            </a:endParaRPr>
          </a:p>
          <a:p>
            <a:pPr marL="0" marR="0" lvl="0" indent="0" algn="ctr" defTabSz="457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800" b="1" i="0" u="sng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viar Dreams"/>
              <a:sym typeface="Caviar Dreams"/>
            </a:endParaRPr>
          </a:p>
          <a:p>
            <a:pPr algn="ctr"/>
            <a:r>
              <a:rPr kumimoji="0" lang="en-GB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viar Dreams"/>
                <a:sym typeface="Wingdings" panose="05000000000000000000" pitchFamily="2" charset="2"/>
              </a:rPr>
              <a:t>The </a:t>
            </a:r>
            <a:r>
              <a:rPr kumimoji="0" lang="en-GB" sz="1400" b="1" i="0" u="none" strike="noStrike" kern="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viar Dreams"/>
                <a:sym typeface="Wingdings" panose="05000000000000000000" pitchFamily="2" charset="2"/>
              </a:rPr>
              <a:t>objectives</a:t>
            </a:r>
            <a:r>
              <a:rPr kumimoji="0" lang="en-GB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viar Dreams"/>
                <a:sym typeface="Wingdings" panose="05000000000000000000" pitchFamily="2" charset="2"/>
              </a:rPr>
              <a:t> of this scheme of work</a:t>
            </a:r>
            <a:r>
              <a:rPr kumimoji="0" lang="en-GB" sz="1400" b="0" i="0" u="none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viar Dreams"/>
                <a:sym typeface="Wingdings" panose="05000000000000000000" pitchFamily="2" charset="2"/>
              </a:rPr>
              <a:t> are:</a:t>
            </a:r>
          </a:p>
          <a:p>
            <a:r>
              <a:rPr lang="en-GB" altLang="en-US" sz="1200" b="0" u="none" dirty="0"/>
              <a:t>To understand what makes people laugh in the theatre.</a:t>
            </a:r>
          </a:p>
          <a:p>
            <a:endParaRPr lang="en-GB" altLang="en-US" sz="1200" b="0" u="none" dirty="0"/>
          </a:p>
          <a:p>
            <a:r>
              <a:rPr lang="en-GB" altLang="en-US" sz="1200" b="0" u="none" dirty="0"/>
              <a:t>To develop an understanding of the physical movement that is the basis of Commedia </a:t>
            </a:r>
            <a:r>
              <a:rPr lang="en-GB" altLang="en-US" sz="1200" b="0" u="none" dirty="0" err="1"/>
              <a:t>D’ell</a:t>
            </a:r>
            <a:r>
              <a:rPr lang="en-GB" altLang="en-US" sz="1200" b="0" u="none" dirty="0"/>
              <a:t> Arte</a:t>
            </a:r>
          </a:p>
          <a:p>
            <a:endParaRPr lang="en-GB" altLang="en-US" sz="1200" b="0" u="none" dirty="0"/>
          </a:p>
          <a:p>
            <a:r>
              <a:rPr lang="en-GB" altLang="en-US" sz="1200" b="0" u="none" dirty="0"/>
              <a:t>To develop an understanding of the stock characters from commedia dell’arte</a:t>
            </a:r>
          </a:p>
          <a:p>
            <a:endParaRPr lang="en-GB" altLang="en-US" sz="1200" b="0" u="none" dirty="0"/>
          </a:p>
          <a:p>
            <a:r>
              <a:rPr lang="en-GB" altLang="en-US" sz="1200" b="0" u="none" dirty="0"/>
              <a:t>To devise an interesting piece of theatre using styles you have learnt.</a:t>
            </a:r>
          </a:p>
          <a:p>
            <a:pPr>
              <a:defRPr/>
            </a:pPr>
            <a:endParaRPr kumimoji="0" lang="en-GB" sz="1200" b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sym typeface="Wingdings" panose="05000000000000000000" pitchFamily="2" charset="2"/>
            </a:endParaRPr>
          </a:p>
          <a:p>
            <a:pPr>
              <a:defRPr/>
            </a:pPr>
            <a:endParaRPr lang="en-US" sz="1600" b="0" u="none" dirty="0"/>
          </a:p>
          <a:p>
            <a:pPr>
              <a:defRPr/>
            </a:pPr>
            <a:endParaRPr lang="en-US" sz="1600" b="0" u="none" dirty="0"/>
          </a:p>
          <a:p>
            <a:pPr>
              <a:defRPr/>
            </a:pPr>
            <a:endParaRPr lang="en-US" sz="1600" b="0" u="none" dirty="0"/>
          </a:p>
          <a:p>
            <a:pPr>
              <a:defRPr/>
            </a:pPr>
            <a:endParaRPr lang="en-US" sz="1600" b="0" u="none" dirty="0"/>
          </a:p>
        </p:txBody>
      </p:sp>
      <p:pic>
        <p:nvPicPr>
          <p:cNvPr id="107" name="Picture 13" descr="Picture 1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222941" y="207891"/>
            <a:ext cx="470981" cy="470981"/>
          </a:xfrm>
          <a:prstGeom prst="rect">
            <a:avLst/>
          </a:prstGeom>
          <a:ln w="12700">
            <a:miter lim="400000"/>
          </a:ln>
        </p:spPr>
      </p:pic>
      <p:sp>
        <p:nvSpPr>
          <p:cNvPr id="109" name="TextBox 1"/>
          <p:cNvSpPr txBox="1"/>
          <p:nvPr/>
        </p:nvSpPr>
        <p:spPr>
          <a:xfrm>
            <a:off x="4234115" y="2302447"/>
            <a:ext cx="1584252" cy="1877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0" marR="0" lvl="0" indent="0" algn="ctr" defTabSz="457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 b="1" u="sng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kumimoji="0" lang="en-GB" sz="2800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sym typeface="Century Gothic"/>
              </a:rPr>
              <a:t>Year 8</a:t>
            </a:r>
          </a:p>
          <a:p>
            <a:pPr marL="0" marR="0" lvl="0" indent="0" algn="ctr" defTabSz="457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 b="1" u="sng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kumimoji="0" lang="en-GB" sz="2800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sym typeface="Century Gothic"/>
              </a:rPr>
              <a:t>DRAMA</a:t>
            </a:r>
          </a:p>
          <a:p>
            <a:pPr marL="0" marR="0" lvl="0" indent="0" algn="ctr" defTabSz="457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 b="1" u="sng">
                <a:latin typeface="Century Gothic"/>
                <a:ea typeface="Century Gothic"/>
                <a:cs typeface="Century Gothic"/>
                <a:sym typeface="Century Gothic"/>
              </a:defRPr>
            </a:pPr>
            <a:endParaRPr lang="en-GB" sz="2800" b="1" u="sng" dirty="0">
              <a:latin typeface="Century Gothic"/>
              <a:sym typeface="Century Gothic"/>
            </a:endParaRPr>
          </a:p>
          <a:p>
            <a:pPr marL="0" marR="0" lvl="0" indent="0" algn="ctr" defTabSz="457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 b="1" u="sng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lang="en-GB" b="1" dirty="0">
                <a:latin typeface="Century Gothic"/>
                <a:sym typeface="Century Gothic"/>
              </a:rPr>
              <a:t>Commedia </a:t>
            </a:r>
          </a:p>
          <a:p>
            <a:pPr marL="0" marR="0" lvl="0" indent="0" algn="ctr" defTabSz="457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 b="1" u="sng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kumimoji="0" lang="en-GB" b="1" i="0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sym typeface="Century Gothic"/>
              </a:rPr>
              <a:t>D’ell</a:t>
            </a:r>
            <a:r>
              <a:rPr kumimoji="0" lang="en-GB" b="1" i="0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sym typeface="Century Gothic"/>
              </a:rPr>
              <a:t> Arte</a:t>
            </a:r>
            <a:endParaRPr kumimoji="0" b="1" i="0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/>
              <a:sym typeface="Century Gothic"/>
            </a:endParaRPr>
          </a:p>
        </p:txBody>
      </p:sp>
      <p:sp>
        <p:nvSpPr>
          <p:cNvPr id="27" name="Rectangle: Rounded Corners 7">
            <a:extLst>
              <a:ext uri="{FF2B5EF4-FFF2-40B4-BE49-F238E27FC236}">
                <a16:creationId xmlns:a16="http://schemas.microsoft.com/office/drawing/2014/main" id="{0FE5355C-577F-4B09-BC10-BF0759710CC6}"/>
              </a:ext>
            </a:extLst>
          </p:cNvPr>
          <p:cNvSpPr/>
          <p:nvPr/>
        </p:nvSpPr>
        <p:spPr>
          <a:xfrm>
            <a:off x="160443" y="2284239"/>
            <a:ext cx="3892920" cy="2526281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76200">
            <a:solidFill>
              <a:srgbClr val="820263"/>
            </a:solidFill>
            <a:miter/>
          </a:ln>
        </p:spPr>
        <p:txBody>
          <a:bodyPr lIns="45719" rIns="45719" anchor="ctr"/>
          <a:lstStyle/>
          <a:p>
            <a:pPr marL="0" marR="0" lvl="0" indent="0" algn="ctr" defTabSz="457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30F3D4D-B770-46FD-A486-3C2C0401A09E}"/>
              </a:ext>
            </a:extLst>
          </p:cNvPr>
          <p:cNvSpPr txBox="1"/>
          <p:nvPr/>
        </p:nvSpPr>
        <p:spPr>
          <a:xfrm>
            <a:off x="1564968" y="3248733"/>
            <a:ext cx="1163006" cy="369330"/>
          </a:xfrm>
          <a:prstGeom prst="rect">
            <a:avLst/>
          </a:prstGeom>
          <a:noFill/>
          <a:ln w="12700" cap="flat">
            <a:solidFill>
              <a:srgbClr val="820263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lvl="0" indent="0" algn="ctr" defTabSz="457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Calibri"/>
                <a:sym typeface="Calibri"/>
              </a:rPr>
              <a:t>Key Skills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FAB404A-925B-4D67-A902-B047A1A23E39}"/>
              </a:ext>
            </a:extLst>
          </p:cNvPr>
          <p:cNvSpPr txBox="1"/>
          <p:nvPr/>
        </p:nvSpPr>
        <p:spPr>
          <a:xfrm>
            <a:off x="2262368" y="2592826"/>
            <a:ext cx="1461793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lvl="0" indent="0" algn="ctr" defTabSz="457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dirty="0">
                <a:latin typeface="Calibri"/>
                <a:cs typeface="Calibri"/>
              </a:rPr>
              <a:t>Exaggeration</a:t>
            </a:r>
            <a:endParaRPr kumimoji="0" lang="en-GB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E1836FA-2C8A-4964-B9DA-3219F940A019}"/>
              </a:ext>
            </a:extLst>
          </p:cNvPr>
          <p:cNvSpPr txBox="1"/>
          <p:nvPr/>
        </p:nvSpPr>
        <p:spPr>
          <a:xfrm>
            <a:off x="2727974" y="3384503"/>
            <a:ext cx="1133114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lvl="0" indent="0" algn="ctr" defTabSz="457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dirty="0">
                <a:latin typeface="Calibri"/>
                <a:cs typeface="Calibri"/>
              </a:rPr>
              <a:t>Gramalot</a:t>
            </a:r>
            <a:endParaRPr kumimoji="0" lang="en-GB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0FA55E66-CD5C-4738-A975-882F0C087C72}"/>
              </a:ext>
            </a:extLst>
          </p:cNvPr>
          <p:cNvSpPr txBox="1"/>
          <p:nvPr/>
        </p:nvSpPr>
        <p:spPr>
          <a:xfrm>
            <a:off x="186388" y="3396526"/>
            <a:ext cx="1076916" cy="64632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lvl="0" indent="0" algn="ctr" defTabSz="457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dirty="0">
                <a:latin typeface="Calibri"/>
                <a:cs typeface="Calibri"/>
              </a:rPr>
              <a:t>Physical Theatre</a:t>
            </a:r>
            <a:endParaRPr kumimoji="0" lang="en-GB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E28B8F0E-67BD-413E-A92E-D1C4E55AC911}"/>
              </a:ext>
            </a:extLst>
          </p:cNvPr>
          <p:cNvSpPr txBox="1"/>
          <p:nvPr/>
        </p:nvSpPr>
        <p:spPr>
          <a:xfrm>
            <a:off x="419419" y="2576917"/>
            <a:ext cx="1602173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lvl="0" indent="0" algn="ctr" defTabSz="457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Calibri"/>
                <a:sym typeface="Calibri"/>
              </a:rPr>
              <a:t>Body</a:t>
            </a:r>
            <a:r>
              <a:rPr kumimoji="0" lang="en-GB" b="1" i="0" u="none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Calibri"/>
                <a:sym typeface="Calibri"/>
              </a:rPr>
              <a:t> Language</a:t>
            </a:r>
            <a:endParaRPr kumimoji="0" lang="en-GB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Calibri"/>
              <a:sym typeface="Calibri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A130EF4E-F970-4807-917A-F80D4A3318DE}"/>
              </a:ext>
            </a:extLst>
          </p:cNvPr>
          <p:cNvSpPr txBox="1"/>
          <p:nvPr/>
        </p:nvSpPr>
        <p:spPr>
          <a:xfrm>
            <a:off x="280250" y="4080400"/>
            <a:ext cx="2172541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lvl="0" indent="0" algn="ctr" defTabSz="457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Calibri"/>
                <a:sym typeface="Calibri"/>
              </a:rPr>
              <a:t>Facial Expression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E1836FA-2C8A-4964-B9DA-3219F940A019}"/>
              </a:ext>
            </a:extLst>
          </p:cNvPr>
          <p:cNvSpPr txBox="1"/>
          <p:nvPr/>
        </p:nvSpPr>
        <p:spPr>
          <a:xfrm>
            <a:off x="2643067" y="4097511"/>
            <a:ext cx="1081094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lvl="0" indent="0" algn="ctr" defTabSz="457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dirty="0">
                <a:latin typeface="Calibri"/>
                <a:cs typeface="Calibri"/>
              </a:rPr>
              <a:t>Gesture</a:t>
            </a:r>
            <a:endParaRPr kumimoji="0" lang="en-GB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  <p:sp>
        <p:nvSpPr>
          <p:cNvPr id="3" name="AutoShape 2" descr="Commedia dell'Arte - Commedia dell'Arte &amp; Vulgar ComedyCommedia dell'Arte &amp;  Vulgar Comed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32" name="Picture 8" descr="Commedia dell'Arte | ANAMUH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397" y="285469"/>
            <a:ext cx="2261712" cy="16962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8" name="Picture 4" descr="Picture 4"/>
          <p:cNvPicPr>
            <a:picLocks noChangeAspect="1"/>
          </p:cNvPicPr>
          <p:nvPr/>
        </p:nvPicPr>
        <p:blipFill>
          <a:blip r:embed="rId9"/>
          <a:srcRect l="2807" t="8911" r="67201" b="4299"/>
          <a:stretch>
            <a:fillRect/>
          </a:stretch>
        </p:blipFill>
        <p:spPr>
          <a:xfrm>
            <a:off x="119758" y="120068"/>
            <a:ext cx="621661" cy="752226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122832299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9CB4AB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134213AB074B349B157C28FF0B4D607" ma:contentTypeVersion="8" ma:contentTypeDescription="Create a new document." ma:contentTypeScope="" ma:versionID="06fe3fbee34a120bf1213a26dca051b8">
  <xsd:schema xmlns:xsd="http://www.w3.org/2001/XMLSchema" xmlns:xs="http://www.w3.org/2001/XMLSchema" xmlns:p="http://schemas.microsoft.com/office/2006/metadata/properties" xmlns:ns2="624859c0-496c-4f14-b8f5-e16a9c63003a" xmlns:ns3="e11eb945-aa1b-4c9a-82de-a6796a9fe5ae" targetNamespace="http://schemas.microsoft.com/office/2006/metadata/properties" ma:root="true" ma:fieldsID="3c4caf18746c976fd9fd532035ed5c89" ns2:_="" ns3:_="">
    <xsd:import namespace="624859c0-496c-4f14-b8f5-e16a9c63003a"/>
    <xsd:import namespace="e11eb945-aa1b-4c9a-82de-a6796a9fe5a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24859c0-496c-4f14-b8f5-e16a9c63003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1eb945-aa1b-4c9a-82de-a6796a9fe5ae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e11eb945-aa1b-4c9a-82de-a6796a9fe5ae">
      <UserInfo>
        <DisplayName/>
        <AccountId xsi:nil="true"/>
        <AccountType/>
      </UserInfo>
    </SharedWithUsers>
    <MediaLengthInSeconds xmlns="624859c0-496c-4f14-b8f5-e16a9c63003a" xsi:nil="true"/>
  </documentManagement>
</p:properties>
</file>

<file path=customXml/itemProps1.xml><?xml version="1.0" encoding="utf-8"?>
<ds:datastoreItem xmlns:ds="http://schemas.openxmlformats.org/officeDocument/2006/customXml" ds:itemID="{2FBE0136-0793-4C9B-B47F-68BFAC1CC2F1}"/>
</file>

<file path=customXml/itemProps2.xml><?xml version="1.0" encoding="utf-8"?>
<ds:datastoreItem xmlns:ds="http://schemas.openxmlformats.org/officeDocument/2006/customXml" ds:itemID="{62D0CED7-4981-4890-97B0-626EDAE417F9}"/>
</file>

<file path=customXml/itemProps3.xml><?xml version="1.0" encoding="utf-8"?>
<ds:datastoreItem xmlns:ds="http://schemas.openxmlformats.org/officeDocument/2006/customXml" ds:itemID="{C1F1ECEE-DE0A-4F05-A41B-81A0167E3E6D}"/>
</file>

<file path=docProps/app.xml><?xml version="1.0" encoding="utf-8"?>
<Properties xmlns="http://schemas.openxmlformats.org/officeDocument/2006/extended-properties" xmlns:vt="http://schemas.openxmlformats.org/officeDocument/2006/docPropsVTypes">
  <TotalTime>764</TotalTime>
  <Words>147</Words>
  <Application>Microsoft Office PowerPoint</Application>
  <PresentationFormat>A4 Paper (210x297 mm)</PresentationFormat>
  <Paragraphs>48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Caviar Dreams</vt:lpstr>
      <vt:lpstr>Century Gothic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Owen C</dc:creator>
  <cp:lastModifiedBy>Higham E</cp:lastModifiedBy>
  <cp:revision>58</cp:revision>
  <cp:lastPrinted>2022-06-05T17:47:59Z</cp:lastPrinted>
  <dcterms:modified xsi:type="dcterms:W3CDTF">2022-11-02T12:12:03Z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0x010100F134213AB074B349B157C28FF0B4D607</vt:lpwstr>
  </property>
  <property fmtid="{D5CDD505-2E9C-101B-9397-08002B2CF9AE}" pid="3" name="Order">
    <vt:r8>32500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_ExtendedDescription">
    <vt:lpwstr/>
  </property>
  <property fmtid="{D5CDD505-2E9C-101B-9397-08002B2CF9AE}" pid="7" name="TriggerFlowInfo">
    <vt:lpwstr/>
  </property>
  <property fmtid="{D5CDD505-2E9C-101B-9397-08002B2CF9AE}" pid="8" name="_SourceUrl">
    <vt:lpwstr/>
  </property>
  <property fmtid="{D5CDD505-2E9C-101B-9397-08002B2CF9AE}" pid="9" name="_SharedFileIndex">
    <vt:lpwstr/>
  </property>
  <property fmtid="{D5CDD505-2E9C-101B-9397-08002B2CF9AE}" pid="10" name="ComplianceAssetId">
    <vt:lpwstr/>
  </property>
  <property fmtid="{D5CDD505-2E9C-101B-9397-08002B2CF9AE}" pid="11" name="TemplateUrl">
    <vt:lpwstr/>
  </property>
</Properties>
</file>