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31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opics/z83rkqt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hyperlink" Target="https://www.pearsonactivelearn.com/app/library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corbettmaths.com/contents/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12547" y="4177224"/>
            <a:ext cx="4011671" cy="25454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290990" y="2438528"/>
            <a:ext cx="1237418" cy="198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4963743" cy="2238211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5709" y="4802710"/>
              <a:ext cx="298336" cy="298335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348757" y="4792168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676969" y="96481"/>
            <a:ext cx="4080657" cy="2618155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019013" y="145899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28" y="175245"/>
            <a:ext cx="336317" cy="3894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134408" y="2513820"/>
            <a:ext cx="1584252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Equations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6"/>
          <a:srcRect l="14964" t="33372" r="69042" b="28713"/>
          <a:stretch>
            <a:fillRect/>
          </a:stretch>
        </p:blipFill>
        <p:spPr>
          <a:xfrm>
            <a:off x="4570985" y="3170013"/>
            <a:ext cx="761922" cy="11288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723922" y="6020922"/>
            <a:ext cx="4617660" cy="738991"/>
            <a:chOff x="6714302" y="16000"/>
            <a:chExt cx="3618366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16000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22985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0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7169682" y="282094"/>
              <a:ext cx="3162986" cy="83770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000" dirty="0">
                  <a:hlinkClick r:id="rId8"/>
                </a:rPr>
                <a:t>https://www.bbc.co.uk/bitesize/topics/z83rkqt</a:t>
              </a:r>
              <a:endParaRPr lang="en-GB" sz="1000" dirty="0"/>
            </a:p>
            <a:p>
              <a:r>
                <a:rPr lang="en-GB" sz="1000" dirty="0">
                  <a:hlinkClick r:id="rId9"/>
                </a:rPr>
                <a:t>https://corbettmaths.com/contents/</a:t>
              </a:r>
              <a:endParaRPr lang="en-GB" sz="1000" dirty="0"/>
            </a:p>
            <a:p>
              <a:r>
                <a:rPr lang="en-GB" sz="1000" dirty="0">
                  <a:hlinkClick r:id="rId10"/>
                </a:rPr>
                <a:t>https://www.pearsonactivelearn.com/app/library</a:t>
              </a:r>
              <a:endParaRPr sz="10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74162" y="2410839"/>
            <a:ext cx="3950056" cy="1636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41" name="Rectangle: Rounded Corners 5">
            <a:extLst>
              <a:ext uri="{FF2B5EF4-FFF2-40B4-BE49-F238E27FC236}">
                <a16:creationId xmlns:a16="http://schemas.microsoft.com/office/drawing/2014/main" id="{935A0A0F-D83C-4578-8417-14B9040D4FEC}"/>
              </a:ext>
            </a:extLst>
          </p:cNvPr>
          <p:cNvSpPr/>
          <p:nvPr/>
        </p:nvSpPr>
        <p:spPr>
          <a:xfrm>
            <a:off x="5694646" y="2820741"/>
            <a:ext cx="1967604" cy="3062950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45" name="Rectangle: Rounded Corners 5">
            <a:extLst>
              <a:ext uri="{FF2B5EF4-FFF2-40B4-BE49-F238E27FC236}">
                <a16:creationId xmlns:a16="http://schemas.microsoft.com/office/drawing/2014/main" id="{14A1BC44-5E2D-4AC8-BDDC-89D116272BB1}"/>
              </a:ext>
            </a:extLst>
          </p:cNvPr>
          <p:cNvSpPr/>
          <p:nvPr/>
        </p:nvSpPr>
        <p:spPr>
          <a:xfrm>
            <a:off x="7797264" y="2851867"/>
            <a:ext cx="1967604" cy="3031824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848392-5A0B-40B2-947F-01DCDCFB8A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1951" y="770417"/>
            <a:ext cx="1395834" cy="1696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4346C7-FB42-4A57-B4FC-7A19A3579A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91121" y="3458055"/>
            <a:ext cx="1788593" cy="20717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0BE41F-B397-4A05-B020-CF5A6733CF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96814" y="3481792"/>
            <a:ext cx="1604289" cy="222015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0C3679F-C955-45E6-9C01-FE34C7556257}"/>
              </a:ext>
            </a:extLst>
          </p:cNvPr>
          <p:cNvSpPr txBox="1"/>
          <p:nvPr/>
        </p:nvSpPr>
        <p:spPr>
          <a:xfrm>
            <a:off x="6024238" y="478453"/>
            <a:ext cx="1190388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Two step </a:t>
            </a:r>
            <a:r>
              <a:rPr lang="en-GB" sz="1050" b="1" u="sng" dirty="0"/>
              <a:t>e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quations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36EFBA-E721-423D-A66C-D478E473AF16}"/>
              </a:ext>
            </a:extLst>
          </p:cNvPr>
          <p:cNvSpPr txBox="1"/>
          <p:nvPr/>
        </p:nvSpPr>
        <p:spPr>
          <a:xfrm>
            <a:off x="5971234" y="3030141"/>
            <a:ext cx="138114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brackets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87CC78-A4BB-4AA8-9DA8-2F7F2B5EB052}"/>
              </a:ext>
            </a:extLst>
          </p:cNvPr>
          <p:cNvSpPr txBox="1"/>
          <p:nvPr/>
        </p:nvSpPr>
        <p:spPr>
          <a:xfrm>
            <a:off x="8118931" y="2952483"/>
            <a:ext cx="139877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Equation with the 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50" b="1" u="sng" dirty="0"/>
              <a:t>u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nknown on both </a:t>
            </a:r>
            <a:r>
              <a:rPr lang="en-GB" sz="1050" b="1" u="sng" dirty="0"/>
              <a:t>s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ides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A27F42-43EB-4CBB-9685-3CD0FD2DAF03}"/>
              </a:ext>
            </a:extLst>
          </p:cNvPr>
          <p:cNvSpPr txBox="1"/>
          <p:nvPr/>
        </p:nvSpPr>
        <p:spPr>
          <a:xfrm>
            <a:off x="655942" y="469035"/>
            <a:ext cx="4763772" cy="17081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Equations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</a:t>
            </a:r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mathematical sentences that contains an </a:t>
            </a:r>
            <a:r>
              <a:rPr lang="en-GB" sz="1050" b="1" dirty="0"/>
              <a:t>equals </a:t>
            </a:r>
            <a:r>
              <a:rPr lang="en-GB" sz="1050" dirty="0"/>
              <a:t>symbol, e.g. 2x + 3 = 7</a:t>
            </a:r>
            <a:endParaRPr kumimoji="0" lang="en-GB" sz="105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Operations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 maths refers to how you change a number, e.g. to </a:t>
            </a:r>
            <a:r>
              <a:rPr lang="en-GB" sz="1050" dirty="0"/>
              <a:t>add, subtract, multiply, divide, squaring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Inverse </a:t>
            </a:r>
            <a:r>
              <a:rPr lang="en-GB" sz="1050" dirty="0"/>
              <a:t>refers to the opposite of another operation, e.g. the inverse of addition is subtraction.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Inequalities </a:t>
            </a:r>
            <a:r>
              <a:rPr lang="en-GB" sz="1050" dirty="0"/>
              <a:t>are the relationships between two expressions which are not equal to one another. The symbols used for </a:t>
            </a:r>
            <a:r>
              <a:rPr lang="en-GB" sz="1050" b="1" dirty="0"/>
              <a:t>inequalities</a:t>
            </a:r>
            <a:r>
              <a:rPr lang="en-GB" sz="1050" dirty="0"/>
              <a:t> are &lt;, &gt;, ≤, ≥ and  ≠.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D8E5581-FC5B-47D0-AC39-D2477448CE68}"/>
              </a:ext>
            </a:extLst>
          </p:cNvPr>
          <p:cNvSpPr txBox="1"/>
          <p:nvPr/>
        </p:nvSpPr>
        <p:spPr>
          <a:xfrm>
            <a:off x="254063" y="4329136"/>
            <a:ext cx="158953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Examples of Inequalities…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82A4754-2E13-4F46-A1E4-B146968DB9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5925" y="2692960"/>
            <a:ext cx="3389234" cy="121903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94EFA460-2180-4DD6-9209-60CB661D9725}"/>
              </a:ext>
            </a:extLst>
          </p:cNvPr>
          <p:cNvSpPr txBox="1"/>
          <p:nvPr/>
        </p:nvSpPr>
        <p:spPr>
          <a:xfrm>
            <a:off x="395849" y="2475240"/>
            <a:ext cx="112466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rPr>
              <a:t>Find the value of a</a:t>
            </a:r>
          </a:p>
        </p:txBody>
      </p:sp>
      <p:sp>
        <p:nvSpPr>
          <p:cNvPr id="60" name="Rectangle: Rounded Corners 9">
            <a:extLst>
              <a:ext uri="{FF2B5EF4-FFF2-40B4-BE49-F238E27FC236}">
                <a16:creationId xmlns:a16="http://schemas.microsoft.com/office/drawing/2014/main" id="{2342C420-E396-484F-93D1-8C70F6EA2E07}"/>
              </a:ext>
            </a:extLst>
          </p:cNvPr>
          <p:cNvSpPr/>
          <p:nvPr/>
        </p:nvSpPr>
        <p:spPr>
          <a:xfrm>
            <a:off x="4309537" y="4591869"/>
            <a:ext cx="1250095" cy="21307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CFEDC57-A33A-4465-9252-08E679AC529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93318" y="5701946"/>
            <a:ext cx="1083128" cy="65965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EB57E18-1FCD-412B-9926-73F057203BE4}"/>
              </a:ext>
            </a:extLst>
          </p:cNvPr>
          <p:cNvSpPr txBox="1"/>
          <p:nvPr/>
        </p:nvSpPr>
        <p:spPr>
          <a:xfrm>
            <a:off x="4415653" y="4735881"/>
            <a:ext cx="1110177" cy="9694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kumimoji="0" lang="en-GB" sz="1000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Which numbers in the cloud belong to the inequality…</a:t>
            </a:r>
          </a:p>
          <a:p>
            <a:pPr algn="ctr"/>
            <a:endParaRPr lang="en-GB" sz="500" b="1" dirty="0">
              <a:latin typeface="Comic Sans MS" panose="030F0702030302020204" pitchFamily="66" charset="0"/>
            </a:endParaRPr>
          </a:p>
          <a:p>
            <a:pPr algn="ctr"/>
            <a:r>
              <a:rPr kumimoji="0" lang="en-GB" sz="10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3 &lt; x </a:t>
            </a:r>
            <a:r>
              <a:rPr lang="en-GB" sz="1000" b="1" dirty="0">
                <a:latin typeface="Comic Sans MS" panose="030F0702030302020204" pitchFamily="66" charset="0"/>
              </a:rPr>
              <a:t>≤ 7 </a:t>
            </a:r>
            <a:r>
              <a:rPr kumimoji="0" lang="en-GB" sz="1000" b="1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uFillTx/>
                <a:latin typeface="Comic Sans MS" panose="030F0702030302020204" pitchFamily="66" charset="0"/>
                <a:sym typeface="Calibri"/>
              </a:rPr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C7B8CC0-81BD-47E2-98E3-F1490FA638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5285" y="4677354"/>
            <a:ext cx="3861123" cy="177671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CE274C4-CC07-4CA4-884A-B9DE3D7DBF5C}"/>
              </a:ext>
            </a:extLst>
          </p:cNvPr>
          <p:cNvSpPr txBox="1"/>
          <p:nvPr/>
        </p:nvSpPr>
        <p:spPr>
          <a:xfrm>
            <a:off x="3619014" y="2661007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4058AF6-B133-436A-BE66-32B22C1418FF}"/>
              </a:ext>
            </a:extLst>
          </p:cNvPr>
          <p:cNvSpPr txBox="1"/>
          <p:nvPr/>
        </p:nvSpPr>
        <p:spPr>
          <a:xfrm>
            <a:off x="3646597" y="3088167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3D75966-8031-481A-9914-2E7BDC233243}"/>
              </a:ext>
            </a:extLst>
          </p:cNvPr>
          <p:cNvSpPr txBox="1"/>
          <p:nvPr/>
        </p:nvSpPr>
        <p:spPr>
          <a:xfrm>
            <a:off x="3576683" y="3530835"/>
            <a:ext cx="166069" cy="261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D0E60FE-94F4-4D23-96CD-4D7EB1698E0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62043" y="706217"/>
            <a:ext cx="1438046" cy="180222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AB9EC5-2054-4C4F-ACC8-3903EEE7C0D9}"/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180</Words>
  <Application>Microsoft Office PowerPoint</Application>
  <PresentationFormat>A4 Paper (210x297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70</cp:revision>
  <cp:lastPrinted>2020-07-14T10:47:34Z</cp:lastPrinted>
  <dcterms:modified xsi:type="dcterms:W3CDTF">2020-08-07T09:36:31Z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