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669088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4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646113" y="744538"/>
            <a:ext cx="5376862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889212" y="4715153"/>
            <a:ext cx="4890665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7" Type="http://schemas.openxmlformats.org/officeDocument/2006/relationships/hyperlink" Target="https://www.bbc.co.uk/bitesize/guides/zgg4jxs/revision/1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65079" y="4923647"/>
            <a:ext cx="5586839" cy="187167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0" name="Rectangle: Rounded Corners 9"/>
          <p:cNvSpPr/>
          <p:nvPr/>
        </p:nvSpPr>
        <p:spPr>
          <a:xfrm>
            <a:off x="5792553" y="4425565"/>
            <a:ext cx="4036026" cy="1230257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419137" y="2188269"/>
            <a:ext cx="1237418" cy="259349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306756" y="107365"/>
            <a:ext cx="5388521" cy="1955054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28" name="Rectangle: Rounded Corners 5"/>
          <p:cNvSpPr/>
          <p:nvPr/>
        </p:nvSpPr>
        <p:spPr>
          <a:xfrm>
            <a:off x="5866054" y="115196"/>
            <a:ext cx="3947021" cy="4189008"/>
          </a:xfrm>
          <a:prstGeom prst="roundRect">
            <a:avLst>
              <a:gd name="adj" fmla="val 16667"/>
            </a:avLst>
          </a:prstGeom>
          <a:solidFill>
            <a:srgbClr val="FBD1D9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 dirty="0"/>
          </a:p>
        </p:txBody>
      </p:sp>
      <p:sp>
        <p:nvSpPr>
          <p:cNvPr id="138" name="TextBox 21"/>
          <p:cNvSpPr txBox="1"/>
          <p:nvPr/>
        </p:nvSpPr>
        <p:spPr>
          <a:xfrm>
            <a:off x="6623841" y="172611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dirty="0"/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9134" y="222783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263678" cy="319057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262729" y="2259666"/>
            <a:ext cx="1584252" cy="969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rPr dirty="0"/>
              <a:t>MATHS</a:t>
            </a:r>
            <a:endParaRPr lang="en-GB" dirty="0"/>
          </a:p>
          <a:p>
            <a:r>
              <a:rPr lang="en-GB" sz="1100" dirty="0"/>
              <a:t>Y8 Fractions, </a:t>
            </a:r>
          </a:p>
          <a:p>
            <a:r>
              <a:rPr lang="en-GB" sz="1100" dirty="0"/>
              <a:t>Decimals &amp; </a:t>
            </a:r>
          </a:p>
          <a:p>
            <a:r>
              <a:rPr lang="en-GB" sz="1100" dirty="0"/>
              <a:t>Percentages</a:t>
            </a:r>
            <a:endParaRPr sz="1100" dirty="0"/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629687" y="3247270"/>
            <a:ext cx="860918" cy="1275565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857323" y="5777183"/>
            <a:ext cx="4077316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dirty="0"/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 dirty="0">
                  <a:hlinkClick r:id="rId7"/>
                </a:rPr>
                <a:t>https://www.bbc.co.uk/bitesize/guides/zgg4jxs/revision/1 </a:t>
              </a:r>
              <a:r>
                <a:rPr lang="en-GB" sz="1100" dirty="0">
                  <a:hlinkClick r:id="rId8"/>
                </a:rPr>
                <a:t>https://corbettmaths.com/contents/</a:t>
              </a:r>
              <a:endParaRPr lang="en-GB" sz="1100" dirty="0"/>
            </a:p>
            <a:p>
              <a:r>
                <a:rPr lang="en-GB" sz="1100" dirty="0">
                  <a:hlinkClick r:id="rId9"/>
                </a:rPr>
                <a:t>https://www.pearsonactivelearn.com/app/library</a:t>
              </a:r>
              <a:endParaRPr sz="11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21">
                <a:extLst>
                  <a:ext uri="{FF2B5EF4-FFF2-40B4-BE49-F238E27FC236}">
                    <a16:creationId xmlns:a16="http://schemas.microsoft.com/office/drawing/2014/main" id="{04F03654-E1B3-431E-B1B5-0C018C38A4B6}"/>
                  </a:ext>
                </a:extLst>
              </p:cNvPr>
              <p:cNvSpPr txBox="1"/>
              <p:nvPr/>
            </p:nvSpPr>
            <p:spPr>
              <a:xfrm>
                <a:off x="375435" y="483496"/>
                <a:ext cx="5376887" cy="1796133"/>
              </a:xfrm>
              <a:prstGeom prst="rect">
                <a:avLst/>
              </a:prstGeom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m="http://schemas.openxmlformats.org/officeDocument/2006/math" xmlns="" val="1"/>
                </a:ext>
              </a:extLst>
            </p:spPr>
            <p:txBody>
              <a:bodyPr wrap="square" lIns="45719" rIns="45719">
                <a:spAutoFit/>
              </a:bodyPr>
              <a:lstStyle>
                <a:lvl1pPr>
                  <a:defRPr b="1" u="sng">
                    <a:latin typeface="Caviar Dreams"/>
                    <a:ea typeface="Caviar Dreams"/>
                    <a:cs typeface="Caviar Dreams"/>
                    <a:sym typeface="Caviar Dreams"/>
                  </a:defRPr>
                </a:lvl1pPr>
              </a:lstStyle>
              <a:p>
                <a:r>
                  <a:rPr lang="en-GB" sz="1100" u="none" dirty="0">
                    <a:latin typeface="+mn-lt"/>
                  </a:rPr>
                  <a:t>Equivalent</a:t>
                </a:r>
                <a:r>
                  <a:rPr lang="en-GB" sz="1100" b="0" u="none" dirty="0">
                    <a:latin typeface="+mn-lt"/>
                  </a:rPr>
                  <a:t> fractions have the same value even though they may look different, e.g.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0" i="1" u="none" smtClean="0">
                            <a:latin typeface="+mn-lt"/>
                          </a:rPr>
                        </m:ctrlPr>
                      </m:fPr>
                      <m:num>
                        <m:r>
                          <a:rPr lang="en-GB" sz="1100" b="0" i="1" u="none" smtClean="0">
                            <a:latin typeface="+mn-lt"/>
                          </a:rPr>
                          <m:t>2</m:t>
                        </m:r>
                      </m:num>
                      <m:den>
                        <m:r>
                          <a:rPr lang="en-GB" sz="1100" b="0" i="1" u="none" smtClean="0">
                            <a:latin typeface="+mn-lt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sz="1100" b="0" u="none" dirty="0">
                    <a:latin typeface="+mn-lt"/>
                  </a:rPr>
                  <a:t> and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0" i="1" u="none" smtClean="0">
                            <a:latin typeface="+mn-lt"/>
                          </a:rPr>
                        </m:ctrlPr>
                      </m:fPr>
                      <m:num>
                        <m:r>
                          <a:rPr lang="en-GB" sz="1100" b="0" i="1" u="none" smtClean="0">
                            <a:latin typeface="+mn-lt"/>
                          </a:rPr>
                          <m:t>1</m:t>
                        </m:r>
                      </m:num>
                      <m:den>
                        <m:r>
                          <a:rPr lang="en-GB" sz="1100" b="0" i="1" u="none" smtClean="0">
                            <a:latin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100" b="0" u="none" dirty="0">
                    <a:latin typeface="+mn-lt"/>
                  </a:rPr>
                  <a:t> .</a:t>
                </a:r>
              </a:p>
              <a:p>
                <a:endParaRPr lang="en-GB" sz="400" u="none" dirty="0">
                  <a:latin typeface="+mn-lt"/>
                </a:endParaRPr>
              </a:p>
              <a:p>
                <a:r>
                  <a:rPr lang="en-GB" sz="1100" b="0" u="none" dirty="0">
                    <a:latin typeface="+mn-lt"/>
                  </a:rPr>
                  <a:t>The </a:t>
                </a:r>
                <a:r>
                  <a:rPr lang="en-GB" sz="1100" u="none" dirty="0">
                    <a:latin typeface="+mn-lt"/>
                  </a:rPr>
                  <a:t>reciprocal</a:t>
                </a:r>
                <a:r>
                  <a:rPr lang="en-GB" sz="1100" b="0" u="none" dirty="0">
                    <a:latin typeface="+mn-lt"/>
                  </a:rPr>
                  <a:t> of a number is 1 divided by that number.</a:t>
                </a:r>
              </a:p>
              <a:p>
                <a:r>
                  <a:rPr lang="en-GB" sz="1100" b="0" u="none" dirty="0">
                    <a:latin typeface="+mn-lt"/>
                  </a:rPr>
                  <a:t>E.g. the reciprocal of 3 is 1 divided by 3, which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100" b="0" i="1" u="none" dirty="0" smtClean="0">
                            <a:latin typeface="+mn-lt"/>
                          </a:rPr>
                        </m:ctrlPr>
                      </m:fPr>
                      <m:num>
                        <m:r>
                          <a:rPr lang="en-GB" sz="1100" b="0" i="1" u="none" dirty="0" smtClean="0">
                            <a:latin typeface="+mn-lt"/>
                          </a:rPr>
                          <m:t>1</m:t>
                        </m:r>
                      </m:num>
                      <m:den>
                        <m:r>
                          <a:rPr lang="en-GB" sz="1100" b="0" i="1" u="none" dirty="0" smtClean="0">
                            <a:latin typeface="+mn-lt"/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1100" b="0" u="none" dirty="0">
                    <a:latin typeface="+mn-lt"/>
                  </a:rPr>
                  <a:t>.</a:t>
                </a:r>
              </a:p>
              <a:p>
                <a:endParaRPr lang="en-GB" sz="1100" u="none" dirty="0">
                  <a:latin typeface="+mn-lt"/>
                </a:endParaRPr>
              </a:p>
              <a:p>
                <a:r>
                  <a:rPr lang="en-GB" sz="1100" u="none" dirty="0">
                    <a:latin typeface="+mn-lt"/>
                  </a:rPr>
                  <a:t>Recurring decimals </a:t>
                </a:r>
                <a:r>
                  <a:rPr lang="en-GB" sz="1100" b="0" u="none" dirty="0">
                    <a:latin typeface="+mn-lt"/>
                  </a:rPr>
                  <a:t>contain a digit, or series of digits which repeats itself forever, e.g. 0.7</a:t>
                </a:r>
              </a:p>
              <a:p>
                <a:endParaRPr lang="en-GB" sz="1100" u="none" dirty="0">
                  <a:latin typeface="+mn-lt"/>
                </a:endParaRPr>
              </a:p>
              <a:p>
                <a:r>
                  <a:rPr lang="en-GB" sz="1100" u="none" dirty="0">
                    <a:latin typeface="+mn-lt"/>
                  </a:rPr>
                  <a:t>Terminating decimals </a:t>
                </a:r>
                <a:r>
                  <a:rPr lang="en-GB" sz="1100" b="0" u="none" dirty="0">
                    <a:latin typeface="+mn-lt"/>
                  </a:rPr>
                  <a:t>end after a definite number of digits, e.g. 0.22 or 0.519.</a:t>
                </a:r>
              </a:p>
              <a:p>
                <a:endParaRPr lang="en-GB" sz="1000" u="none" dirty="0">
                  <a:latin typeface="+mn-lt"/>
                </a:endParaRPr>
              </a:p>
              <a:p>
                <a:endParaRPr sz="1000" b="0" u="none" dirty="0">
                  <a:latin typeface="+mn-lt"/>
                </a:endParaRPr>
              </a:p>
            </p:txBody>
          </p:sp>
        </mc:Choice>
        <mc:Fallback>
          <p:sp>
            <p:nvSpPr>
              <p:cNvPr id="20" name="TextBox 21">
                <a:extLst>
                  <a:ext uri="{FF2B5EF4-FFF2-40B4-BE49-F238E27FC236}">
                    <a16:creationId xmlns:a16="http://schemas.microsoft.com/office/drawing/2014/main" id="{04F03654-E1B3-431E-B1B5-0C018C38A4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435" y="483496"/>
                <a:ext cx="5376887" cy="1796133"/>
              </a:xfrm>
              <a:prstGeom prst="rect">
                <a:avLst/>
              </a:prstGeom>
              <a:blipFill>
                <a:blip r:embed="rId10"/>
                <a:stretch>
                  <a:fillRect l="-794"/>
                </a:stretch>
              </a:blipFill>
              <a:ln w="12700">
                <a:miter lim="400000"/>
              </a:ln>
              <a:extLst>
                <a:ext uri="{C572A759-6A51-4108-AA02-DFA0A04FC94B}">
  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: Rounded Corners 23">
            <a:extLst>
              <a:ext uri="{FF2B5EF4-FFF2-40B4-BE49-F238E27FC236}">
                <a16:creationId xmlns:a16="http://schemas.microsoft.com/office/drawing/2014/main" id="{69446A3A-372C-4379-991B-5B7138C1BF68}"/>
              </a:ext>
            </a:extLst>
          </p:cNvPr>
          <p:cNvSpPr/>
          <p:nvPr/>
        </p:nvSpPr>
        <p:spPr>
          <a:xfrm>
            <a:off x="179299" y="2184461"/>
            <a:ext cx="2576676" cy="263114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635DCD-F954-4925-814F-D697C2B013B2}"/>
                  </a:ext>
                </a:extLst>
              </p:cNvPr>
              <p:cNvSpPr txBox="1"/>
              <p:nvPr/>
            </p:nvSpPr>
            <p:spPr>
              <a:xfrm>
                <a:off x="7334097" y="746663"/>
                <a:ext cx="1872016" cy="701600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GB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</m:ctrlPr>
                      </m:fPr>
                      <m:num>
                        <m:r>
                          <a:rPr kumimoji="0" lang="en-GB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9</m:t>
                        </m:r>
                      </m:num>
                      <m:den>
                        <m:r>
                          <a:rPr kumimoji="0" lang="en-GB" sz="28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800" b="0" i="0" u="none" strike="noStrike" cap="none" spc="0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FillTx/>
                    <a:sym typeface="Calibri"/>
                  </a:rPr>
                  <a:t>           2</a:t>
                </a:r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8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kumimoji="0" lang="en-GB" sz="2800" b="0" i="0" u="none" strike="noStrike" cap="none" spc="0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sym typeface="Calibri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F635DCD-F954-4925-814F-D697C2B013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4097" y="746663"/>
                <a:ext cx="1872016" cy="701600"/>
              </a:xfrm>
              <a:prstGeom prst="rect">
                <a:avLst/>
              </a:prstGeom>
              <a:blipFill>
                <a:blip r:embed="rId11"/>
                <a:stretch>
                  <a:fillRect b="-11207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4F7FB905-CD37-4F94-A2C5-35B04CF3FA25}"/>
              </a:ext>
            </a:extLst>
          </p:cNvPr>
          <p:cNvSpPr/>
          <p:nvPr/>
        </p:nvSpPr>
        <p:spPr>
          <a:xfrm>
            <a:off x="6411648" y="511541"/>
            <a:ext cx="289374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	</a:t>
            </a:r>
            <a:r>
              <a:rPr lang="en-GB" sz="1050" b="1" u="sng" dirty="0"/>
              <a:t>Improper Fraction</a:t>
            </a:r>
            <a:r>
              <a:rPr lang="en-GB" sz="1050" b="1" dirty="0"/>
              <a:t>             </a:t>
            </a:r>
            <a:r>
              <a:rPr lang="en-GB" sz="1050" b="1" u="sng" dirty="0"/>
              <a:t>Mixed Number</a:t>
            </a:r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9A4D41E4-B31B-4501-8F7F-F793AF11C19B}"/>
              </a:ext>
            </a:extLst>
          </p:cNvPr>
          <p:cNvSpPr/>
          <p:nvPr/>
        </p:nvSpPr>
        <p:spPr>
          <a:xfrm>
            <a:off x="7838481" y="1007631"/>
            <a:ext cx="470518" cy="138980"/>
          </a:xfrm>
          <a:prstGeom prst="rightArrow">
            <a:avLst>
              <a:gd name="adj1" fmla="val 50000"/>
              <a:gd name="adj2" fmla="val 90250"/>
            </a:avLst>
          </a:prstGeom>
          <a:solidFill>
            <a:srgbClr val="EF3054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03FEE8-C18A-440D-BE93-A7139E4524A3}"/>
              </a:ext>
            </a:extLst>
          </p:cNvPr>
          <p:cNvSpPr/>
          <p:nvPr/>
        </p:nvSpPr>
        <p:spPr>
          <a:xfrm>
            <a:off x="6231085" y="780432"/>
            <a:ext cx="81945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/>
              <a:t>Numerator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E299195-A224-491A-9FA2-3ECC1A981151}"/>
              </a:ext>
            </a:extLst>
          </p:cNvPr>
          <p:cNvSpPr/>
          <p:nvPr/>
        </p:nvSpPr>
        <p:spPr>
          <a:xfrm>
            <a:off x="6173051" y="1251353"/>
            <a:ext cx="910827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dirty="0"/>
              <a:t>Denominator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76A2E1-6AF6-4DE2-9EAC-92B48B0E5F9A}"/>
              </a:ext>
            </a:extLst>
          </p:cNvPr>
          <p:cNvCxnSpPr>
            <a:cxnSpLocks/>
          </p:cNvCxnSpPr>
          <p:nvPr/>
        </p:nvCxnSpPr>
        <p:spPr>
          <a:xfrm>
            <a:off x="6965164" y="939266"/>
            <a:ext cx="337568" cy="300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F927D78D-F8AA-4116-9EB7-6CBDB47A5430}"/>
              </a:ext>
            </a:extLst>
          </p:cNvPr>
          <p:cNvCxnSpPr>
            <a:cxnSpLocks/>
          </p:cNvCxnSpPr>
          <p:nvPr/>
        </p:nvCxnSpPr>
        <p:spPr>
          <a:xfrm flipV="1">
            <a:off x="7025991" y="1334637"/>
            <a:ext cx="297999" cy="665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9" name="Picture 28">
            <a:extLst>
              <a:ext uri="{FF2B5EF4-FFF2-40B4-BE49-F238E27FC236}">
                <a16:creationId xmlns:a16="http://schemas.microsoft.com/office/drawing/2014/main" id="{A5DF54C7-10BE-4434-AE2C-A74F18F6D82D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r="414" b="480"/>
          <a:stretch/>
        </p:blipFill>
        <p:spPr>
          <a:xfrm>
            <a:off x="435449" y="2459976"/>
            <a:ext cx="2018578" cy="2229781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5025F5EA-0AD3-418A-8C08-086D726A1FBA}"/>
              </a:ext>
            </a:extLst>
          </p:cNvPr>
          <p:cNvSpPr/>
          <p:nvPr/>
        </p:nvSpPr>
        <p:spPr>
          <a:xfrm>
            <a:off x="65079" y="2235986"/>
            <a:ext cx="219643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	</a:t>
            </a:r>
            <a:r>
              <a:rPr lang="en-GB" sz="1050" b="1" u="sng" dirty="0"/>
              <a:t>Conversions to remember…</a:t>
            </a:r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1ABA0E5E-BEF1-4A33-9E13-9698688C2F1A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3273"/>
          <a:stretch/>
        </p:blipFill>
        <p:spPr>
          <a:xfrm>
            <a:off x="439060" y="4997259"/>
            <a:ext cx="4633829" cy="1679893"/>
          </a:xfrm>
          <a:prstGeom prst="rect">
            <a:avLst/>
          </a:prstGeom>
        </p:spPr>
      </p:pic>
      <p:sp>
        <p:nvSpPr>
          <p:cNvPr id="69" name="Rectangle: Rounded Corners 23">
            <a:extLst>
              <a:ext uri="{FF2B5EF4-FFF2-40B4-BE49-F238E27FC236}">
                <a16:creationId xmlns:a16="http://schemas.microsoft.com/office/drawing/2014/main" id="{5A2908F4-6E2C-4C40-B11C-62094B433553}"/>
              </a:ext>
            </a:extLst>
          </p:cNvPr>
          <p:cNvSpPr/>
          <p:nvPr/>
        </p:nvSpPr>
        <p:spPr>
          <a:xfrm>
            <a:off x="2939858" y="3381168"/>
            <a:ext cx="1375143" cy="1384025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sz="1100" dirty="0"/>
          </a:p>
        </p:txBody>
      </p:sp>
      <p:pic>
        <p:nvPicPr>
          <p:cNvPr id="1026" name="Picture 2" descr="🤔 - thinking face emoji - What does the thinking face emoji mean?">
            <a:extLst>
              <a:ext uri="{FF2B5EF4-FFF2-40B4-BE49-F238E27FC236}">
                <a16:creationId xmlns:a16="http://schemas.microsoft.com/office/drawing/2014/main" id="{8DEC82ED-3EC0-469B-A01D-170131389E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1263" y="4094580"/>
            <a:ext cx="567702" cy="567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DB05BECC-D4CB-4733-AC17-F60B8A88CDDB}"/>
              </a:ext>
            </a:extLst>
          </p:cNvPr>
          <p:cNvSpPr txBox="1"/>
          <p:nvPr/>
        </p:nvSpPr>
        <p:spPr>
          <a:xfrm>
            <a:off x="3048425" y="3501238"/>
            <a:ext cx="1156073" cy="6078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ctr"/>
            <a:r>
              <a:rPr lang="en-GB" sz="1050" dirty="0"/>
              <a:t>Is it possible to have 110%? When could this happen?</a:t>
            </a:r>
          </a:p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45D4D178-9AFF-48BC-B84C-03760BCCCA49}"/>
              </a:ext>
            </a:extLst>
          </p:cNvPr>
          <p:cNvSpPr/>
          <p:nvPr/>
        </p:nvSpPr>
        <p:spPr>
          <a:xfrm>
            <a:off x="7430191" y="1519366"/>
            <a:ext cx="2364227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solidFill>
                  <a:srgbClr val="0070C0"/>
                </a:solidFill>
              </a:rPr>
              <a:t>When</a:t>
            </a:r>
            <a:r>
              <a:rPr lang="en-GB" sz="1100" b="1" dirty="0">
                <a:solidFill>
                  <a:srgbClr val="0070C0"/>
                </a:solidFill>
              </a:rPr>
              <a:t> adding and subtracting fractions </a:t>
            </a:r>
            <a:r>
              <a:rPr lang="en-GB" sz="1100" dirty="0">
                <a:solidFill>
                  <a:srgbClr val="0070C0"/>
                </a:solidFill>
              </a:rPr>
              <a:t>you must make sure the denominators are the same first. You can do this by finding common factors and forming </a:t>
            </a:r>
            <a:r>
              <a:rPr lang="en-GB" sz="1100" b="1" dirty="0">
                <a:solidFill>
                  <a:srgbClr val="0070C0"/>
                </a:solidFill>
              </a:rPr>
              <a:t>equivalent</a:t>
            </a:r>
            <a:r>
              <a:rPr lang="en-GB" sz="1100" dirty="0">
                <a:solidFill>
                  <a:srgbClr val="0070C0"/>
                </a:solidFill>
              </a:rPr>
              <a:t> fractions.</a:t>
            </a:r>
          </a:p>
        </p:txBody>
      </p:sp>
      <p:sp>
        <p:nvSpPr>
          <p:cNvPr id="75" name="Rectangle: Rounded Corners 23">
            <a:extLst>
              <a:ext uri="{FF2B5EF4-FFF2-40B4-BE49-F238E27FC236}">
                <a16:creationId xmlns:a16="http://schemas.microsoft.com/office/drawing/2014/main" id="{58571A42-4116-4AFB-B0AB-0BBAB003BB4B}"/>
              </a:ext>
            </a:extLst>
          </p:cNvPr>
          <p:cNvSpPr/>
          <p:nvPr/>
        </p:nvSpPr>
        <p:spPr>
          <a:xfrm>
            <a:off x="2933676" y="2183931"/>
            <a:ext cx="1375143" cy="106534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 sz="1100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3CC30E6-A6A0-44AD-B0FE-F6B70F445F33}"/>
              </a:ext>
            </a:extLst>
          </p:cNvPr>
          <p:cNvSpPr/>
          <p:nvPr/>
        </p:nvSpPr>
        <p:spPr>
          <a:xfrm>
            <a:off x="3076443" y="2236295"/>
            <a:ext cx="10502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PER</a:t>
            </a:r>
            <a:r>
              <a:rPr lang="en-GB" b="1" dirty="0">
                <a:solidFill>
                  <a:srgbClr val="0070C0"/>
                </a:solidFill>
              </a:rPr>
              <a:t>CENT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3A748039-D2DE-4CC6-B0B8-0843FBDF6DD0}"/>
              </a:ext>
            </a:extLst>
          </p:cNvPr>
          <p:cNvSpPr/>
          <p:nvPr/>
        </p:nvSpPr>
        <p:spPr>
          <a:xfrm>
            <a:off x="3128567" y="2619104"/>
            <a:ext cx="37221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>
                <a:solidFill>
                  <a:srgbClr val="FF0000"/>
                </a:solidFill>
              </a:rPr>
              <a:t>Per</a:t>
            </a:r>
          </a:p>
        </p:txBody>
      </p: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12DDE52D-4012-4BD2-BA7F-A597F2D7DF3F}"/>
              </a:ext>
            </a:extLst>
          </p:cNvPr>
          <p:cNvCxnSpPr>
            <a:cxnSpLocks/>
          </p:cNvCxnSpPr>
          <p:nvPr/>
        </p:nvCxnSpPr>
        <p:spPr>
          <a:xfrm flipV="1">
            <a:off x="3326579" y="2526594"/>
            <a:ext cx="41703" cy="13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1" name="Rectangle 80">
            <a:extLst>
              <a:ext uri="{FF2B5EF4-FFF2-40B4-BE49-F238E27FC236}">
                <a16:creationId xmlns:a16="http://schemas.microsoft.com/office/drawing/2014/main" id="{1DAE40A1-709F-44D6-8445-973E8B64D95B}"/>
              </a:ext>
            </a:extLst>
          </p:cNvPr>
          <p:cNvSpPr/>
          <p:nvPr/>
        </p:nvSpPr>
        <p:spPr>
          <a:xfrm>
            <a:off x="3679252" y="2629177"/>
            <a:ext cx="421175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dirty="0">
                <a:solidFill>
                  <a:srgbClr val="0070C0"/>
                </a:solidFill>
              </a:rPr>
              <a:t>100</a:t>
            </a:r>
          </a:p>
        </p:txBody>
      </p:sp>
      <p:cxnSp>
        <p:nvCxnSpPr>
          <p:cNvPr id="82" name="Straight Arrow Connector 81">
            <a:extLst>
              <a:ext uri="{FF2B5EF4-FFF2-40B4-BE49-F238E27FC236}">
                <a16:creationId xmlns:a16="http://schemas.microsoft.com/office/drawing/2014/main" id="{FE89A0D1-CE8B-4FDE-84CD-7C1098E80723}"/>
              </a:ext>
            </a:extLst>
          </p:cNvPr>
          <p:cNvCxnSpPr>
            <a:cxnSpLocks/>
          </p:cNvCxnSpPr>
          <p:nvPr/>
        </p:nvCxnSpPr>
        <p:spPr>
          <a:xfrm flipH="1" flipV="1">
            <a:off x="3709061" y="2526594"/>
            <a:ext cx="72826" cy="1313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AA50C117-F378-4DE2-A305-9DE0EAF2E3F3}"/>
              </a:ext>
            </a:extLst>
          </p:cNvPr>
          <p:cNvSpPr/>
          <p:nvPr/>
        </p:nvSpPr>
        <p:spPr>
          <a:xfrm>
            <a:off x="3025888" y="2871413"/>
            <a:ext cx="11432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OR </a:t>
            </a:r>
            <a:r>
              <a:rPr lang="en-GB" sz="1200" b="1" dirty="0"/>
              <a:t>‘out of 100’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7BA29595-47A2-4402-A5B5-4C39C22BC1F8}"/>
              </a:ext>
            </a:extLst>
          </p:cNvPr>
          <p:cNvSpPr/>
          <p:nvPr/>
        </p:nvSpPr>
        <p:spPr>
          <a:xfrm>
            <a:off x="6036473" y="2485990"/>
            <a:ext cx="18492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solidFill>
                  <a:srgbClr val="7030A0"/>
                </a:solidFill>
              </a:rPr>
              <a:t>When</a:t>
            </a:r>
            <a:r>
              <a:rPr lang="en-GB" sz="1100" b="1" dirty="0">
                <a:solidFill>
                  <a:srgbClr val="7030A0"/>
                </a:solidFill>
              </a:rPr>
              <a:t> multiplying fractions </a:t>
            </a:r>
            <a:r>
              <a:rPr lang="en-GB" sz="1100" dirty="0">
                <a:solidFill>
                  <a:srgbClr val="7030A0"/>
                </a:solidFill>
              </a:rPr>
              <a:t>you must multiply the two numerators. Then, multiply the two denominators.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F333E59F-80BE-499E-9790-56C85FA81E69}"/>
              </a:ext>
            </a:extLst>
          </p:cNvPr>
          <p:cNvSpPr/>
          <p:nvPr/>
        </p:nvSpPr>
        <p:spPr>
          <a:xfrm>
            <a:off x="7536825" y="3251332"/>
            <a:ext cx="2159895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When</a:t>
            </a:r>
            <a:r>
              <a:rPr lang="en-GB" sz="1100" b="1" dirty="0">
                <a:solidFill>
                  <a:schemeClr val="accent1">
                    <a:lumMod val="50000"/>
                  </a:schemeClr>
                </a:solidFill>
              </a:rPr>
              <a:t> dividing fractions </a:t>
            </a:r>
            <a:r>
              <a:rPr lang="en-GB" sz="1100" dirty="0">
                <a:solidFill>
                  <a:schemeClr val="accent1">
                    <a:lumMod val="50000"/>
                  </a:schemeClr>
                </a:solidFill>
              </a:rPr>
              <a:t>you must find the reciprocal of the second fraction. Next, multiply the two numerators. Then, multiply the two denominators.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AA765161-6697-4FEA-9C00-C97B72CAF7FD}"/>
                  </a:ext>
                </a:extLst>
              </p:cNvPr>
              <p:cNvSpPr txBox="1"/>
              <p:nvPr/>
            </p:nvSpPr>
            <p:spPr>
              <a:xfrm>
                <a:off x="6176119" y="1643922"/>
                <a:ext cx="1872016" cy="6146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</m:ctrlPr>
                      </m:fPr>
                      <m:num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FillTx/>
                    <a:sym typeface="Calibri"/>
                  </a:rPr>
                  <a:t>  + </a:t>
                </a:r>
                <a:r>
                  <a:rPr lang="en-GB" sz="2400" dirty="0">
                    <a:solidFill>
                      <a:srgbClr val="0070C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2400" i="1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FillTx/>
                    <a:sym typeface="Calibri"/>
                  </a:rPr>
                  <a:t> = ?</a:t>
                </a:r>
              </a:p>
            </p:txBody>
          </p:sp>
        </mc:Choice>
        <mc:Fallback>
          <p:sp>
            <p:nvSpPr>
              <p:cNvPr id="89" name="TextBox 88">
                <a:extLst>
                  <a:ext uri="{FF2B5EF4-FFF2-40B4-BE49-F238E27FC236}">
                    <a16:creationId xmlns:a16="http://schemas.microsoft.com/office/drawing/2014/main" id="{AA765161-6697-4FEA-9C00-C97B72CAF7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6119" y="1643922"/>
                <a:ext cx="1872016" cy="614653"/>
              </a:xfrm>
              <a:prstGeom prst="rect">
                <a:avLst/>
              </a:prstGeom>
              <a:blipFill>
                <a:blip r:embed="rId15"/>
                <a:stretch>
                  <a:fillRect b="-990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8CC6DBE-94FE-4F24-8C98-9F29534BD7CF}"/>
                  </a:ext>
                </a:extLst>
              </p:cNvPr>
              <p:cNvSpPr txBox="1"/>
              <p:nvPr/>
            </p:nvSpPr>
            <p:spPr>
              <a:xfrm>
                <a:off x="8149798" y="2568473"/>
                <a:ext cx="1872016" cy="61465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</m:ctrlPr>
                      </m:fPr>
                      <m:num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4</m:t>
                        </m:r>
                      </m:num>
                      <m:den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7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FillTx/>
                    <a:sym typeface="Calibri"/>
                  </a:rPr>
                  <a:t>  x </a:t>
                </a:r>
                <a:r>
                  <a:rPr lang="en-GB" sz="2400" dirty="0">
                    <a:solidFill>
                      <a:srgbClr val="7030A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FillTx/>
                    <a:sym typeface="Calibri"/>
                  </a:rPr>
                  <a:t> = ?</a:t>
                </a:r>
              </a:p>
            </p:txBody>
          </p:sp>
        </mc:Choice>
        <mc:Fallback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A8CC6DBE-94FE-4F24-8C98-9F29534BD7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49798" y="2568473"/>
                <a:ext cx="1872016" cy="614653"/>
              </a:xfrm>
              <a:prstGeom prst="rect">
                <a:avLst/>
              </a:prstGeom>
              <a:blipFill>
                <a:blip r:embed="rId16"/>
                <a:stretch>
                  <a:fillRect b="-990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F918171-FCE8-4EEF-A416-3DBE99FFB9FE}"/>
                  </a:ext>
                </a:extLst>
              </p:cNvPr>
              <p:cNvSpPr txBox="1"/>
              <p:nvPr/>
            </p:nvSpPr>
            <p:spPr>
              <a:xfrm>
                <a:off x="6282485" y="3380807"/>
                <a:ext cx="1872016" cy="616513"/>
              </a:xfrm>
              <a:prstGeom prst="rect">
                <a:avLst/>
              </a:prstGeom>
              <a:noFill/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9" tIns="45719" rIns="45719" bIns="45719" numCol="1" spcCol="38100" rtlCol="0" anchor="t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</m:ctrlPr>
                      </m:fPr>
                      <m:num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2</m:t>
                        </m:r>
                      </m:num>
                      <m:den>
                        <m:r>
                          <a:rPr kumimoji="0" lang="en-GB" sz="2400" b="0" i="1" u="none" strike="noStrike" cap="none" spc="0" normalizeH="0" baseline="0" smtClean="0">
                            <a:ln>
                              <a:noFill/>
                            </a:ln>
                            <a:solidFill>
                              <a:schemeClr val="accent1">
                                <a:lumMod val="50000"/>
                              </a:schemeClr>
                            </a:solidFill>
                            <a:effectLst/>
                            <a:uFillTx/>
                            <a:latin typeface="Cambria Math" panose="02040503050406030204" pitchFamily="18" charset="0"/>
                            <a:sym typeface="Calibri"/>
                          </a:rPr>
                          <m:t>3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FillTx/>
                    <a:sym typeface="Calibri"/>
                  </a:rPr>
                  <a:t>  </a:t>
                </a:r>
                <a:r>
                  <a:rPr lang="en-GB" dirty="0">
                    <a:solidFill>
                      <a:schemeClr val="accent1">
                        <a:lumMod val="50000"/>
                      </a:schemeClr>
                    </a:solidFill>
                  </a:rPr>
                  <a:t>÷</a:t>
                </a:r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FillTx/>
                    <a:sym typeface="Calibri"/>
                  </a:rPr>
                  <a:t> </a:t>
                </a:r>
                <a:r>
                  <a:rPr lang="en-GB" sz="2400" dirty="0">
                    <a:solidFill>
                      <a:schemeClr val="accent1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sz="2400" b="0" i="1" smtClean="0">
                            <a:solidFill>
                              <a:schemeClr val="accent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kumimoji="0" lang="en-GB" sz="2400" b="0" i="0" u="none" strike="noStrike" cap="none" spc="0" normalizeH="0" baseline="0" dirty="0">
                    <a:ln>
                      <a:noFill/>
                    </a:ln>
                    <a:solidFill>
                      <a:schemeClr val="accent1">
                        <a:lumMod val="50000"/>
                      </a:schemeClr>
                    </a:solidFill>
                    <a:effectLst/>
                    <a:uFillTx/>
                    <a:sym typeface="Calibri"/>
                  </a:rPr>
                  <a:t> = ?</a:t>
                </a:r>
              </a:p>
            </p:txBody>
          </p:sp>
        </mc:Choice>
        <mc:Fallback>
          <p:sp>
            <p:nvSpPr>
              <p:cNvPr id="91" name="TextBox 90">
                <a:extLst>
                  <a:ext uri="{FF2B5EF4-FFF2-40B4-BE49-F238E27FC236}">
                    <a16:creationId xmlns:a16="http://schemas.microsoft.com/office/drawing/2014/main" id="{DF918171-FCE8-4EEF-A416-3DBE99FFB9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485" y="3380807"/>
                <a:ext cx="1872016" cy="616513"/>
              </a:xfrm>
              <a:prstGeom prst="rect">
                <a:avLst/>
              </a:prstGeom>
              <a:blipFill>
                <a:blip r:embed="rId17"/>
                <a:stretch>
                  <a:fillRect b="-9901"/>
                </a:stretch>
              </a:blipFill>
              <a:ln w="12700" cap="flat">
                <a:noFill/>
                <a:miter lim="400000"/>
              </a:ln>
              <a:effectLst/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5" name="Picture 64">
            <a:extLst>
              <a:ext uri="{FF2B5EF4-FFF2-40B4-BE49-F238E27FC236}">
                <a16:creationId xmlns:a16="http://schemas.microsoft.com/office/drawing/2014/main" id="{6BFC406D-5190-4A91-8E5F-15F572B9FBEA}"/>
              </a:ext>
            </a:extLst>
          </p:cNvPr>
          <p:cNvPicPr>
            <a:picLocks noChangeAspect="1"/>
          </p:cNvPicPr>
          <p:nvPr/>
        </p:nvPicPr>
        <p:blipFill rotWithShape="1">
          <a:blip r:embed="rId18"/>
          <a:srcRect b="7459"/>
          <a:stretch/>
        </p:blipFill>
        <p:spPr>
          <a:xfrm>
            <a:off x="5882854" y="4836389"/>
            <a:ext cx="2226613" cy="751033"/>
          </a:xfrm>
          <a:prstGeom prst="rect">
            <a:avLst/>
          </a:prstGeom>
        </p:spPr>
      </p:pic>
      <p:sp>
        <p:nvSpPr>
          <p:cNvPr id="67" name="Rectangle 66">
            <a:extLst>
              <a:ext uri="{FF2B5EF4-FFF2-40B4-BE49-F238E27FC236}">
                <a16:creationId xmlns:a16="http://schemas.microsoft.com/office/drawing/2014/main" id="{80B67333-69DB-43DD-A969-61A55F66BE6D}"/>
              </a:ext>
            </a:extLst>
          </p:cNvPr>
          <p:cNvSpPr/>
          <p:nvPr/>
        </p:nvSpPr>
        <p:spPr>
          <a:xfrm>
            <a:off x="5918154" y="4601553"/>
            <a:ext cx="142058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u="sng" dirty="0">
                <a:solidFill>
                  <a:schemeClr val="tx1"/>
                </a:solidFill>
              </a:rPr>
              <a:t>Increase £40 by 15%</a:t>
            </a:r>
          </a:p>
          <a:p>
            <a:endParaRPr lang="en-GB" sz="1100" b="1" u="sng" dirty="0">
              <a:solidFill>
                <a:schemeClr val="tx1"/>
              </a:solidFill>
            </a:endParaRPr>
          </a:p>
          <a:p>
            <a:endParaRPr lang="en-GB" sz="1100" b="1" u="sng" dirty="0">
              <a:solidFill>
                <a:schemeClr val="tx1"/>
              </a:solidFill>
            </a:endParaRPr>
          </a:p>
          <a:p>
            <a:r>
              <a:rPr lang="en-GB" sz="1100" b="1" u="sng" dirty="0">
                <a:solidFill>
                  <a:schemeClr val="tx1"/>
                </a:solidFill>
              </a:rPr>
              <a:t>Decrease $16 by 15%</a:t>
            </a:r>
            <a:endParaRPr lang="en-GB" sz="1100" u="sng" dirty="0">
              <a:solidFill>
                <a:schemeClr val="tx1"/>
              </a:solidFill>
            </a:endParaRP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195DA3E4-0D11-47BD-8077-80241121A482}"/>
              </a:ext>
            </a:extLst>
          </p:cNvPr>
          <p:cNvSpPr/>
          <p:nvPr/>
        </p:nvSpPr>
        <p:spPr>
          <a:xfrm>
            <a:off x="7993271" y="4863889"/>
            <a:ext cx="1832553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115% </a:t>
            </a:r>
            <a:r>
              <a:rPr lang="en-GB" sz="1100" dirty="0">
                <a:solidFill>
                  <a:srgbClr val="00B050"/>
                </a:solidFill>
              </a:rPr>
              <a:t>so…   £40 x 1.15 = £46 </a:t>
            </a:r>
          </a:p>
          <a:p>
            <a:endParaRPr lang="en-GB" sz="1100" dirty="0">
              <a:solidFill>
                <a:srgbClr val="00B050"/>
              </a:solidFill>
            </a:endParaRPr>
          </a:p>
          <a:p>
            <a:endParaRPr lang="en-GB" sz="1100" dirty="0">
              <a:solidFill>
                <a:srgbClr val="00B050"/>
              </a:solidFill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AD7391DC-FC73-4D95-8C87-29D8F47DF48F}"/>
              </a:ext>
            </a:extLst>
          </p:cNvPr>
          <p:cNvSpPr/>
          <p:nvPr/>
        </p:nvSpPr>
        <p:spPr>
          <a:xfrm>
            <a:off x="7704147" y="5313969"/>
            <a:ext cx="187743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b="1" dirty="0">
                <a:solidFill>
                  <a:srgbClr val="00B050"/>
                </a:solidFill>
              </a:rPr>
              <a:t>85% </a:t>
            </a:r>
            <a:r>
              <a:rPr lang="en-GB" sz="1100" dirty="0">
                <a:solidFill>
                  <a:srgbClr val="00B050"/>
                </a:solidFill>
              </a:rPr>
              <a:t>so … $16 x 0.85 = $13.60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B5B9F7B9-8BCA-48A6-9D8F-87729BE472CA}"/>
              </a:ext>
            </a:extLst>
          </p:cNvPr>
          <p:cNvSpPr/>
          <p:nvPr/>
        </p:nvSpPr>
        <p:spPr>
          <a:xfrm>
            <a:off x="6628445" y="4428841"/>
            <a:ext cx="173957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dirty="0"/>
              <a:t>	</a:t>
            </a:r>
            <a:r>
              <a:rPr lang="en-GB" sz="1050" b="1" u="sng" dirty="0"/>
              <a:t>Decimal Multipliers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0B28E7C2-C7C8-4C21-AB2A-B6BC9AA4F0E1}"/>
              </a:ext>
            </a:extLst>
          </p:cNvPr>
          <p:cNvSpPr/>
          <p:nvPr/>
        </p:nvSpPr>
        <p:spPr>
          <a:xfrm>
            <a:off x="5294864" y="1228665"/>
            <a:ext cx="2199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/>
              <a:t>.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8" ma:contentTypeDescription="Create a new document." ma:contentTypeScope="" ma:versionID="2933762d390f22e54d43439c42a5708e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0cb9a88215c911910ae7afd7b2bed292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http://purl.org/dc/elements/1.1/"/>
    <ds:schemaRef ds:uri="http://schemas.microsoft.com/office/2006/metadata/properties"/>
    <ds:schemaRef ds:uri="http://purl.org/dc/terms/"/>
    <ds:schemaRef ds:uri="2aed22c8-c6e0-43a7-9e59-3ddcb6b39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E0A617E-B3AA-420A-8108-DE14B6C713D8}"/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199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Caviar Dreams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lastModifiedBy>Gibbon E</cp:lastModifiedBy>
  <cp:revision>43</cp:revision>
  <cp:lastPrinted>2020-07-14T10:47:34Z</cp:lastPrinted>
  <dcterms:modified xsi:type="dcterms:W3CDTF">2020-07-16T12:07:23Z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</Properties>
</file>