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67FA2-03BF-410E-B72B-0AC64AF54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E6FD7C-34DD-4E69-B5DD-A70B761253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B2A79-D240-474F-8B06-61741B8A7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F6C7-D2DD-49FA-B4C3-D813FD94C0A6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53F1C-6211-4F3F-ADFD-BFF093CDA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0E118-C040-450D-A79F-6E67672AD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C64D-AEF8-443C-8E3A-2DAAFF1D9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09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626AB-4340-4002-9616-6AC1C9EAE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BE931D-0C09-46E5-99ED-FA792E653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00FC6-A7B0-45B8-B4D6-C4D8BEA8F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F6C7-D2DD-49FA-B4C3-D813FD94C0A6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EDE83-52FE-4AD2-96EF-6662E88DB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A13B0-2251-46DB-A469-979AF0C0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C64D-AEF8-443C-8E3A-2DAAFF1D9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7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31C270-060A-4C16-959A-3C8787FFBD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3B74D7-060D-4993-9A2D-C27271B371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55966-AED5-4E2E-BFD1-C78F38541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F6C7-D2DD-49FA-B4C3-D813FD94C0A6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934D3-C66E-490C-96F5-92C58EB3D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5456F-9021-4789-BD34-EE571D2B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C64D-AEF8-443C-8E3A-2DAAFF1D9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275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02CA7-7425-4C41-A537-EDCE778EC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A99A9-B122-4D40-9241-E80CFDBF9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9A611-5C4C-42D8-B2D4-8D506B4D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F6C7-D2DD-49FA-B4C3-D813FD94C0A6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D4D99-9AF2-4B04-A561-8C592781F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4530D-62B5-48CB-ACA1-645C0BB4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C64D-AEF8-443C-8E3A-2DAAFF1D9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54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5A6BF-7056-4E91-AE2F-7D40D502B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CC470-0EC3-4818-B96C-E3A26D1A2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4A6E6-119F-4AEC-8FAF-0D155FBFA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F6C7-D2DD-49FA-B4C3-D813FD94C0A6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DE6F1-8C8F-4F91-99AB-C37AC88CD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BAEDD-E5A6-466C-96E7-C0976B284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C64D-AEF8-443C-8E3A-2DAAFF1D9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10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ED99D-3140-4307-B803-904DA5E74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21072-B2D6-4533-8957-5024D2BBD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B3D803-DE61-41BD-8A07-7DBC06361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78FE3-307D-4CF7-8F2C-BBA528843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F6C7-D2DD-49FA-B4C3-D813FD94C0A6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22FAAA-25A9-4363-BFC6-E579DA535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55E92D-3F04-46D3-9A01-B5EFD62F6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C64D-AEF8-443C-8E3A-2DAAFF1D9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5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1C987-2B1B-4E35-8491-F30EBCF22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CAE9A-0EE6-4428-B35C-248FB1A95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CF9197-C520-475A-B13C-CD22D360B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06BF56-212A-401C-A943-1FFE3D35F4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8E19E9-379F-4676-968E-7AEE95D6D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155687-5510-4778-9EFF-336501CBB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F6C7-D2DD-49FA-B4C3-D813FD94C0A6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7D0346-EC09-4157-98E6-66369238B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2AE1DF-9A4A-4276-A6D2-04F8E5923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C64D-AEF8-443C-8E3A-2DAAFF1D9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52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B0CA5-8F3C-41C2-A0FF-980C13F9D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D8673A-9A96-4197-A23B-893FED986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F6C7-D2DD-49FA-B4C3-D813FD94C0A6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E031BF-381F-4C75-8243-2E3F4659A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C1E062-F2F2-4B80-9EB7-5F69BE248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C64D-AEF8-443C-8E3A-2DAAFF1D9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71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615A4-5D61-4A34-BBAB-DC9F587E9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F6C7-D2DD-49FA-B4C3-D813FD94C0A6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C17233-63E9-4B4B-9466-764D2896B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555956-4144-4512-8030-97FE0056A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C64D-AEF8-443C-8E3A-2DAAFF1D9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5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07891-A42D-4752-9774-D845F3CFD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BAD92-49ED-45A8-9EA9-E03E4E821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D1568-6AAE-4C70-B610-DD1CE5564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FEE2DB-757E-4A9E-9363-5244E69AC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F6C7-D2DD-49FA-B4C3-D813FD94C0A6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ACF28-176B-46A4-A5AA-EA5140BA1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3B5934-5F9A-4AE9-90FC-83ED0A0F8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C64D-AEF8-443C-8E3A-2DAAFF1D9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57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CE37F-769A-42CF-B8D8-CFA6DB968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42824E-25BE-4DDE-A125-1D9C58A512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287BD0-EB5C-4686-AC78-3CD197F44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835171-A6B3-4345-B258-F7910EEAF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F6C7-D2DD-49FA-B4C3-D813FD94C0A6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92569-1463-41F0-8139-7F25627B6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874C9-27DD-4493-9D3D-8721C9B32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C64D-AEF8-443C-8E3A-2DAAFF1D9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7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68D36-17F9-482D-AEF1-E7922E52D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D3D80-29CA-4AF9-A152-CA91A0002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AE556-5C09-4D96-8BAD-4C6F96F05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5F6C7-D2DD-49FA-B4C3-D813FD94C0A6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DB855-EF74-4FFC-93E0-E8337C9E8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15A3F-960A-463C-B9FA-92DFC48EE0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3C64D-AEF8-443C-8E3A-2DAAFF1D9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684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: Rounded Corners 5"/>
          <p:cNvSpPr/>
          <p:nvPr/>
        </p:nvSpPr>
        <p:spPr>
          <a:xfrm>
            <a:off x="3055622" y="336988"/>
            <a:ext cx="7887053" cy="1989478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96" name="Rectangle: Rounded Corners 6"/>
          <p:cNvSpPr/>
          <p:nvPr/>
        </p:nvSpPr>
        <p:spPr>
          <a:xfrm>
            <a:off x="920769" y="4848230"/>
            <a:ext cx="6536228" cy="1713003"/>
          </a:xfrm>
          <a:prstGeom prst="roundRect">
            <a:avLst>
              <a:gd name="adj" fmla="val 16667"/>
            </a:avLst>
          </a:prstGeom>
          <a:solidFill>
            <a:srgbClr val="C5E0B4"/>
          </a:solidFill>
          <a:ln w="76200">
            <a:solidFill>
              <a:srgbClr val="548235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97" name="Rectangle: Rounded Corners 7"/>
          <p:cNvSpPr/>
          <p:nvPr/>
        </p:nvSpPr>
        <p:spPr>
          <a:xfrm>
            <a:off x="7760650" y="4843362"/>
            <a:ext cx="3292994" cy="171787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r>
              <a:rPr lang="en-GB" sz="1600" dirty="0"/>
              <a:t>What is a </a:t>
            </a:r>
            <a:r>
              <a:rPr lang="en-GB" sz="1600" b="1" dirty="0"/>
              <a:t>stereotype</a:t>
            </a:r>
            <a:r>
              <a:rPr lang="en-GB" sz="1600" dirty="0"/>
              <a:t>?</a:t>
            </a:r>
          </a:p>
          <a:p>
            <a:pPr algn="ctr"/>
            <a:endParaRPr lang="en-GB" sz="1600" dirty="0"/>
          </a:p>
          <a:p>
            <a:pPr algn="ctr"/>
            <a:r>
              <a:rPr lang="en-GB" dirty="0"/>
              <a:t>_______________________</a:t>
            </a:r>
          </a:p>
          <a:p>
            <a:pPr algn="ctr"/>
            <a:r>
              <a:rPr lang="en-GB" dirty="0"/>
              <a:t>_______________________</a:t>
            </a:r>
          </a:p>
          <a:p>
            <a:pPr algn="ctr"/>
            <a:r>
              <a:rPr lang="en-GB" dirty="0"/>
              <a:t>_______________________</a:t>
            </a:r>
          </a:p>
        </p:txBody>
      </p:sp>
      <p:sp>
        <p:nvSpPr>
          <p:cNvPr id="99" name="Rectangle: Rounded Corners 10"/>
          <p:cNvSpPr/>
          <p:nvPr/>
        </p:nvSpPr>
        <p:spPr>
          <a:xfrm>
            <a:off x="7253089" y="2530235"/>
            <a:ext cx="3800555" cy="2111908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00" name="Rectangle: Rounded Corners 11"/>
          <p:cNvSpPr/>
          <p:nvPr/>
        </p:nvSpPr>
        <p:spPr>
          <a:xfrm>
            <a:off x="5266557" y="2578613"/>
            <a:ext cx="1584252" cy="206964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pic>
        <p:nvPicPr>
          <p:cNvPr id="101" name="Picture 30" descr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207" y="4952686"/>
            <a:ext cx="446535" cy="446534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extBox 31"/>
          <p:cNvSpPr txBox="1"/>
          <p:nvPr/>
        </p:nvSpPr>
        <p:spPr>
          <a:xfrm>
            <a:off x="3005639" y="4966429"/>
            <a:ext cx="264524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dirty="0"/>
              <a:t>KEY VOCAB</a:t>
            </a:r>
            <a:r>
              <a:rPr lang="en-GB" dirty="0"/>
              <a:t>ULARY</a:t>
            </a:r>
            <a:endParaRPr dirty="0"/>
          </a:p>
        </p:txBody>
      </p:sp>
      <p:graphicFrame>
        <p:nvGraphicFramePr>
          <p:cNvPr id="103" name="Table 2"/>
          <p:cNvGraphicFramePr/>
          <p:nvPr>
            <p:extLst>
              <p:ext uri="{D42A27DB-BD31-4B8C-83A1-F6EECF244321}">
                <p14:modId xmlns:p14="http://schemas.microsoft.com/office/powerpoint/2010/main" val="18377601"/>
              </p:ext>
            </p:extLst>
          </p:nvPr>
        </p:nvGraphicFramePr>
        <p:xfrm>
          <a:off x="887592" y="5447454"/>
          <a:ext cx="6496697" cy="919959"/>
        </p:xfrm>
        <a:graphic>
          <a:graphicData uri="http://schemas.openxmlformats.org/drawingml/2006/table">
            <a:tbl>
              <a:tblPr/>
              <a:tblGrid>
                <a:gridCol w="1347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3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16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97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0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Multirole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Fast Pace</a:t>
                      </a:r>
                      <a:endParaRPr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Comedy</a:t>
                      </a:r>
                      <a:endParaRPr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Lighting</a:t>
                      </a:r>
                      <a:endParaRPr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Music</a:t>
                      </a:r>
                      <a:endParaRPr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839"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Face out the</a:t>
                      </a:r>
                    </a:p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Drama</a:t>
                      </a:r>
                      <a:endParaRPr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Choral Movement</a:t>
                      </a:r>
                      <a:endParaRPr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Choral Speaking</a:t>
                      </a:r>
                      <a:endParaRPr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Stereotypes</a:t>
                      </a:r>
                      <a:endParaRPr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Snap Transitions</a:t>
                      </a:r>
                      <a:endParaRPr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4" name="Picture 15" descr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4289" y="2591571"/>
            <a:ext cx="431436" cy="431436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TextBox 16"/>
          <p:cNvSpPr txBox="1"/>
          <p:nvPr/>
        </p:nvSpPr>
        <p:spPr>
          <a:xfrm>
            <a:off x="7456997" y="2589762"/>
            <a:ext cx="3629927" cy="1992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/>
            <a:r>
              <a:rPr dirty="0"/>
              <a:t>FURTHER READING</a:t>
            </a:r>
            <a:endParaRPr lang="en-GB" dirty="0"/>
          </a:p>
          <a:p>
            <a:pPr algn="ctr"/>
            <a:endParaRPr lang="en-GB" sz="1050" dirty="0"/>
          </a:p>
          <a:p>
            <a:r>
              <a:rPr lang="en-GB" sz="1700" b="0" u="none" dirty="0"/>
              <a:t>Research some of John Godber’s plays, some examples are:</a:t>
            </a:r>
          </a:p>
          <a:p>
            <a:endParaRPr lang="en-GB" sz="1000" b="0" u="none" dirty="0"/>
          </a:p>
          <a:p>
            <a:pPr algn="ctr"/>
            <a:r>
              <a:rPr lang="en-GB" sz="1700" u="none" dirty="0"/>
              <a:t>Bouncers</a:t>
            </a:r>
          </a:p>
          <a:p>
            <a:pPr algn="ctr"/>
            <a:r>
              <a:rPr lang="en-GB" sz="1700" u="none" dirty="0"/>
              <a:t>Shakers</a:t>
            </a:r>
          </a:p>
          <a:p>
            <a:pPr algn="ctr"/>
            <a:r>
              <a:rPr lang="en-GB" sz="1700" u="none" dirty="0"/>
              <a:t>Teechers</a:t>
            </a:r>
          </a:p>
        </p:txBody>
      </p:sp>
      <p:sp>
        <p:nvSpPr>
          <p:cNvPr id="106" name="TextBox 21"/>
          <p:cNvSpPr txBox="1"/>
          <p:nvPr/>
        </p:nvSpPr>
        <p:spPr>
          <a:xfrm>
            <a:off x="3181740" y="382688"/>
            <a:ext cx="7692506" cy="1846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/>
            <a:r>
              <a:rPr dirty="0"/>
              <a:t>KEY KNOWLEDGE</a:t>
            </a:r>
            <a:endParaRPr lang="en-GB" dirty="0"/>
          </a:p>
          <a:p>
            <a:r>
              <a:rPr lang="en-GB" sz="1600" b="0" u="none" dirty="0">
                <a:sym typeface="Wingdings" panose="05000000000000000000" pitchFamily="2" charset="2"/>
              </a:rPr>
              <a:t>The </a:t>
            </a:r>
            <a:r>
              <a:rPr lang="en-GB" sz="1600" u="none" dirty="0">
                <a:solidFill>
                  <a:schemeClr val="accent1"/>
                </a:solidFill>
                <a:sym typeface="Wingdings" panose="05000000000000000000" pitchFamily="2" charset="2"/>
              </a:rPr>
              <a:t>objective</a:t>
            </a:r>
            <a:r>
              <a:rPr lang="en-GB" sz="1600" b="0" u="none" dirty="0">
                <a:sym typeface="Wingdings" panose="05000000000000000000" pitchFamily="2" charset="2"/>
              </a:rPr>
              <a:t> of this scheme of work is to develop your knowledge of John Godber’s style of theatre. You will also explore this style practically.</a:t>
            </a:r>
          </a:p>
          <a:p>
            <a:r>
              <a:rPr lang="en-GB" sz="1600" b="0" u="none" dirty="0">
                <a:sym typeface="Wingdings" panose="05000000000000000000" pitchFamily="2" charset="2"/>
              </a:rPr>
              <a:t>The expected </a:t>
            </a:r>
            <a:r>
              <a:rPr lang="en-GB" sz="1600" u="none" dirty="0">
                <a:solidFill>
                  <a:schemeClr val="accent1"/>
                </a:solidFill>
                <a:sym typeface="Wingdings" panose="05000000000000000000" pitchFamily="2" charset="2"/>
              </a:rPr>
              <a:t>outcomes </a:t>
            </a:r>
            <a:r>
              <a:rPr lang="en-GB" sz="1600" b="0" u="none" dirty="0">
                <a:sym typeface="Wingdings" panose="05000000000000000000" pitchFamily="2" charset="2"/>
              </a:rPr>
              <a:t>are: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b="0" u="none" dirty="0"/>
              <a:t>You understand the key features of Godber’s style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b="0" u="none" dirty="0"/>
              <a:t>You are able to perform successfully in the style of Godber’s plays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b="0" u="none" dirty="0"/>
              <a:t>You develop your characterisation, multirole and comedy skills.</a:t>
            </a:r>
          </a:p>
        </p:txBody>
      </p:sp>
      <p:pic>
        <p:nvPicPr>
          <p:cNvPr id="107" name="Picture 13" descr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1605" y="1739530"/>
            <a:ext cx="378796" cy="378796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TextBox 1"/>
          <p:cNvSpPr txBox="1"/>
          <p:nvPr/>
        </p:nvSpPr>
        <p:spPr>
          <a:xfrm>
            <a:off x="5266557" y="2641646"/>
            <a:ext cx="1584252" cy="1815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800" dirty="0"/>
              <a:t>Year 8</a:t>
            </a:r>
          </a:p>
          <a:p>
            <a:pPr algn="ctr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800" dirty="0"/>
              <a:t>DRAMA</a:t>
            </a:r>
          </a:p>
          <a:p>
            <a:pPr algn="ctr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800" dirty="0"/>
              <a:t>John Godber</a:t>
            </a:r>
            <a:endParaRPr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E3D883-9C88-442C-B722-15782E2D886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106" r="11333"/>
          <a:stretch/>
        </p:blipFill>
        <p:spPr>
          <a:xfrm>
            <a:off x="1078877" y="336988"/>
            <a:ext cx="1811159" cy="2029625"/>
          </a:xfrm>
          <a:prstGeom prst="rect">
            <a:avLst/>
          </a:prstGeom>
        </p:spPr>
      </p:pic>
      <p:pic>
        <p:nvPicPr>
          <p:cNvPr id="108" name="Picture 4" descr="Picture 4"/>
          <p:cNvPicPr>
            <a:picLocks noChangeAspect="1"/>
          </p:cNvPicPr>
          <p:nvPr/>
        </p:nvPicPr>
        <p:blipFill>
          <a:blip r:embed="rId6"/>
          <a:srcRect l="2807" t="8911" r="67201" b="4299"/>
          <a:stretch>
            <a:fillRect/>
          </a:stretch>
        </p:blipFill>
        <p:spPr>
          <a:xfrm>
            <a:off x="768046" y="382688"/>
            <a:ext cx="621661" cy="752226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Rectangle: Rounded Corners 7">
            <a:extLst>
              <a:ext uri="{FF2B5EF4-FFF2-40B4-BE49-F238E27FC236}">
                <a16:creationId xmlns:a16="http://schemas.microsoft.com/office/drawing/2014/main" id="{0FE5355C-577F-4B09-BC10-BF0759710CC6}"/>
              </a:ext>
            </a:extLst>
          </p:cNvPr>
          <p:cNvSpPr/>
          <p:nvPr/>
        </p:nvSpPr>
        <p:spPr>
          <a:xfrm>
            <a:off x="988060" y="2609358"/>
            <a:ext cx="3892920" cy="20687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0F3D4D-B770-46FD-A486-3C2C0401A09E}"/>
              </a:ext>
            </a:extLst>
          </p:cNvPr>
          <p:cNvSpPr txBox="1"/>
          <p:nvPr/>
        </p:nvSpPr>
        <p:spPr>
          <a:xfrm>
            <a:off x="2165763" y="3338959"/>
            <a:ext cx="1635308" cy="646329"/>
          </a:xfrm>
          <a:prstGeom prst="rect">
            <a:avLst/>
          </a:prstGeom>
          <a:noFill/>
          <a:ln w="12700" cap="flat">
            <a:solidFill>
              <a:srgbClr val="820263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defTabSz="457200" hangingPunct="0"/>
            <a:r>
              <a:rPr lang="en-GB" dirty="0">
                <a:solidFill>
                  <a:srgbClr val="000000"/>
                </a:solidFill>
                <a:sym typeface="Calibri"/>
              </a:rPr>
              <a:t>Features of Godber’s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AB404A-925B-4D67-A902-B047A1A23E39}"/>
              </a:ext>
            </a:extLst>
          </p:cNvPr>
          <p:cNvSpPr txBox="1"/>
          <p:nvPr/>
        </p:nvSpPr>
        <p:spPr>
          <a:xfrm>
            <a:off x="1042498" y="3330456"/>
            <a:ext cx="1078115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defTabSz="457200" hangingPunct="0"/>
            <a:r>
              <a:rPr lang="en-GB" sz="1600" b="1" dirty="0">
                <a:solidFill>
                  <a:srgbClr val="000000"/>
                </a:solidFill>
                <a:sym typeface="Calibri"/>
              </a:rPr>
              <a:t>Short Scenes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E1836FA-2C8A-4964-B9DA-3219F940A019}"/>
              </a:ext>
            </a:extLst>
          </p:cNvPr>
          <p:cNvSpPr txBox="1"/>
          <p:nvPr/>
        </p:nvSpPr>
        <p:spPr>
          <a:xfrm>
            <a:off x="3874698" y="3307953"/>
            <a:ext cx="831450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defTabSz="457200" hangingPunct="0"/>
            <a:r>
              <a:rPr lang="en-GB" sz="1600" b="1" dirty="0">
                <a:solidFill>
                  <a:srgbClr val="000000"/>
                </a:solidFill>
                <a:sym typeface="Calibri"/>
              </a:rPr>
              <a:t>Fast pace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FA55E66-CD5C-4738-A975-882F0C087C72}"/>
              </a:ext>
            </a:extLst>
          </p:cNvPr>
          <p:cNvSpPr txBox="1"/>
          <p:nvPr/>
        </p:nvSpPr>
        <p:spPr>
          <a:xfrm>
            <a:off x="1650099" y="4012381"/>
            <a:ext cx="2744557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defTabSz="457200" hangingPunct="0"/>
            <a:r>
              <a:rPr lang="en-GB" sz="1600" b="1" dirty="0">
                <a:solidFill>
                  <a:srgbClr val="000000"/>
                </a:solidFill>
                <a:sym typeface="Calibri"/>
              </a:rPr>
              <a:t>Comedic, stereotypical, usually working class characters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8B8F0E-67BD-413E-A92E-D1C4E55AC911}"/>
              </a:ext>
            </a:extLst>
          </p:cNvPr>
          <p:cNvSpPr txBox="1"/>
          <p:nvPr/>
        </p:nvSpPr>
        <p:spPr>
          <a:xfrm>
            <a:off x="1078877" y="2692158"/>
            <a:ext cx="1855643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defTabSz="457200" hangingPunct="0"/>
            <a:r>
              <a:rPr lang="en-GB" sz="1600" b="1" dirty="0">
                <a:solidFill>
                  <a:srgbClr val="000000"/>
                </a:solidFill>
                <a:sym typeface="Calibri"/>
              </a:rPr>
              <a:t>Actors rarely leave the stage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130EF4E-F970-4807-917A-F80D4A3318DE}"/>
              </a:ext>
            </a:extLst>
          </p:cNvPr>
          <p:cNvSpPr txBox="1"/>
          <p:nvPr/>
        </p:nvSpPr>
        <p:spPr>
          <a:xfrm>
            <a:off x="2945312" y="2810887"/>
            <a:ext cx="1855642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defTabSz="457200" hangingPunct="0"/>
            <a:r>
              <a:rPr lang="en-GB" sz="1600" b="1" dirty="0">
                <a:solidFill>
                  <a:srgbClr val="000000"/>
                </a:solidFill>
                <a:sym typeface="Calibri"/>
              </a:rPr>
              <a:t>Minimal set/props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4213AB074B349B157C28FF0B4D607" ma:contentTypeVersion="8" ma:contentTypeDescription="Create a new document." ma:contentTypeScope="" ma:versionID="06fe3fbee34a120bf1213a26dca051b8">
  <xsd:schema xmlns:xsd="http://www.w3.org/2001/XMLSchema" xmlns:xs="http://www.w3.org/2001/XMLSchema" xmlns:p="http://schemas.microsoft.com/office/2006/metadata/properties" xmlns:ns2="624859c0-496c-4f14-b8f5-e16a9c63003a" xmlns:ns3="e11eb945-aa1b-4c9a-82de-a6796a9fe5ae" targetNamespace="http://schemas.microsoft.com/office/2006/metadata/properties" ma:root="true" ma:fieldsID="3c4caf18746c976fd9fd532035ed5c89" ns2:_="" ns3:_="">
    <xsd:import namespace="624859c0-496c-4f14-b8f5-e16a9c63003a"/>
    <xsd:import namespace="e11eb945-aa1b-4c9a-82de-a6796a9fe5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4859c0-496c-4f14-b8f5-e16a9c6300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eb945-aa1b-4c9a-82de-a6796a9fe5a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11eb945-aa1b-4c9a-82de-a6796a9fe5ae">
      <UserInfo>
        <DisplayName/>
        <AccountId xsi:nil="true"/>
        <AccountType/>
      </UserInfo>
    </SharedWithUsers>
    <MediaLengthInSeconds xmlns="624859c0-496c-4f14-b8f5-e16a9c63003a" xsi:nil="true"/>
  </documentManagement>
</p:properties>
</file>

<file path=customXml/itemProps1.xml><?xml version="1.0" encoding="utf-8"?>
<ds:datastoreItem xmlns:ds="http://schemas.openxmlformats.org/officeDocument/2006/customXml" ds:itemID="{149FC786-B2EF-4452-B566-1417BD2693BB}"/>
</file>

<file path=customXml/itemProps2.xml><?xml version="1.0" encoding="utf-8"?>
<ds:datastoreItem xmlns:ds="http://schemas.openxmlformats.org/officeDocument/2006/customXml" ds:itemID="{3F8FC43F-CD0E-4C58-92F0-D44BEBA24595}"/>
</file>

<file path=customXml/itemProps3.xml><?xml version="1.0" encoding="utf-8"?>
<ds:datastoreItem xmlns:ds="http://schemas.openxmlformats.org/officeDocument/2006/customXml" ds:itemID="{8D0CBC6B-B8B5-4020-84E4-6B4F0B45A501}"/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136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Caviar Dreams</vt:lpstr>
      <vt:lpstr>Century Gothic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Higham E</dc:creator>
  <cp:lastModifiedBy>Higham E</cp:lastModifiedBy>
  <cp:revision>3</cp:revision>
  <dcterms:created xsi:type="dcterms:W3CDTF">2022-11-30T16:54:39Z</dcterms:created>
  <dcterms:modified xsi:type="dcterms:W3CDTF">2022-12-16T11:22:22Z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0x010100F134213AB074B349B157C28FF0B4D607</vt:lpwstr>
  </property>
  <property fmtid="{D5CDD505-2E9C-101B-9397-08002B2CF9AE}" pid="3" name="Order">
    <vt:r8>30700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</Properties>
</file>