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BA032-FC9A-8774-CD89-50AEF83373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6FF912-15CF-F243-17E8-276E8B0F8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1AB87B-5B2E-1A2B-7C27-11D4C84FC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3AD4-74AD-4BAB-BDA2-7804FD72C2F9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4E7FAF-ED6E-89D8-B3F9-8163763FB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36629-3A53-BBBD-D664-92F7CFDCA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89FC-81F7-4B82-B484-1F33E40D9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758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D54F2-D506-EE6F-5B75-A2F510A5D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F20257-EA37-E8CD-2555-A7EA7F1AFF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03226-C08E-53F5-236C-5013130E1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3AD4-74AD-4BAB-BDA2-7804FD72C2F9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1E0C0-81AD-9DFD-52F2-D8D89B820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767768-0D54-4884-D9AB-E38DB6420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89FC-81F7-4B82-B484-1F33E40D9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056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5F51FA-92C1-B527-F956-611D20897D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AEEF32-4427-2E09-CE88-684C7FE3D5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8929E1-F27A-CD42-3E0D-A375D5026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3AD4-74AD-4BAB-BDA2-7804FD72C2F9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CB8B0-7586-CAF3-ECA1-C0993DF84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F2AC2-7499-7D9E-8E39-F2F54AC55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89FC-81F7-4B82-B484-1F33E40D9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25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24D2A-59DD-D18D-34DF-96E22F43F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9F7A2-A841-93F8-29DC-57FCB1BFC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CA7BB3-A208-61E1-C28B-BD67A3BB3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3AD4-74AD-4BAB-BDA2-7804FD72C2F9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8CE90-0D0C-C69A-C9E9-87B070B4D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F1724-CDE0-3755-D62E-32A8E263E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89FC-81F7-4B82-B484-1F33E40D9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4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B837A-627C-E34A-506F-3B4CEBDF9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4F928A-B0E8-264F-98F7-3A99B1B6D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C85E64-7500-B2F7-6A30-20E8184D6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3AD4-74AD-4BAB-BDA2-7804FD72C2F9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D87A8F-6A5A-6AB7-7A16-6A641021F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DED37-96B7-D3EF-2806-6678A1556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89FC-81F7-4B82-B484-1F33E40D9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611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E6BB2-6C90-6B02-D316-B754BCB0F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10080-C801-9DB5-F8F4-2EBFA7D3BF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851269-E719-CB42-2841-ADFD2EAB36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9E03A0-3BD1-1EDC-3038-969890A28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3AD4-74AD-4BAB-BDA2-7804FD72C2F9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C3C15-38BA-CD32-5308-088DCD07A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4D8906-8360-9755-1AD7-4D424B5F5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89FC-81F7-4B82-B484-1F33E40D9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618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F8749-2AFE-D4D7-AB73-237C20141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A067F9-A561-62E7-8AEF-584096AEF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12C96C-5925-13CA-DF99-2836A700A2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2E8743-593E-5EC6-A79D-7469FD022E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0EFFBD-2296-D17C-339C-C1C3E159CC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B9DC4F-884D-5457-1F77-3D69B5863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3AD4-74AD-4BAB-BDA2-7804FD72C2F9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11C853-99E4-14F0-256E-9DA66C977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EF9A1B-2220-AD3C-1358-E5C010E84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89FC-81F7-4B82-B484-1F33E40D9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125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0EE05-42B3-5A81-468B-7AD60586E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CC004E-02B8-D2DD-D06F-1CDA4FBB2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3AD4-74AD-4BAB-BDA2-7804FD72C2F9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F78326-A4DD-05A7-E109-D48118809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608DA0-A14A-CA0A-9192-58C17E700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89FC-81F7-4B82-B484-1F33E40D9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800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7F203E-FF7F-C255-9F31-453A210DB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3AD4-74AD-4BAB-BDA2-7804FD72C2F9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6A0AC7-364B-74B9-363D-2D0DBE17E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210A8D-A1B4-8DAF-1365-F4E702152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89FC-81F7-4B82-B484-1F33E40D9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622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424E6-4F97-9459-4D6B-2DD7DF9D1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E2D2A-0F82-9E70-5F20-7BA8E8281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DBACDA-61F6-E50B-9565-B193917438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41D97C-014E-A3A4-0187-D0F41E2AE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3AD4-74AD-4BAB-BDA2-7804FD72C2F9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106718-A30D-B22A-1078-77673E701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A958B0-AB6A-A84C-5442-E6548FAEA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89FC-81F7-4B82-B484-1F33E40D9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486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CB807-BDCF-F752-805E-B0328D9C4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DD8E39-2569-2A5D-DE2E-30EE032999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024FE7-6B64-A0A3-028E-C08D230DFB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422F3D-73C3-7CCB-89C9-4C0488DBD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3AD4-74AD-4BAB-BDA2-7804FD72C2F9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9E5572-969A-74C6-7B51-E0F3D416C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27538B-B152-3ADB-DDFA-986701DD6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89FC-81F7-4B82-B484-1F33E40D9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973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43F482-9D70-E5E5-DDB6-D6546D15E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BE6668-7E69-EA10-A231-B544EA82A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7A2654-CA31-C2F7-E491-2C4AC7B9D2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43AD4-74AD-4BAB-BDA2-7804FD72C2F9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85C23E-A02E-82A6-D8BF-327F1173C1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EEDBC9-3AF4-7F7F-0E25-CD63C51AD5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E89FC-81F7-4B82-B484-1F33E40D9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433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www.spotlight.com/news-and-advice/tips-and-advice/tips-for-performing-your-best-monologu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: Rounded Corners 5"/>
          <p:cNvSpPr/>
          <p:nvPr/>
        </p:nvSpPr>
        <p:spPr>
          <a:xfrm>
            <a:off x="3640822" y="274429"/>
            <a:ext cx="7301852" cy="1850441"/>
          </a:xfrm>
          <a:prstGeom prst="roundRect">
            <a:avLst>
              <a:gd name="adj" fmla="val 16667"/>
            </a:avLst>
          </a:prstGeom>
          <a:solidFill>
            <a:srgbClr val="FBD1D9"/>
          </a:solidFill>
          <a:ln w="76200">
            <a:solidFill>
              <a:srgbClr val="EF3054"/>
            </a:solidFill>
            <a:miter/>
          </a:ln>
        </p:spPr>
        <p:txBody>
          <a:bodyPr lIns="45719" rIns="45719" anchor="ctr"/>
          <a:lstStyle/>
          <a:p>
            <a:pPr algn="ctr" defTabSz="457200" hangingPunct="0">
              <a:defRPr/>
            </a:pPr>
            <a:endParaRPr kern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96" name="Rectangle: Rounded Corners 6"/>
          <p:cNvSpPr/>
          <p:nvPr/>
        </p:nvSpPr>
        <p:spPr>
          <a:xfrm>
            <a:off x="771788" y="4981963"/>
            <a:ext cx="6857073" cy="1601607"/>
          </a:xfrm>
          <a:prstGeom prst="roundRect">
            <a:avLst>
              <a:gd name="adj" fmla="val 16667"/>
            </a:avLst>
          </a:prstGeom>
          <a:solidFill>
            <a:srgbClr val="C5E0B4"/>
          </a:solidFill>
          <a:ln w="76200">
            <a:solidFill>
              <a:srgbClr val="548235"/>
            </a:solidFill>
            <a:miter/>
          </a:ln>
        </p:spPr>
        <p:txBody>
          <a:bodyPr lIns="45719" rIns="45719" anchor="ctr"/>
          <a:lstStyle/>
          <a:p>
            <a:pPr algn="ctr" defTabSz="457200" hangingPunct="0">
              <a:defRPr/>
            </a:pPr>
            <a:endParaRPr kern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97" name="Rectangle: Rounded Corners 7"/>
          <p:cNvSpPr/>
          <p:nvPr/>
        </p:nvSpPr>
        <p:spPr>
          <a:xfrm>
            <a:off x="7837967" y="4642882"/>
            <a:ext cx="3104708" cy="194068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 defTabSz="457200" hangingPunct="0">
              <a:defRPr/>
            </a:pPr>
            <a:r>
              <a:rPr lang="en-GB" dirty="0">
                <a:latin typeface="Calibri"/>
                <a:cs typeface="Calibri"/>
              </a:rPr>
              <a:t>Can you think of any monologues or duologues from films you have seen?</a:t>
            </a:r>
          </a:p>
          <a:p>
            <a:pPr algn="ctr" defTabSz="457200" hangingPunct="0">
              <a:defRPr/>
            </a:pPr>
            <a:r>
              <a:rPr lang="en-GB" kern="0" dirty="0">
                <a:solidFill>
                  <a:srgbClr val="000000"/>
                </a:solidFill>
                <a:latin typeface="Calibri"/>
                <a:cs typeface="Calibri"/>
                <a:sym typeface="Calibri"/>
              </a:rPr>
              <a:t>_______________________</a:t>
            </a:r>
          </a:p>
          <a:p>
            <a:pPr algn="ctr" defTabSz="457200" hangingPunct="0">
              <a:defRPr/>
            </a:pPr>
            <a:r>
              <a:rPr lang="en-GB" kern="0" dirty="0">
                <a:solidFill>
                  <a:srgbClr val="000000"/>
                </a:solidFill>
                <a:latin typeface="Calibri"/>
                <a:cs typeface="Calibri"/>
                <a:sym typeface="Calibri"/>
              </a:rPr>
              <a:t>_______________________</a:t>
            </a:r>
          </a:p>
          <a:p>
            <a:pPr algn="ctr" defTabSz="457200" hangingPunct="0">
              <a:defRPr/>
            </a:pPr>
            <a:r>
              <a:rPr lang="en-GB" kern="0" dirty="0">
                <a:solidFill>
                  <a:srgbClr val="000000"/>
                </a:solidFill>
                <a:latin typeface="Calibri"/>
                <a:cs typeface="Calibri"/>
                <a:sym typeface="Calibri"/>
              </a:rPr>
              <a:t>_______________________</a:t>
            </a:r>
          </a:p>
        </p:txBody>
      </p:sp>
      <p:sp>
        <p:nvSpPr>
          <p:cNvPr id="99" name="Rectangle: Rounded Corners 10"/>
          <p:cNvSpPr/>
          <p:nvPr/>
        </p:nvSpPr>
        <p:spPr>
          <a:xfrm>
            <a:off x="7577868" y="2266264"/>
            <a:ext cx="3364806" cy="2228745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 w="76200">
            <a:solidFill>
              <a:srgbClr val="F0A202"/>
            </a:solidFill>
            <a:miter/>
          </a:ln>
        </p:spPr>
        <p:txBody>
          <a:bodyPr lIns="45719" rIns="45719" anchor="ctr"/>
          <a:lstStyle/>
          <a:p>
            <a:pPr algn="ctr" defTabSz="457200" hangingPunct="0">
              <a:defRPr/>
            </a:pPr>
            <a:endParaRPr kern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00" name="Rectangle: Rounded Corners 11"/>
          <p:cNvSpPr/>
          <p:nvPr/>
        </p:nvSpPr>
        <p:spPr>
          <a:xfrm>
            <a:off x="4611660" y="2314496"/>
            <a:ext cx="2744209" cy="250288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404040"/>
            </a:solidFill>
            <a:miter/>
          </a:ln>
        </p:spPr>
        <p:txBody>
          <a:bodyPr lIns="45719" rIns="45719" anchor="ctr"/>
          <a:lstStyle/>
          <a:p>
            <a:pPr algn="ctr" defTabSz="457200" hangingPunct="0">
              <a:defRPr/>
            </a:pPr>
            <a:endParaRPr kern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pic>
        <p:nvPicPr>
          <p:cNvPr id="101" name="Picture 30" descr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3621" y="5093916"/>
            <a:ext cx="446535" cy="446534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TextBox 31"/>
          <p:cNvSpPr txBox="1"/>
          <p:nvPr/>
        </p:nvSpPr>
        <p:spPr>
          <a:xfrm>
            <a:off x="3338519" y="5125126"/>
            <a:ext cx="2645246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defTabSz="457200" hangingPunct="0">
              <a:defRPr/>
            </a:pPr>
            <a:r>
              <a:rPr kern="0" dirty="0">
                <a:solidFill>
                  <a:srgbClr val="000000"/>
                </a:solidFill>
              </a:rPr>
              <a:t>KEY VOCAB</a:t>
            </a:r>
            <a:r>
              <a:rPr lang="en-GB" kern="0" dirty="0">
                <a:solidFill>
                  <a:srgbClr val="000000"/>
                </a:solidFill>
              </a:rPr>
              <a:t>ULARY</a:t>
            </a:r>
            <a:endParaRPr kern="0" dirty="0">
              <a:solidFill>
                <a:srgbClr val="000000"/>
              </a:solidFill>
            </a:endParaRPr>
          </a:p>
        </p:txBody>
      </p:sp>
      <p:graphicFrame>
        <p:nvGraphicFramePr>
          <p:cNvPr id="103" name="Table 2"/>
          <p:cNvGraphicFramePr/>
          <p:nvPr>
            <p:extLst>
              <p:ext uri="{D42A27DB-BD31-4B8C-83A1-F6EECF244321}">
                <p14:modId xmlns:p14="http://schemas.microsoft.com/office/powerpoint/2010/main" val="3711251078"/>
              </p:ext>
            </p:extLst>
          </p:nvPr>
        </p:nvGraphicFramePr>
        <p:xfrm>
          <a:off x="897622" y="5637868"/>
          <a:ext cx="6680248" cy="812827"/>
        </p:xfrm>
        <a:graphic>
          <a:graphicData uri="http://schemas.openxmlformats.org/drawingml/2006/table">
            <a:tbl>
              <a:tblPr/>
              <a:tblGrid>
                <a:gridCol w="1496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85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66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41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19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Monologue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Script work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Rehearsal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Blocking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Staging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839"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Duologue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Acting</a:t>
                      </a:r>
                      <a:r>
                        <a:rPr lang="en-GB" sz="1600" baseline="0" dirty="0">
                          <a:solidFill>
                            <a:schemeClr val="tx1"/>
                          </a:solidFill>
                        </a:rPr>
                        <a:t> Skills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Physical</a:t>
                      </a:r>
                      <a:r>
                        <a:rPr lang="en-GB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Vocal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Directing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4" name="Picture 15" descr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9555" y="2303947"/>
            <a:ext cx="431436" cy="431436"/>
          </a:xfrm>
          <a:prstGeom prst="rect">
            <a:avLst/>
          </a:prstGeom>
          <a:ln w="12700">
            <a:miter lim="400000"/>
          </a:ln>
        </p:spPr>
      </p:pic>
      <p:sp>
        <p:nvSpPr>
          <p:cNvPr id="105" name="TextBox 16"/>
          <p:cNvSpPr txBox="1"/>
          <p:nvPr/>
        </p:nvSpPr>
        <p:spPr>
          <a:xfrm>
            <a:off x="7628860" y="2346240"/>
            <a:ext cx="3268664" cy="23160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algn="ctr" defTabSz="457200" hangingPunct="0">
              <a:defRPr/>
            </a:pPr>
            <a:r>
              <a:rPr lang="en-GB" u="none" dirty="0"/>
              <a:t>        </a:t>
            </a:r>
            <a:r>
              <a:rPr kern="0" dirty="0">
                <a:solidFill>
                  <a:srgbClr val="000000"/>
                </a:solidFill>
              </a:rPr>
              <a:t>FURTHER READING</a:t>
            </a:r>
            <a:endParaRPr lang="en-GB" kern="0" dirty="0">
              <a:solidFill>
                <a:srgbClr val="000000"/>
              </a:solidFill>
            </a:endParaRPr>
          </a:p>
          <a:p>
            <a:pPr algn="ctr" defTabSz="457200" hangingPunct="0">
              <a:defRPr/>
            </a:pPr>
            <a:endParaRPr lang="en-GB" dirty="0"/>
          </a:p>
          <a:p>
            <a:pPr lvl="0" algn="ctr">
              <a:defRPr/>
            </a:pPr>
            <a:r>
              <a:rPr lang="en-GB" sz="1600" b="0" u="none" kern="0" dirty="0">
                <a:solidFill>
                  <a:srgbClr val="000000"/>
                </a:solidFill>
              </a:rPr>
              <a:t>Tips for performing  a successful monologue </a:t>
            </a:r>
            <a:r>
              <a:rPr lang="en-GB" sz="1600" b="0" u="none" dirty="0">
                <a:sym typeface="Wingdings" panose="05000000000000000000" pitchFamily="2" charset="2"/>
              </a:rPr>
              <a:t> </a:t>
            </a:r>
            <a:r>
              <a:rPr lang="en-GB" sz="1600" b="0" u="none" dirty="0">
                <a:sym typeface="Wingdings" panose="05000000000000000000" pitchFamily="2" charset="2"/>
                <a:hlinkClick r:id="rId4"/>
              </a:rPr>
              <a:t>https://www.spotlight.com/news-and-advice/tips-and-advice/tips-for-performing-your-best-monologue/</a:t>
            </a:r>
            <a:endParaRPr lang="en-GB" sz="1600" b="0" u="none" dirty="0">
              <a:sym typeface="Wingdings" panose="05000000000000000000" pitchFamily="2" charset="2"/>
            </a:endParaRPr>
          </a:p>
          <a:p>
            <a:pPr lvl="0" algn="ctr">
              <a:defRPr/>
            </a:pPr>
            <a:endParaRPr lang="en-GB" kern="0" dirty="0">
              <a:solidFill>
                <a:srgbClr val="000000"/>
              </a:solidFill>
            </a:endParaRPr>
          </a:p>
          <a:p>
            <a:pPr algn="ctr" defTabSz="457200" hangingPunct="0">
              <a:defRPr/>
            </a:pPr>
            <a:endParaRPr lang="en-GB" sz="1050" kern="0" dirty="0">
              <a:solidFill>
                <a:srgbClr val="000000"/>
              </a:solidFill>
            </a:endParaRPr>
          </a:p>
        </p:txBody>
      </p:sp>
      <p:sp>
        <p:nvSpPr>
          <p:cNvPr id="106" name="TextBox 21"/>
          <p:cNvSpPr txBox="1"/>
          <p:nvPr/>
        </p:nvSpPr>
        <p:spPr>
          <a:xfrm>
            <a:off x="3791824" y="351988"/>
            <a:ext cx="7045098" cy="1631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algn="ctr" defTabSz="457200" hangingPunct="0">
              <a:defRPr/>
            </a:pPr>
            <a:r>
              <a:rPr sz="1600" kern="0" dirty="0">
                <a:solidFill>
                  <a:srgbClr val="000000"/>
                </a:solidFill>
              </a:rPr>
              <a:t>KEY KNOWLEDGE</a:t>
            </a:r>
            <a:endParaRPr lang="en-GB" sz="1600" kern="0" dirty="0">
              <a:solidFill>
                <a:srgbClr val="000000"/>
              </a:solidFill>
            </a:endParaRPr>
          </a:p>
          <a:p>
            <a:pPr defTabSz="457200" hangingPunct="0">
              <a:defRPr/>
            </a:pPr>
            <a:r>
              <a:rPr lang="en-GB" sz="1400" b="0" u="none" kern="0" dirty="0">
                <a:solidFill>
                  <a:srgbClr val="000000"/>
                </a:solidFill>
                <a:sym typeface="Wingdings" panose="05000000000000000000" pitchFamily="2" charset="2"/>
              </a:rPr>
              <a:t>The </a:t>
            </a:r>
            <a:r>
              <a:rPr lang="en-GB" sz="1400" u="none" kern="0" dirty="0">
                <a:solidFill>
                  <a:srgbClr val="4472C4"/>
                </a:solidFill>
                <a:sym typeface="Wingdings" panose="05000000000000000000" pitchFamily="2" charset="2"/>
              </a:rPr>
              <a:t>objective</a:t>
            </a:r>
            <a:r>
              <a:rPr lang="en-GB" sz="1400" b="0" u="none" kern="0" dirty="0">
                <a:solidFill>
                  <a:srgbClr val="000000"/>
                </a:solidFill>
                <a:sym typeface="Wingdings" panose="05000000000000000000" pitchFamily="2" charset="2"/>
              </a:rPr>
              <a:t> of this scheme of work is to </a:t>
            </a:r>
            <a:r>
              <a:rPr lang="en-GB" sz="1400" b="0" u="none" kern="0" dirty="0">
                <a:sym typeface="Wingdings" panose="05000000000000000000" pitchFamily="2" charset="2"/>
              </a:rPr>
              <a:t>develop your knowledge </a:t>
            </a:r>
            <a:r>
              <a:rPr lang="en-GB" sz="1400" b="0" u="none" kern="0" dirty="0">
                <a:solidFill>
                  <a:srgbClr val="000000"/>
                </a:solidFill>
                <a:sym typeface="Wingdings" panose="05000000000000000000" pitchFamily="2" charset="2"/>
              </a:rPr>
              <a:t>of monologues and duologues. The </a:t>
            </a:r>
            <a:r>
              <a:rPr lang="en-GB" sz="1400" b="0" u="none" dirty="0">
                <a:sym typeface="Wingdings" panose="05000000000000000000" pitchFamily="2" charset="2"/>
              </a:rPr>
              <a:t>expected</a:t>
            </a:r>
            <a:r>
              <a:rPr lang="en-GB" sz="1400" b="0" u="none" kern="0" dirty="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en-GB" sz="1400" u="none" kern="0" dirty="0">
                <a:solidFill>
                  <a:schemeClr val="accent1"/>
                </a:solidFill>
                <a:sym typeface="Wingdings" panose="05000000000000000000" pitchFamily="2" charset="2"/>
              </a:rPr>
              <a:t>outcomes</a:t>
            </a:r>
            <a:r>
              <a:rPr lang="en-GB" sz="1400" b="0" u="none" kern="0" dirty="0">
                <a:solidFill>
                  <a:srgbClr val="000000"/>
                </a:solidFill>
                <a:sym typeface="Wingdings" panose="05000000000000000000" pitchFamily="2" charset="2"/>
              </a:rPr>
              <a:t> are:</a:t>
            </a:r>
          </a:p>
          <a:p>
            <a:pPr marL="285750" lvl="1" indent="-285750">
              <a:buFont typeface="Wingdings" panose="05000000000000000000" pitchFamily="2" charset="2"/>
              <a:buChar char="Ø"/>
              <a:defRPr/>
            </a:pPr>
            <a:r>
              <a:rPr lang="en-GB" sz="1400" dirty="0">
                <a:latin typeface="Caviar Dreams"/>
                <a:sym typeface="Caviar Dreams"/>
              </a:rPr>
              <a:t>You know and understand what monologues and a duologues are</a:t>
            </a:r>
          </a:p>
          <a:p>
            <a:pPr marL="285750" lvl="1" indent="-285750">
              <a:buFont typeface="Wingdings" panose="05000000000000000000" pitchFamily="2" charset="2"/>
              <a:buChar char="Ø"/>
              <a:defRPr/>
            </a:pPr>
            <a:r>
              <a:rPr lang="en-GB" sz="1400" kern="0" dirty="0">
                <a:solidFill>
                  <a:srgbClr val="000000"/>
                </a:solidFill>
                <a:latin typeface="Caviar Dreams"/>
                <a:sym typeface="Caviar Dreams"/>
              </a:rPr>
              <a:t>You develop your knowledge of the acting skills needed to rehearse and successfully perform a monologue and a duologue</a:t>
            </a:r>
          </a:p>
          <a:p>
            <a:pPr marL="285750" lvl="1" indent="-285750">
              <a:buFont typeface="Wingdings" panose="05000000000000000000" pitchFamily="2" charset="2"/>
              <a:buChar char="Ø"/>
              <a:defRPr/>
            </a:pPr>
            <a:r>
              <a:rPr lang="en-GB" sz="1400" dirty="0">
                <a:latin typeface="Caviar Dreams"/>
                <a:sym typeface="Caviar Dreams"/>
              </a:rPr>
              <a:t>Improve your understanding of the elements of script work.</a:t>
            </a:r>
            <a:endParaRPr lang="en-GB" sz="1400" kern="0" dirty="0">
              <a:solidFill>
                <a:srgbClr val="000000"/>
              </a:solidFill>
              <a:latin typeface="Caviar Dreams"/>
              <a:sym typeface="Caviar Dreams"/>
            </a:endParaRPr>
          </a:p>
        </p:txBody>
      </p:sp>
      <p:pic>
        <p:nvPicPr>
          <p:cNvPr id="107" name="Picture 13" descr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58126" y="424929"/>
            <a:ext cx="378796" cy="378796"/>
          </a:xfrm>
          <a:prstGeom prst="rect">
            <a:avLst/>
          </a:prstGeom>
          <a:ln w="12700">
            <a:miter lim="400000"/>
          </a:ln>
        </p:spPr>
      </p:pic>
      <p:sp>
        <p:nvSpPr>
          <p:cNvPr id="109" name="TextBox 1"/>
          <p:cNvSpPr txBox="1"/>
          <p:nvPr/>
        </p:nvSpPr>
        <p:spPr>
          <a:xfrm>
            <a:off x="4688284" y="2288531"/>
            <a:ext cx="2593360" cy="2431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ctr" defTabSz="457200" hangingPunct="0">
              <a:defRPr sz="1600" b="1" u="sng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2800" b="1" u="sng" kern="0">
                <a:solidFill>
                  <a:srgbClr val="000000"/>
                </a:solidFill>
                <a:latin typeface="Century Gothic"/>
                <a:sym typeface="Century Gothic"/>
              </a:rPr>
              <a:t>Year 8</a:t>
            </a:r>
            <a:endParaRPr lang="en-GB" sz="2800" b="1" u="sng" kern="0" dirty="0">
              <a:solidFill>
                <a:srgbClr val="000000"/>
              </a:solidFill>
              <a:latin typeface="Century Gothic"/>
              <a:sym typeface="Century Gothic"/>
            </a:endParaRPr>
          </a:p>
          <a:p>
            <a:pPr algn="ctr" defTabSz="457200" hangingPunct="0">
              <a:defRPr sz="1600" b="1" u="sng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2800" b="1" u="sng" kern="0" dirty="0">
                <a:solidFill>
                  <a:srgbClr val="000000"/>
                </a:solidFill>
                <a:latin typeface="Century Gothic"/>
                <a:sym typeface="Century Gothic"/>
              </a:rPr>
              <a:t>DRAMA</a:t>
            </a:r>
          </a:p>
          <a:p>
            <a:pPr algn="ctr" defTabSz="457200" hangingPunct="0">
              <a:defRPr sz="1600" b="1" u="sng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lang="en-GB" sz="1200" b="1" u="sng" kern="0" dirty="0">
              <a:solidFill>
                <a:srgbClr val="000000"/>
              </a:solidFill>
              <a:latin typeface="Century Gothic"/>
              <a:sym typeface="Century Gothic"/>
            </a:endParaRPr>
          </a:p>
          <a:p>
            <a:pPr algn="ctr" defTabSz="457200" hangingPunct="0">
              <a:defRPr sz="1600" b="1" u="sng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2800" b="1" u="sng" dirty="0">
                <a:latin typeface="Century Gothic"/>
                <a:sym typeface="Century Gothic"/>
              </a:rPr>
              <a:t>Monologues and Duologues</a:t>
            </a:r>
            <a:endParaRPr sz="2800" b="1" u="sng" kern="0" dirty="0">
              <a:solidFill>
                <a:srgbClr val="000000"/>
              </a:solidFill>
              <a:latin typeface="Century Gothic"/>
              <a:sym typeface="Century Gothic"/>
            </a:endParaRPr>
          </a:p>
        </p:txBody>
      </p:sp>
      <p:sp>
        <p:nvSpPr>
          <p:cNvPr id="27" name="Rectangle: Rounded Corners 7">
            <a:extLst>
              <a:ext uri="{FF2B5EF4-FFF2-40B4-BE49-F238E27FC236}">
                <a16:creationId xmlns:a16="http://schemas.microsoft.com/office/drawing/2014/main" id="{0FE5355C-577F-4B09-BC10-BF0759710CC6}"/>
              </a:ext>
            </a:extLst>
          </p:cNvPr>
          <p:cNvSpPr/>
          <p:nvPr/>
        </p:nvSpPr>
        <p:spPr>
          <a:xfrm>
            <a:off x="771788" y="2303947"/>
            <a:ext cx="3582246" cy="248318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 defTabSz="457200" hangingPunct="0">
              <a:defRPr/>
            </a:pPr>
            <a:r>
              <a:rPr lang="en-GB" dirty="0">
                <a:latin typeface="Calibri"/>
                <a:cs typeface="Calibri"/>
              </a:rPr>
              <a:t>“</a:t>
            </a:r>
            <a:r>
              <a:rPr lang="en-GB" b="1" kern="0" dirty="0">
                <a:solidFill>
                  <a:srgbClr val="000000"/>
                </a:solidFill>
                <a:latin typeface="Calibri"/>
                <a:cs typeface="Calibri"/>
                <a:sym typeface="Calibri"/>
              </a:rPr>
              <a:t>Mono</a:t>
            </a:r>
            <a:r>
              <a:rPr lang="en-GB" dirty="0">
                <a:latin typeface="Calibri"/>
                <a:cs typeface="Calibri"/>
              </a:rPr>
              <a:t>” (</a:t>
            </a:r>
            <a:r>
              <a:rPr lang="en-GB" dirty="0">
                <a:latin typeface="Calibri"/>
                <a:cs typeface="Calibri"/>
                <a:sym typeface="Wingdings" panose="05000000000000000000" pitchFamily="2" charset="2"/>
              </a:rPr>
              <a:t>o</a:t>
            </a:r>
            <a:r>
              <a:rPr lang="en-GB" kern="0" dirty="0">
                <a:solidFill>
                  <a:srgbClr val="000000"/>
                </a:solidFill>
                <a:latin typeface="Calibri"/>
                <a:cs typeface="Calibri"/>
                <a:sym typeface="Wingdings" panose="05000000000000000000" pitchFamily="2" charset="2"/>
              </a:rPr>
              <a:t>ne)</a:t>
            </a:r>
          </a:p>
          <a:p>
            <a:pPr algn="ctr" defTabSz="457200" hangingPunct="0">
              <a:defRPr/>
            </a:pPr>
            <a:r>
              <a:rPr lang="en-GB" kern="0" dirty="0">
                <a:solidFill>
                  <a:srgbClr val="000000"/>
                </a:solidFill>
                <a:latin typeface="Calibri"/>
                <a:cs typeface="Calibri"/>
                <a:sym typeface="Wingdings" panose="05000000000000000000" pitchFamily="2" charset="2"/>
              </a:rPr>
              <a:t>+</a:t>
            </a:r>
            <a:r>
              <a:rPr lang="en-GB" dirty="0">
                <a:latin typeface="Calibri"/>
                <a:cs typeface="Calibri"/>
                <a:sym typeface="Wingdings" panose="05000000000000000000" pitchFamily="2" charset="2"/>
              </a:rPr>
              <a:t> </a:t>
            </a:r>
            <a:r>
              <a:rPr lang="en-GB" kern="0" dirty="0">
                <a:solidFill>
                  <a:srgbClr val="000000"/>
                </a:solidFill>
                <a:latin typeface="Calibri"/>
                <a:cs typeface="Calibri"/>
                <a:sym typeface="Wingdings" panose="05000000000000000000" pitchFamily="2" charset="2"/>
              </a:rPr>
              <a:t>“-</a:t>
            </a:r>
            <a:r>
              <a:rPr lang="en-GB" b="1" kern="0" dirty="0">
                <a:solidFill>
                  <a:srgbClr val="000000"/>
                </a:solidFill>
                <a:latin typeface="Calibri"/>
                <a:cs typeface="Calibri"/>
                <a:sym typeface="Wingdings" panose="05000000000000000000" pitchFamily="2" charset="2"/>
              </a:rPr>
              <a:t>logue</a:t>
            </a:r>
            <a:r>
              <a:rPr lang="en-GB" kern="0" dirty="0">
                <a:solidFill>
                  <a:srgbClr val="000000"/>
                </a:solidFill>
                <a:latin typeface="Calibri"/>
                <a:cs typeface="Calibri"/>
                <a:sym typeface="Wingdings" panose="05000000000000000000" pitchFamily="2" charset="2"/>
              </a:rPr>
              <a:t>” (dialogue/speech)</a:t>
            </a:r>
          </a:p>
          <a:p>
            <a:pPr algn="ctr" defTabSz="457200" hangingPunct="0">
              <a:defRPr/>
            </a:pPr>
            <a:r>
              <a:rPr lang="en-GB" kern="0" dirty="0">
                <a:solidFill>
                  <a:srgbClr val="000000"/>
                </a:solidFill>
                <a:latin typeface="Calibri"/>
                <a:cs typeface="Calibri"/>
                <a:sym typeface="Wingdings" panose="05000000000000000000" pitchFamily="2" charset="2"/>
              </a:rPr>
              <a:t>= </a:t>
            </a:r>
            <a:r>
              <a:rPr lang="en-GB" b="1" u="sng" kern="0" dirty="0">
                <a:solidFill>
                  <a:srgbClr val="000000"/>
                </a:solidFill>
                <a:latin typeface="Calibri"/>
                <a:cs typeface="Calibri"/>
                <a:sym typeface="Wingdings" panose="05000000000000000000" pitchFamily="2" charset="2"/>
              </a:rPr>
              <a:t>one person speech</a:t>
            </a:r>
          </a:p>
          <a:p>
            <a:pPr algn="ctr" defTabSz="457200" hangingPunct="0">
              <a:defRPr/>
            </a:pPr>
            <a:endParaRPr lang="en-GB" dirty="0">
              <a:latin typeface="Calibri"/>
              <a:cs typeface="Calibri"/>
              <a:sym typeface="Wingdings" panose="05000000000000000000" pitchFamily="2" charset="2"/>
            </a:endParaRPr>
          </a:p>
          <a:p>
            <a:pPr algn="ctr" defTabSz="457200" hangingPunct="0">
              <a:defRPr/>
            </a:pPr>
            <a:r>
              <a:rPr lang="en-GB" kern="0" dirty="0">
                <a:solidFill>
                  <a:srgbClr val="000000"/>
                </a:solidFill>
                <a:latin typeface="Calibri"/>
                <a:cs typeface="Calibri"/>
                <a:sym typeface="Wingdings" panose="05000000000000000000" pitchFamily="2" charset="2"/>
              </a:rPr>
              <a:t>“</a:t>
            </a:r>
            <a:r>
              <a:rPr lang="en-GB" b="1" kern="0" dirty="0">
                <a:solidFill>
                  <a:srgbClr val="000000"/>
                </a:solidFill>
                <a:latin typeface="Calibri"/>
                <a:cs typeface="Calibri"/>
                <a:sym typeface="Wingdings" panose="05000000000000000000" pitchFamily="2" charset="2"/>
              </a:rPr>
              <a:t>Duo</a:t>
            </a:r>
            <a:r>
              <a:rPr lang="en-GB" kern="0" dirty="0">
                <a:solidFill>
                  <a:srgbClr val="000000"/>
                </a:solidFill>
                <a:latin typeface="Calibri"/>
                <a:cs typeface="Calibri"/>
                <a:sym typeface="Wingdings" panose="05000000000000000000" pitchFamily="2" charset="2"/>
              </a:rPr>
              <a:t>” (two)</a:t>
            </a:r>
          </a:p>
          <a:p>
            <a:pPr algn="ctr" defTabSz="457200" hangingPunct="0">
              <a:defRPr/>
            </a:pPr>
            <a:r>
              <a:rPr lang="en-GB" dirty="0">
                <a:latin typeface="Calibri"/>
                <a:cs typeface="Calibri"/>
                <a:sym typeface="Wingdings" panose="05000000000000000000" pitchFamily="2" charset="2"/>
              </a:rPr>
              <a:t>+</a:t>
            </a:r>
            <a:r>
              <a:rPr lang="en-GB" kern="0" dirty="0">
                <a:solidFill>
                  <a:srgbClr val="000000"/>
                </a:solidFill>
                <a:latin typeface="Calibri"/>
                <a:cs typeface="Calibri"/>
                <a:sym typeface="Wingdings" panose="05000000000000000000" pitchFamily="2" charset="2"/>
              </a:rPr>
              <a:t> “-</a:t>
            </a:r>
            <a:r>
              <a:rPr lang="en-GB" b="1" kern="0" dirty="0">
                <a:solidFill>
                  <a:srgbClr val="000000"/>
                </a:solidFill>
                <a:latin typeface="Calibri"/>
                <a:cs typeface="Calibri"/>
                <a:sym typeface="Wingdings" panose="05000000000000000000" pitchFamily="2" charset="2"/>
              </a:rPr>
              <a:t>logue</a:t>
            </a:r>
            <a:r>
              <a:rPr lang="en-GB" kern="0" dirty="0">
                <a:solidFill>
                  <a:srgbClr val="000000"/>
                </a:solidFill>
                <a:latin typeface="Calibri"/>
                <a:cs typeface="Calibri"/>
                <a:sym typeface="Wingdings" panose="05000000000000000000" pitchFamily="2" charset="2"/>
              </a:rPr>
              <a:t>” (dialogue/speech)</a:t>
            </a:r>
          </a:p>
          <a:p>
            <a:pPr algn="ctr" defTabSz="457200" hangingPunct="0">
              <a:defRPr/>
            </a:pPr>
            <a:r>
              <a:rPr lang="en-GB" kern="0" dirty="0">
                <a:solidFill>
                  <a:srgbClr val="000000"/>
                </a:solidFill>
                <a:latin typeface="Calibri"/>
                <a:cs typeface="Calibri"/>
                <a:sym typeface="Wingdings" panose="05000000000000000000" pitchFamily="2" charset="2"/>
              </a:rPr>
              <a:t>= </a:t>
            </a:r>
            <a:r>
              <a:rPr lang="en-GB" b="1" u="sng" kern="0" dirty="0">
                <a:solidFill>
                  <a:srgbClr val="000000"/>
                </a:solidFill>
                <a:latin typeface="Calibri"/>
                <a:cs typeface="Calibri"/>
                <a:sym typeface="Wingdings" panose="05000000000000000000" pitchFamily="2" charset="2"/>
              </a:rPr>
              <a:t>two people speaking</a:t>
            </a:r>
            <a:endParaRPr lang="en-GB" b="1" u="sng" kern="0" dirty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6"/>
          <a:srcRect l="6264" r="3705"/>
          <a:stretch/>
        </p:blipFill>
        <p:spPr>
          <a:xfrm>
            <a:off x="897622" y="562534"/>
            <a:ext cx="1100840" cy="165912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7"/>
          <a:srcRect l="7354" t="8263" r="4498" b="8041"/>
          <a:stretch/>
        </p:blipFill>
        <p:spPr>
          <a:xfrm>
            <a:off x="1954636" y="274430"/>
            <a:ext cx="1539862" cy="1462091"/>
          </a:xfrm>
          <a:prstGeom prst="rect">
            <a:avLst/>
          </a:prstGeom>
        </p:spPr>
      </p:pic>
      <p:pic>
        <p:nvPicPr>
          <p:cNvPr id="108" name="Picture 4" descr="Picture 4"/>
          <p:cNvPicPr>
            <a:picLocks noChangeAspect="1"/>
          </p:cNvPicPr>
          <p:nvPr/>
        </p:nvPicPr>
        <p:blipFill>
          <a:blip r:embed="rId8"/>
          <a:srcRect l="2807" t="8911" r="67201" b="4299"/>
          <a:stretch>
            <a:fillRect/>
          </a:stretch>
        </p:blipFill>
        <p:spPr>
          <a:xfrm>
            <a:off x="733417" y="155205"/>
            <a:ext cx="621661" cy="75222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279386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11eb945-aa1b-4c9a-82de-a6796a9fe5ae">
      <UserInfo>
        <DisplayName/>
        <AccountId xsi:nil="true"/>
        <AccountType/>
      </UserInfo>
    </SharedWithUsers>
    <MediaLengthInSeconds xmlns="624859c0-496c-4f14-b8f5-e16a9c63003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34213AB074B349B157C28FF0B4D607" ma:contentTypeVersion="8" ma:contentTypeDescription="Create a new document." ma:contentTypeScope="" ma:versionID="06fe3fbee34a120bf1213a26dca051b8">
  <xsd:schema xmlns:xsd="http://www.w3.org/2001/XMLSchema" xmlns:xs="http://www.w3.org/2001/XMLSchema" xmlns:p="http://schemas.microsoft.com/office/2006/metadata/properties" xmlns:ns2="624859c0-496c-4f14-b8f5-e16a9c63003a" xmlns:ns3="e11eb945-aa1b-4c9a-82de-a6796a9fe5ae" targetNamespace="http://schemas.microsoft.com/office/2006/metadata/properties" ma:root="true" ma:fieldsID="3c4caf18746c976fd9fd532035ed5c89" ns2:_="" ns3:_="">
    <xsd:import namespace="624859c0-496c-4f14-b8f5-e16a9c63003a"/>
    <xsd:import namespace="e11eb945-aa1b-4c9a-82de-a6796a9fe5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4859c0-496c-4f14-b8f5-e16a9c6300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1eb945-aa1b-4c9a-82de-a6796a9fe5a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12E6E7D-6B51-4AD1-A859-43420DD13A97}">
  <ds:schemaRefs>
    <ds:schemaRef ds:uri="http://schemas.microsoft.com/office/2006/metadata/properties"/>
    <ds:schemaRef ds:uri="http://schemas.microsoft.com/office/infopath/2007/PartnerControls"/>
    <ds:schemaRef ds:uri="e11eb945-aa1b-4c9a-82de-a6796a9fe5ae"/>
    <ds:schemaRef ds:uri="624859c0-496c-4f14-b8f5-e16a9c63003a"/>
  </ds:schemaRefs>
</ds:datastoreItem>
</file>

<file path=customXml/itemProps2.xml><?xml version="1.0" encoding="utf-8"?>
<ds:datastoreItem xmlns:ds="http://schemas.openxmlformats.org/officeDocument/2006/customXml" ds:itemID="{BAF48064-4486-43D2-8D4D-84709F0E29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FC3456-004C-4966-9403-E776C853CD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4859c0-496c-4f14-b8f5-e16a9c63003a"/>
    <ds:schemaRef ds:uri="e11eb945-aa1b-4c9a-82de-a6796a9fe5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149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Higham E</dc:creator>
  <cp:lastModifiedBy>Rachael Vanstone</cp:lastModifiedBy>
  <cp:revision>5</cp:revision>
  <dcterms:created xsi:type="dcterms:W3CDTF">2023-05-02T11:13:23Z</dcterms:created>
  <dcterms:modified xsi:type="dcterms:W3CDTF">2023-10-13T08:28:56Z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0x010100F134213AB074B349B157C28FF0B4D607</vt:lpwstr>
  </property>
  <property fmtid="{D5CDD505-2E9C-101B-9397-08002B2CF9AE}" pid="3" name="Order">
    <vt:r8>46200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TriggerFlowInfo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</Properties>
</file>