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6"/>
  </p:notesMasterIdLst>
  <p:sldIdLst>
    <p:sldId id="258" r:id="rId5"/>
  </p:sldIdLst>
  <p:sldSz cx="9906000" cy="6858000" type="A4"/>
  <p:notesSz cx="6797675" cy="9926638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bbon E" initials="GE" lastIdx="1" clrIdx="0">
    <p:extLst>
      <p:ext uri="{19B8F6BF-5375-455C-9EA6-DF929625EA0E}">
        <p15:presenceInfo xmlns:p15="http://schemas.microsoft.com/office/powerpoint/2012/main" userId="S::E.Gibbon@hhhs.net::5ebb2bec-d471-4bbe-bccc-7f36ecd3f6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98FC"/>
    <a:srgbClr val="B0C3E6"/>
    <a:srgbClr val="2F5597"/>
    <a:srgbClr val="820263"/>
    <a:srgbClr val="FEE8F8"/>
    <a:srgbClr val="FEDAF5"/>
    <a:srgbClr val="FFFFFF"/>
    <a:srgbClr val="EF3054"/>
    <a:srgbClr val="FBD1D9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B06BAE-79E8-454B-976E-348DA3199033}" v="1" dt="2023-05-22T06:37:48.14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son N" userId="dbd835a8-d42b-4ab2-be7e-f5ee6cb2b07f" providerId="ADAL" clId="{78B06BAE-79E8-454B-976E-348DA3199033}"/>
    <pc:docChg chg="modNotesMaster">
      <pc:chgData name="Robinson N" userId="dbd835a8-d42b-4ab2-be7e-f5ee6cb2b07f" providerId="ADAL" clId="{78B06BAE-79E8-454B-976E-348DA3199033}" dt="2023-05-22T06:37:48.140" v="0"/>
      <pc:docMkLst>
        <pc:docMk/>
      </pc:docMkLst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709613" y="744538"/>
            <a:ext cx="5378450" cy="37226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06358" y="4715154"/>
            <a:ext cx="4984962" cy="4466987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742950" y="1122362"/>
            <a:ext cx="84201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238250" y="3602037"/>
            <a:ext cx="74295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>
            <a:spLocks noGrp="1"/>
          </p:cNvSpPr>
          <p:nvPr>
            <p:ph type="title"/>
          </p:nvPr>
        </p:nvSpPr>
        <p:spPr>
          <a:xfrm>
            <a:off x="675878" y="1709740"/>
            <a:ext cx="8543926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t>Title Text</a:t>
            </a:r>
          </a:p>
        </p:txBody>
      </p:sp>
      <p:sp>
        <p:nvSpPr>
          <p:cNvPr id="3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75878" y="4589464"/>
            <a:ext cx="8543926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9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681037" y="1825625"/>
            <a:ext cx="4210051" cy="4351338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>
            <a:spLocks noGrp="1"/>
          </p:cNvSpPr>
          <p:nvPr>
            <p:ph type="title"/>
          </p:nvPr>
        </p:nvSpPr>
        <p:spPr>
          <a:xfrm>
            <a:off x="682328" y="365127"/>
            <a:ext cx="8543926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8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1681163"/>
            <a:ext cx="419070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 b="1"/>
            </a:lvl1pPr>
            <a:lvl2pPr marL="0" indent="457200">
              <a:buSzTx/>
              <a:buFontTx/>
              <a:buNone/>
              <a:defRPr sz="2400" b="1"/>
            </a:lvl2pPr>
            <a:lvl3pPr marL="0" indent="914400">
              <a:buSzTx/>
              <a:buFontTx/>
              <a:buNone/>
              <a:defRPr sz="2400" b="1"/>
            </a:lvl3pPr>
            <a:lvl4pPr marL="0" indent="1371600">
              <a:buSzTx/>
              <a:buFontTx/>
              <a:buNone/>
              <a:defRPr sz="2400" b="1"/>
            </a:lvl4pPr>
            <a:lvl5pPr marL="0" indent="1828800"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014912" y="1681163"/>
            <a:ext cx="4211341" cy="823913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73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83" name="Picture Placeholder 2"/>
          <p:cNvSpPr>
            <a:spLocks noGrp="1"/>
          </p:cNvSpPr>
          <p:nvPr>
            <p:ph type="pic" sz="half" idx="13"/>
          </p:nvPr>
        </p:nvSpPr>
        <p:spPr>
          <a:xfrm>
            <a:off x="4211339" y="987427"/>
            <a:ext cx="5014914" cy="4873626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CB4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81037" y="365127"/>
            <a:ext cx="8543926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81037" y="1825625"/>
            <a:ext cx="8543926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960981" y="6404294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corbettmaths.com/contents/" TargetMode="External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3" Type="http://schemas.openxmlformats.org/officeDocument/2006/relationships/image" Target="../media/image2.png"/><Relationship Id="rId21" Type="http://schemas.openxmlformats.org/officeDocument/2006/relationships/image" Target="../media/image17.png"/><Relationship Id="rId7" Type="http://schemas.openxmlformats.org/officeDocument/2006/relationships/hyperlink" Target="https://www.bbc.co.uk/bitesize/topics/zrf3cdm" TargetMode="External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" Type="http://schemas.openxmlformats.org/officeDocument/2006/relationships/image" Target="../media/image1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5" Type="http://schemas.openxmlformats.org/officeDocument/2006/relationships/image" Target="../media/image4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10" Type="http://schemas.openxmlformats.org/officeDocument/2006/relationships/image" Target="../media/image6.png"/><Relationship Id="rId19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hyperlink" Target="https://www.pearsonactivelearn.com/app/library" TargetMode="External"/><Relationship Id="rId14" Type="http://schemas.openxmlformats.org/officeDocument/2006/relationships/image" Target="../media/image10.png"/><Relationship Id="rId22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Rectangle: Rounded Corners 5"/>
          <p:cNvSpPr/>
          <p:nvPr/>
        </p:nvSpPr>
        <p:spPr>
          <a:xfrm>
            <a:off x="5494892" y="107365"/>
            <a:ext cx="4351170" cy="3932339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endParaRPr lang="en-GB" sz="1100"/>
          </a:p>
        </p:txBody>
      </p:sp>
      <p:sp>
        <p:nvSpPr>
          <p:cNvPr id="68" name="Rectangle: Rounded Corners 9">
            <a:extLst>
              <a:ext uri="{FF2B5EF4-FFF2-40B4-BE49-F238E27FC236}">
                <a16:creationId xmlns:a16="http://schemas.microsoft.com/office/drawing/2014/main" id="{852175CF-A2E7-4F97-B2CE-D1B5BAE510BF}"/>
              </a:ext>
            </a:extLst>
          </p:cNvPr>
          <p:cNvSpPr/>
          <p:nvPr/>
        </p:nvSpPr>
        <p:spPr>
          <a:xfrm>
            <a:off x="133512" y="4437941"/>
            <a:ext cx="5181055" cy="228757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2F5597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132" name="Rectangle: Rounded Corners 11"/>
          <p:cNvSpPr/>
          <p:nvPr/>
        </p:nvSpPr>
        <p:spPr>
          <a:xfrm>
            <a:off x="4069850" y="1873717"/>
            <a:ext cx="1270707" cy="2402051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404040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4A65D19-4A0D-483D-9EED-8148F5F5EA0C}"/>
              </a:ext>
            </a:extLst>
          </p:cNvPr>
          <p:cNvGrpSpPr/>
          <p:nvPr/>
        </p:nvGrpSpPr>
        <p:grpSpPr>
          <a:xfrm>
            <a:off x="431354" y="107365"/>
            <a:ext cx="4926617" cy="1643420"/>
            <a:chOff x="104640" y="4746835"/>
            <a:chExt cx="4717554" cy="2052084"/>
          </a:xfrm>
        </p:grpSpPr>
        <p:sp>
          <p:nvSpPr>
            <p:cNvPr id="129" name="Rectangle: Rounded Corners 6"/>
            <p:cNvSpPr/>
            <p:nvPr/>
          </p:nvSpPr>
          <p:spPr>
            <a:xfrm>
              <a:off x="104640" y="4746835"/>
              <a:ext cx="4717554" cy="2052084"/>
            </a:xfrm>
            <a:prstGeom prst="roundRect">
              <a:avLst>
                <a:gd name="adj" fmla="val 16667"/>
              </a:avLst>
            </a:prstGeom>
            <a:solidFill>
              <a:srgbClr val="E2F0D9"/>
            </a:solidFill>
            <a:ln w="76200">
              <a:solidFill>
                <a:srgbClr val="548235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3" name="Picture 30" descr="Picture 3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60516" y="4746835"/>
              <a:ext cx="446535" cy="446534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4" name="TextBox 31"/>
            <p:cNvSpPr txBox="1"/>
            <p:nvPr/>
          </p:nvSpPr>
          <p:spPr>
            <a:xfrm>
              <a:off x="678799" y="4816263"/>
              <a:ext cx="1702958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KEY VOCAB</a:t>
              </a:r>
            </a:p>
          </p:txBody>
        </p:sp>
      </p:grpSp>
      <p:sp>
        <p:nvSpPr>
          <p:cNvPr id="138" name="TextBox 21"/>
          <p:cNvSpPr txBox="1"/>
          <p:nvPr/>
        </p:nvSpPr>
        <p:spPr>
          <a:xfrm>
            <a:off x="6267455" y="207696"/>
            <a:ext cx="2160612" cy="36933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t>KEY KNOWLEDGE</a:t>
            </a:r>
          </a:p>
        </p:txBody>
      </p:sp>
      <p:pic>
        <p:nvPicPr>
          <p:cNvPr id="141" name="Picture 17" descr="Picture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32748" y="257868"/>
            <a:ext cx="230341" cy="266700"/>
          </a:xfrm>
          <a:prstGeom prst="rect">
            <a:avLst/>
          </a:prstGeom>
          <a:ln w="12700">
            <a:miter lim="400000"/>
          </a:ln>
        </p:spPr>
      </p:pic>
      <p:pic>
        <p:nvPicPr>
          <p:cNvPr id="142" name="Picture 20" descr="Picture 20"/>
          <p:cNvPicPr>
            <a:picLocks noChangeAspect="1"/>
          </p:cNvPicPr>
          <p:nvPr/>
        </p:nvPicPr>
        <p:blipFill>
          <a:blip r:embed="rId4"/>
          <a:srcRect l="2807" t="8911" r="67201" b="4299"/>
          <a:stretch>
            <a:fillRect/>
          </a:stretch>
        </p:blipFill>
        <p:spPr>
          <a:xfrm>
            <a:off x="43078" y="62683"/>
            <a:ext cx="328319" cy="397274"/>
          </a:xfrm>
          <a:prstGeom prst="rect">
            <a:avLst/>
          </a:prstGeom>
          <a:ln w="12700">
            <a:miter lim="400000"/>
          </a:ln>
        </p:spPr>
      </p:pic>
      <p:sp>
        <p:nvSpPr>
          <p:cNvPr id="143" name="TextBox 18"/>
          <p:cNvSpPr txBox="1"/>
          <p:nvPr/>
        </p:nvSpPr>
        <p:spPr>
          <a:xfrm>
            <a:off x="4003245" y="1933252"/>
            <a:ext cx="1421429" cy="9694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 algn="ctr">
              <a:defRPr sz="2400" b="1" u="sng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r>
              <a:t>MATHS</a:t>
            </a:r>
            <a:endParaRPr lang="en-GB"/>
          </a:p>
          <a:p>
            <a:r>
              <a:rPr lang="en-GB" sz="1100"/>
              <a:t>Y8 Area,</a:t>
            </a:r>
          </a:p>
          <a:p>
            <a:r>
              <a:rPr lang="en-GB" sz="1100"/>
              <a:t> Perimeter &amp; Volume</a:t>
            </a:r>
          </a:p>
        </p:txBody>
      </p:sp>
      <p:pic>
        <p:nvPicPr>
          <p:cNvPr id="144" name="Picture 22" descr="Picture 22"/>
          <p:cNvPicPr>
            <a:picLocks noChangeAspect="1"/>
          </p:cNvPicPr>
          <p:nvPr/>
        </p:nvPicPr>
        <p:blipFill>
          <a:blip r:embed="rId5"/>
          <a:srcRect l="14964" t="33372" r="69042" b="28713"/>
          <a:stretch>
            <a:fillRect/>
          </a:stretch>
        </p:blipFill>
        <p:spPr>
          <a:xfrm>
            <a:off x="4338634" y="2927513"/>
            <a:ext cx="750652" cy="1112191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4" name="Group 3">
            <a:extLst>
              <a:ext uri="{FF2B5EF4-FFF2-40B4-BE49-F238E27FC236}">
                <a16:creationId xmlns:a16="http://schemas.microsoft.com/office/drawing/2014/main" id="{A002864C-1877-444E-BCA4-0FB0742A97AA}"/>
              </a:ext>
            </a:extLst>
          </p:cNvPr>
          <p:cNvGrpSpPr/>
          <p:nvPr/>
        </p:nvGrpSpPr>
        <p:grpSpPr>
          <a:xfrm>
            <a:off x="5424674" y="5727520"/>
            <a:ext cx="4499623" cy="1034536"/>
            <a:chOff x="6714302" y="-22108"/>
            <a:chExt cx="3273355" cy="1155545"/>
          </a:xfrm>
        </p:grpSpPr>
        <p:sp>
          <p:nvSpPr>
            <p:cNvPr id="131" name="Rectangle: Rounded Corners 10"/>
            <p:cNvSpPr/>
            <p:nvPr/>
          </p:nvSpPr>
          <p:spPr>
            <a:xfrm>
              <a:off x="6714302" y="-22108"/>
              <a:ext cx="3160783" cy="1155545"/>
            </a:xfrm>
            <a:prstGeom prst="roundRect">
              <a:avLst>
                <a:gd name="adj" fmla="val 16667"/>
              </a:avLst>
            </a:prstGeom>
            <a:solidFill>
              <a:srgbClr val="FFF2CC"/>
            </a:solidFill>
            <a:ln w="76200">
              <a:solidFill>
                <a:srgbClr val="F0A202"/>
              </a:solidFill>
              <a:miter/>
            </a:ln>
          </p:spPr>
          <p:txBody>
            <a:bodyPr lIns="45719" rIns="45719" anchor="ctr"/>
            <a:lstStyle/>
            <a:p>
              <a:pPr algn="ctr"/>
              <a:endParaRPr/>
            </a:p>
          </p:txBody>
        </p:sp>
        <p:pic>
          <p:nvPicPr>
            <p:cNvPr id="136" name="Picture 15" descr="Picture 1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824671" y="45482"/>
              <a:ext cx="345011" cy="431436"/>
            </a:xfrm>
            <a:prstGeom prst="rect">
              <a:avLst/>
            </a:prstGeom>
            <a:ln w="12700">
              <a:miter lim="400000"/>
            </a:ln>
          </p:spPr>
        </p:pic>
        <p:sp>
          <p:nvSpPr>
            <p:cNvPr id="137" name="TextBox 16"/>
            <p:cNvSpPr txBox="1"/>
            <p:nvPr/>
          </p:nvSpPr>
          <p:spPr>
            <a:xfrm>
              <a:off x="7233085" y="22761"/>
              <a:ext cx="2448079" cy="370841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lIns="45719" rIns="45719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t>FURTHER READING</a:t>
              </a:r>
            </a:p>
          </p:txBody>
        </p:sp>
        <p:sp>
          <p:nvSpPr>
            <p:cNvPr id="19" name="TextBox 16">
              <a:extLst>
                <a:ext uri="{FF2B5EF4-FFF2-40B4-BE49-F238E27FC236}">
                  <a16:creationId xmlns:a16="http://schemas.microsoft.com/office/drawing/2014/main" id="{203A14D1-956D-4760-8136-D62DFEAA816A}"/>
                </a:ext>
              </a:extLst>
            </p:cNvPr>
            <p:cNvSpPr txBox="1"/>
            <p:nvPr/>
          </p:nvSpPr>
          <p:spPr>
            <a:xfrm>
              <a:off x="6824671" y="393601"/>
              <a:ext cx="3162986" cy="670365"/>
            </a:xfrm>
            <a:prstGeom prst="rect">
              <a:avLst/>
            </a:prstGeom>
            <a:ln w="12700">
              <a:miter lim="400000"/>
            </a:ln>
            <a:extLst>
              <a:ext uri="{C572A759-6A51-4108-AA02-DFA0A04FC94B}">
                <ma14:wrappingTextBoxFlag xmlns:m="http://schemas.openxmlformats.org/officeDocument/2006/math" xmlns:a14="http://schemas.microsoft.com/office/drawing/2010/main" xmlns:ma14="http://schemas.microsoft.com/office/mac/drawingml/2011/main" xmlns="" val="1"/>
              </a:ext>
            </a:extLst>
          </p:spPr>
          <p:txBody>
            <a:bodyPr wrap="square" lIns="45719" rIns="45719" anchor="t">
              <a:spAutoFit/>
            </a:bodyPr>
            <a:lstStyle>
              <a:lvl1pPr>
                <a:defRPr b="1" u="sng">
                  <a:latin typeface="Caviar Dreams"/>
                  <a:ea typeface="Caviar Dreams"/>
                  <a:cs typeface="Caviar Dreams"/>
                  <a:sym typeface="Caviar Dreams"/>
                </a:defRPr>
              </a:lvl1pPr>
            </a:lstStyle>
            <a:p>
              <a:r>
                <a:rPr lang="en-GB" sz="1100">
                  <a:hlinkClick r:id="rId7"/>
                </a:rPr>
                <a:t>https://www.bbc.co.uk/bitesize/topics/zrf3cdm</a:t>
              </a:r>
              <a:endParaRPr lang="en-GB" sz="1100"/>
            </a:p>
            <a:p>
              <a:r>
                <a:rPr lang="en-GB" sz="1100">
                  <a:hlinkClick r:id="rId8"/>
                </a:rPr>
                <a:t>https://corbettmaths.com/contents/</a:t>
              </a:r>
              <a:endParaRPr lang="en-GB" sz="1100"/>
            </a:p>
            <a:p>
              <a:r>
                <a:rPr lang="en-GB" sz="1100">
                  <a:hlinkClick r:id="rId9"/>
                </a:rPr>
                <a:t>https://www.pearsonactivelearn.com/app/library</a:t>
              </a:r>
              <a:endParaRPr sz="1100"/>
            </a:p>
          </p:txBody>
        </p:sp>
      </p:grpSp>
      <p:sp>
        <p:nvSpPr>
          <p:cNvPr id="20" name="TextBox 21">
            <a:extLst>
              <a:ext uri="{FF2B5EF4-FFF2-40B4-BE49-F238E27FC236}">
                <a16:creationId xmlns:a16="http://schemas.microsoft.com/office/drawing/2014/main" id="{04F03654-E1B3-431E-B1B5-0C018C38A4B6}"/>
              </a:ext>
            </a:extLst>
          </p:cNvPr>
          <p:cNvSpPr txBox="1"/>
          <p:nvPr/>
        </p:nvSpPr>
        <p:spPr>
          <a:xfrm>
            <a:off x="479521" y="483874"/>
            <a:ext cx="4861036" cy="18312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wrap="square" lIns="45719" rIns="45719">
            <a:spAutoFit/>
          </a:bodyPr>
          <a:lstStyle>
            <a:lvl1pPr>
              <a:defRPr b="1" u="sng">
                <a:latin typeface="Caviar Dreams"/>
                <a:ea typeface="Caviar Dreams"/>
                <a:cs typeface="Caviar Dreams"/>
                <a:sym typeface="Caviar Dreams"/>
              </a:defRPr>
            </a:lvl1pPr>
          </a:lstStyle>
          <a:p>
            <a:r>
              <a:rPr lang="en-GB" sz="1050" u="none">
                <a:latin typeface="+mn-lt"/>
              </a:rPr>
              <a:t>Perimeter </a:t>
            </a:r>
            <a:r>
              <a:rPr lang="en-GB" sz="1050" b="0" u="none">
                <a:latin typeface="+mn-lt"/>
              </a:rPr>
              <a:t>is the distance measured around a 2D shape. You add to reach your answer.</a:t>
            </a:r>
          </a:p>
          <a:p>
            <a:endParaRPr lang="en-GB" sz="200" u="none">
              <a:latin typeface="+mn-lt"/>
            </a:endParaRPr>
          </a:p>
          <a:p>
            <a:r>
              <a:rPr lang="en-GB" sz="1050" u="none">
                <a:latin typeface="+mn-lt"/>
              </a:rPr>
              <a:t>Area </a:t>
            </a:r>
            <a:r>
              <a:rPr lang="en-GB" sz="1050" b="0" u="none">
                <a:latin typeface="+mn-lt"/>
              </a:rPr>
              <a:t>is the space measured inside a 2D shape. You multiply to reach your answer.</a:t>
            </a:r>
          </a:p>
          <a:p>
            <a:endParaRPr lang="en-GB" sz="200" b="0" u="none">
              <a:latin typeface="+mn-lt"/>
            </a:endParaRPr>
          </a:p>
          <a:p>
            <a:r>
              <a:rPr lang="en-GB" sz="1050" u="none">
                <a:latin typeface="+mn-lt"/>
              </a:rPr>
              <a:t>Volume </a:t>
            </a:r>
            <a:r>
              <a:rPr lang="en-GB" sz="1050" b="0" u="none"/>
              <a:t>is the space measured inside a 3D shape.</a:t>
            </a:r>
            <a:endParaRPr lang="en-GB" sz="1050" u="none">
              <a:latin typeface="+mn-lt"/>
            </a:endParaRPr>
          </a:p>
          <a:p>
            <a:endParaRPr lang="en-GB" sz="200" b="0" u="none">
              <a:latin typeface="+mn-lt"/>
            </a:endParaRPr>
          </a:p>
          <a:p>
            <a:r>
              <a:rPr lang="en-GB" sz="1050" u="none">
                <a:latin typeface="+mn-lt"/>
              </a:rPr>
              <a:t>Compound shapes</a:t>
            </a:r>
            <a:r>
              <a:rPr lang="en-GB" sz="1050" b="0" u="none">
                <a:latin typeface="+mn-lt"/>
              </a:rPr>
              <a:t> are made up of two or more 2D shapes (for example, an ‘L’ shape is made up of two rectangles).</a:t>
            </a:r>
          </a:p>
          <a:p>
            <a:endParaRPr lang="en-GB" sz="200" b="0" u="none">
              <a:latin typeface="+mn-lt"/>
            </a:endParaRPr>
          </a:p>
          <a:p>
            <a:endParaRPr lang="en-GB" sz="1050" u="none">
              <a:latin typeface="+mn-lt"/>
            </a:endParaRPr>
          </a:p>
          <a:p>
            <a:endParaRPr lang="en-GB" sz="1050" u="none">
              <a:latin typeface="+mn-lt"/>
            </a:endParaRPr>
          </a:p>
          <a:p>
            <a:endParaRPr lang="en-GB" sz="1050" u="none">
              <a:latin typeface="+mn-lt"/>
            </a:endParaRPr>
          </a:p>
          <a:p>
            <a:endParaRPr lang="en-GB" sz="1050" u="none">
              <a:latin typeface="+mn-lt"/>
            </a:endParaRPr>
          </a:p>
          <a:p>
            <a:endParaRPr sz="1050" b="0" u="none">
              <a:latin typeface="+mn-lt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409321FC-C825-4286-A89D-A03CEB0DABCA}"/>
              </a:ext>
            </a:extLst>
          </p:cNvPr>
          <p:cNvSpPr/>
          <p:nvPr/>
        </p:nvSpPr>
        <p:spPr>
          <a:xfrm>
            <a:off x="5819261" y="2243121"/>
            <a:ext cx="3837910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/>
              <a:t>Area of a trapezium</a:t>
            </a:r>
            <a:r>
              <a:rPr lang="en-GB" sz="1050" b="1"/>
              <a:t> 			</a:t>
            </a:r>
            <a:r>
              <a:rPr lang="en-GB" sz="1050" b="1" u="sng"/>
              <a:t>Area of a parallelogram </a:t>
            </a:r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DDF0C42A-F1F5-4CD4-88FB-0AE37D17F00B}"/>
              </a:ext>
            </a:extLst>
          </p:cNvPr>
          <p:cNvSpPr/>
          <p:nvPr/>
        </p:nvSpPr>
        <p:spPr>
          <a:xfrm>
            <a:off x="5790996" y="604626"/>
            <a:ext cx="351570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/>
              <a:t>Area of a rectangle</a:t>
            </a:r>
            <a:r>
              <a:rPr lang="en-GB" sz="1050" b="1"/>
              <a:t>    		                 </a:t>
            </a:r>
            <a:r>
              <a:rPr lang="en-GB" sz="1050" b="1" u="sng"/>
              <a:t>Area of a triangle</a:t>
            </a:r>
          </a:p>
        </p:txBody>
      </p:sp>
      <p:sp>
        <p:nvSpPr>
          <p:cNvPr id="52" name="Rectangle: Rounded Corners 10">
            <a:extLst>
              <a:ext uri="{FF2B5EF4-FFF2-40B4-BE49-F238E27FC236}">
                <a16:creationId xmlns:a16="http://schemas.microsoft.com/office/drawing/2014/main" id="{4584D112-0871-41F6-B4F9-6D50AA85F475}"/>
              </a:ext>
            </a:extLst>
          </p:cNvPr>
          <p:cNvSpPr/>
          <p:nvPr/>
        </p:nvSpPr>
        <p:spPr>
          <a:xfrm>
            <a:off x="8263461" y="4186646"/>
            <a:ext cx="1509027" cy="1354786"/>
          </a:xfrm>
          <a:prstGeom prst="roundRect">
            <a:avLst>
              <a:gd name="adj" fmla="val 16667"/>
            </a:avLst>
          </a:prstGeom>
          <a:solidFill>
            <a:srgbClr val="FFF2CC"/>
          </a:solidFill>
          <a:ln w="76200">
            <a:solidFill>
              <a:srgbClr val="F0A202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67" name="Rectangle: Rounded Corners 23">
            <a:extLst>
              <a:ext uri="{FF2B5EF4-FFF2-40B4-BE49-F238E27FC236}">
                <a16:creationId xmlns:a16="http://schemas.microsoft.com/office/drawing/2014/main" id="{126BE40B-0163-429E-BC28-E05E9CD7DA4B}"/>
              </a:ext>
            </a:extLst>
          </p:cNvPr>
          <p:cNvSpPr/>
          <p:nvPr/>
        </p:nvSpPr>
        <p:spPr>
          <a:xfrm>
            <a:off x="157954" y="1909570"/>
            <a:ext cx="1810727" cy="2354154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A8FC1C4D-AB31-4BF7-AD0D-9020D3814A8E}"/>
              </a:ext>
            </a:extLst>
          </p:cNvPr>
          <p:cNvSpPr/>
          <p:nvPr/>
        </p:nvSpPr>
        <p:spPr>
          <a:xfrm>
            <a:off x="8359187" y="4302868"/>
            <a:ext cx="1454083" cy="1069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b="1" u="sng"/>
              <a:t>Length Conversions</a:t>
            </a:r>
          </a:p>
          <a:p>
            <a:endParaRPr lang="en-GB" sz="300" b="1" u="sng"/>
          </a:p>
          <a:p>
            <a:r>
              <a:rPr lang="en-GB" sz="1200"/>
              <a:t>1 cm 	= 10 mm</a:t>
            </a:r>
          </a:p>
          <a:p>
            <a:r>
              <a:rPr lang="en-GB" sz="1200"/>
              <a:t>1 m 	= 100 cm</a:t>
            </a:r>
          </a:p>
          <a:p>
            <a:r>
              <a:rPr lang="en-GB" sz="1200"/>
              <a:t>1 km	 = 1000 m</a:t>
            </a:r>
          </a:p>
          <a:p>
            <a:r>
              <a:rPr lang="en-GB" sz="1200"/>
              <a:t>1 mile	 = 1.6 km</a:t>
            </a:r>
          </a:p>
          <a:p>
            <a:endParaRPr lang="en-GB" sz="200" b="1" u="sng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0B1D95A-B326-4899-949D-CFAA83BEB3CD}"/>
              </a:ext>
            </a:extLst>
          </p:cNvPr>
          <p:cNvPicPr>
            <a:picLocks noChangeAspect="1"/>
          </p:cNvPicPr>
          <p:nvPr/>
        </p:nvPicPr>
        <p:blipFill rotWithShape="1">
          <a:blip r:embed="rId10"/>
          <a:srcRect t="7946"/>
          <a:stretch/>
        </p:blipFill>
        <p:spPr>
          <a:xfrm>
            <a:off x="8027738" y="891776"/>
            <a:ext cx="1446908" cy="96140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08013A8B-F30D-4707-8A1B-56FAA2C25F6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042690" y="1796221"/>
            <a:ext cx="1564716" cy="3891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D5715CD-8A6B-4252-88A9-BD3FD100432F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849875" y="2421801"/>
            <a:ext cx="1609725" cy="85725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78DC02E5-5EDF-4DCE-A168-293F668D101B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1" r="4383" b="27951"/>
          <a:stretch/>
        </p:blipFill>
        <p:spPr>
          <a:xfrm>
            <a:off x="7817758" y="3507631"/>
            <a:ext cx="1757756" cy="253916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68D0D0C-0E90-4BCB-A215-338B4210DFA6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753008" y="2442287"/>
            <a:ext cx="1464606" cy="91322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CAAAD474-59E0-4D81-A58F-8545FA3DC3F6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804904" y="3437143"/>
            <a:ext cx="1464606" cy="423501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4A94EE3-2967-4781-A3AB-4E891E4F0CCA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5804904" y="905474"/>
            <a:ext cx="1337340" cy="784960"/>
          </a:xfrm>
          <a:prstGeom prst="rect">
            <a:avLst/>
          </a:prstGeom>
        </p:spPr>
      </p:pic>
      <p:pic>
        <p:nvPicPr>
          <p:cNvPr id="53" name="Picture 52">
            <a:extLst>
              <a:ext uri="{FF2B5EF4-FFF2-40B4-BE49-F238E27FC236}">
                <a16:creationId xmlns:a16="http://schemas.microsoft.com/office/drawing/2014/main" id="{1DEB43A0-5A48-4AFC-BBA0-0DFBC90F1716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t="1" r="4383" b="27951"/>
          <a:stretch/>
        </p:blipFill>
        <p:spPr>
          <a:xfrm>
            <a:off x="5666426" y="1836649"/>
            <a:ext cx="1757756" cy="253916"/>
          </a:xfrm>
          <a:prstGeom prst="rect">
            <a:avLst/>
          </a:prstGeom>
        </p:spPr>
      </p:pic>
      <p:pic>
        <p:nvPicPr>
          <p:cNvPr id="27" name="Picture 26">
            <a:extLst>
              <a:ext uri="{FF2B5EF4-FFF2-40B4-BE49-F238E27FC236}">
                <a16:creationId xmlns:a16="http://schemas.microsoft.com/office/drawing/2014/main" id="{E2E82344-BDFE-4062-AE6F-FCC21B9D0D70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6658" y="2510888"/>
            <a:ext cx="802022" cy="795366"/>
          </a:xfrm>
          <a:prstGeom prst="rect">
            <a:avLst/>
          </a:prstGeom>
        </p:spPr>
      </p:pic>
      <p:sp>
        <p:nvSpPr>
          <p:cNvPr id="76" name="Rectangle: Rounded Corners 23">
            <a:extLst>
              <a:ext uri="{FF2B5EF4-FFF2-40B4-BE49-F238E27FC236}">
                <a16:creationId xmlns:a16="http://schemas.microsoft.com/office/drawing/2014/main" id="{03B8EBE2-4808-44D1-A564-487263CD40E1}"/>
              </a:ext>
            </a:extLst>
          </p:cNvPr>
          <p:cNvSpPr/>
          <p:nvPr/>
        </p:nvSpPr>
        <p:spPr>
          <a:xfrm>
            <a:off x="2115711" y="1897665"/>
            <a:ext cx="1815285" cy="2354154"/>
          </a:xfrm>
          <a:prstGeom prst="roundRect">
            <a:avLst>
              <a:gd name="adj" fmla="val 16667"/>
            </a:avLst>
          </a:prstGeom>
          <a:solidFill>
            <a:srgbClr val="FEE8F8"/>
          </a:solidFill>
          <a:ln w="76200">
            <a:solidFill>
              <a:srgbClr val="820263"/>
            </a:solidFill>
            <a:miter/>
          </a:ln>
        </p:spPr>
        <p:txBody>
          <a:bodyPr lIns="45719" rIns="45719" anchor="ctr"/>
          <a:lstStyle/>
          <a:p>
            <a:pPr algn="ctr"/>
            <a:endParaRPr/>
          </a:p>
        </p:txBody>
      </p:sp>
      <p:pic>
        <p:nvPicPr>
          <p:cNvPr id="28" name="Picture 27">
            <a:extLst>
              <a:ext uri="{FF2B5EF4-FFF2-40B4-BE49-F238E27FC236}">
                <a16:creationId xmlns:a16="http://schemas.microsoft.com/office/drawing/2014/main" id="{EE1F12B1-6D3F-4FF1-AC34-BBF6BEEB7484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570930" y="2577181"/>
            <a:ext cx="781653" cy="795366"/>
          </a:xfrm>
          <a:prstGeom prst="rect">
            <a:avLst/>
          </a:pr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423E6CE2-7103-43C1-8886-CA7FA5CCDE89}"/>
              </a:ext>
            </a:extLst>
          </p:cNvPr>
          <p:cNvSpPr/>
          <p:nvPr/>
        </p:nvSpPr>
        <p:spPr>
          <a:xfrm>
            <a:off x="510804" y="1989873"/>
            <a:ext cx="3283271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/>
              <a:t>Area of a circle</a:t>
            </a:r>
            <a:r>
              <a:rPr lang="en-GB" sz="1050" b="1"/>
              <a:t>  		           </a:t>
            </a:r>
            <a:r>
              <a:rPr lang="en-GB" sz="1050" b="1" u="sng"/>
              <a:t>Circumference of a circle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EE80A2A-52FF-4AEE-92BE-F29174B1BC28}"/>
                  </a:ext>
                </a:extLst>
              </p:cNvPr>
              <p:cNvSpPr/>
              <p:nvPr/>
            </p:nvSpPr>
            <p:spPr>
              <a:xfrm>
                <a:off x="341713" y="2227053"/>
                <a:ext cx="1376915" cy="31258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400" b="1" i="1" smtClean="0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 b="1" dirty="0"/>
                            <m:t>x</m:t>
                          </m:r>
                          <m:r>
                            <a:rPr lang="en-GB" sz="1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𝒓𝒂𝒅𝒊𝒖𝒔</m:t>
                          </m:r>
                        </m:e>
                        <m:sup>
                          <m:r>
                            <a:rPr lang="en-GB" sz="14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p>
                      </m:sSup>
                    </m:oMath>
                  </m:oMathPara>
                </a14:m>
                <a:endParaRPr lang="en-GB" sz="1400" b="1"/>
              </a:p>
            </p:txBody>
          </p:sp>
        </mc:Choice>
        <mc:Fallback>
          <p:sp>
            <p:nvSpPr>
              <p:cNvPr id="78" name="Rectangle 77">
                <a:extLst>
                  <a:ext uri="{FF2B5EF4-FFF2-40B4-BE49-F238E27FC236}">
                    <a16:creationId xmlns:a16="http://schemas.microsoft.com/office/drawing/2014/main" id="{1EE80A2A-52FF-4AEE-92BE-F29174B1BC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713" y="2227053"/>
                <a:ext cx="1376915" cy="31258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357E6EE9-EF3D-44C7-9BD7-05A0F1E0C2E8}"/>
                  </a:ext>
                </a:extLst>
              </p:cNvPr>
              <p:cNvSpPr/>
              <p:nvPr/>
            </p:nvSpPr>
            <p:spPr>
              <a:xfrm>
                <a:off x="2245805" y="2247672"/>
                <a:ext cx="1654235" cy="3261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l-GR" sz="1400" b="1" i="1" smtClean="0">
                          <a:latin typeface="Cambria Math" panose="02040503050406030204" pitchFamily="18" charset="0"/>
                        </a:rPr>
                        <m:t>𝝅</m:t>
                      </m:r>
                      <m:r>
                        <a:rPr lang="en-GB" sz="1400" b="1" i="1" smtClean="0"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GB" sz="14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GB" sz="1400" b="1" dirty="0"/>
                            <m:t>x</m:t>
                          </m:r>
                          <m:r>
                            <a:rPr lang="en-GB" sz="1400" b="1" i="1" dirty="0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GB" sz="1400" b="1" i="1" dirty="0" smtClean="0">
                              <a:latin typeface="Cambria Math" panose="02040503050406030204" pitchFamily="18" charset="0"/>
                            </a:rPr>
                            <m:t>𝒅𝒊𝒂𝒎𝒆𝒕𝒆𝒓</m:t>
                          </m:r>
                        </m:e>
                        <m:sup/>
                      </m:sSup>
                    </m:oMath>
                  </m:oMathPara>
                </a14:m>
                <a:endParaRPr lang="en-GB" sz="1400" b="1"/>
              </a:p>
            </p:txBody>
          </p:sp>
        </mc:Choice>
        <mc:Fallback>
          <p:sp>
            <p:nvSpPr>
              <p:cNvPr id="79" name="Rectangle 78">
                <a:extLst>
                  <a:ext uri="{FF2B5EF4-FFF2-40B4-BE49-F238E27FC236}">
                    <a16:creationId xmlns:a16="http://schemas.microsoft.com/office/drawing/2014/main" id="{357E6EE9-EF3D-44C7-9BD7-05A0F1E0C2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5805" y="2247672"/>
                <a:ext cx="1654235" cy="32618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E20BD6B-A55B-4EDB-93A4-52ED52BB9120}"/>
                  </a:ext>
                </a:extLst>
              </p:cNvPr>
              <p:cNvSpPr/>
              <p:nvPr/>
            </p:nvSpPr>
            <p:spPr>
              <a:xfrm>
                <a:off x="298803" y="3120267"/>
                <a:ext cx="1930565" cy="10801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100" b="1"/>
              </a:p>
              <a:p>
                <a:r>
                  <a:rPr lang="en-GB" sz="1100" b="1"/>
                  <a:t>= </a:t>
                </a:r>
                <a14:m>
                  <m:oMath xmlns:m="http://schemas.openxmlformats.org/officeDocument/2006/math">
                    <m:r>
                      <a:rPr lang="el-GR" sz="1100" b="1" i="1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GB" sz="1100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1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100" b="1" dirty="0"/>
                          <m:t>x</m:t>
                        </m:r>
                        <m:r>
                          <a:rPr lang="en-GB" sz="11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100" b="1" i="1">
                            <a:latin typeface="Cambria Math" panose="02040503050406030204" pitchFamily="18" charset="0"/>
                          </a:rPr>
                          <m:t>𝟑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endParaRPr lang="en-GB" sz="1100" b="1"/>
              </a:p>
              <a:p>
                <a:r>
                  <a:rPr lang="en-GB" sz="1100" b="1"/>
                  <a:t>= </a:t>
                </a:r>
                <a14:m>
                  <m:oMath xmlns:m="http://schemas.openxmlformats.org/officeDocument/2006/math">
                    <m:r>
                      <a:rPr lang="el-GR" sz="1100" b="1" i="1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GB" sz="1100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1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100" b="1" dirty="0"/>
                          <m:t>x</m:t>
                        </m:r>
                        <m:r>
                          <a:rPr lang="en-GB" sz="11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100" b="1" i="1" dirty="0">
                            <a:latin typeface="Cambria Math" panose="02040503050406030204" pitchFamily="18" charset="0"/>
                          </a:rPr>
                          <m:t>𝟗</m:t>
                        </m:r>
                      </m:e>
                      <m:sup/>
                    </m:sSup>
                  </m:oMath>
                </a14:m>
                <a:endParaRPr lang="en-GB" sz="1100" b="1"/>
              </a:p>
              <a:p>
                <a:r>
                  <a:rPr lang="en-GB" sz="1100" b="1"/>
                  <a:t>= 28.27433…</a:t>
                </a:r>
              </a:p>
              <a:p>
                <a:endParaRPr lang="en-GB" sz="800" b="1"/>
              </a:p>
              <a:p>
                <a:r>
                  <a:rPr lang="en-GB" sz="1100" b="1"/>
                  <a:t>      = 28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sz="11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1100" b="1" i="1" smtClean="0">
                            <a:latin typeface="Cambria Math" panose="02040503050406030204" pitchFamily="18" charset="0"/>
                          </a:rPr>
                          <m:t>𝒄𝒎</m:t>
                        </m:r>
                      </m:e>
                      <m:sup>
                        <m:r>
                          <a:rPr lang="en-GB" sz="1100" b="1" i="1">
                            <a:latin typeface="Cambria Math" panose="02040503050406030204" pitchFamily="18" charset="0"/>
                          </a:rPr>
                          <m:t>𝟐</m:t>
                        </m:r>
                      </m:sup>
                    </m:sSup>
                  </m:oMath>
                </a14:m>
                <a:r>
                  <a:rPr lang="en-GB" sz="1100" b="1"/>
                  <a:t> (to 2 </a:t>
                </a:r>
                <a:r>
                  <a:rPr lang="en-GB" sz="1100" b="1" err="1"/>
                  <a:t>d.p</a:t>
                </a:r>
                <a:r>
                  <a:rPr lang="en-GB" sz="1100" b="1"/>
                  <a:t>) </a:t>
                </a:r>
              </a:p>
            </p:txBody>
          </p:sp>
        </mc:Choice>
        <mc:Fallback>
          <p:sp>
            <p:nvSpPr>
              <p:cNvPr id="81" name="Rectangle 80">
                <a:extLst>
                  <a:ext uri="{FF2B5EF4-FFF2-40B4-BE49-F238E27FC236}">
                    <a16:creationId xmlns:a16="http://schemas.microsoft.com/office/drawing/2014/main" id="{0E20BD6B-A55B-4EDB-93A4-52ED52BB912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803" y="3120267"/>
                <a:ext cx="1930565" cy="1080167"/>
              </a:xfrm>
              <a:prstGeom prst="rect">
                <a:avLst/>
              </a:prstGeom>
              <a:blipFill>
                <a:blip r:embed="rId21"/>
                <a:stretch>
                  <a:fillRect b="-33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F0A1E21-CB89-42A9-8709-0F96FFD6AAF7}"/>
                  </a:ext>
                </a:extLst>
              </p:cNvPr>
              <p:cNvSpPr/>
              <p:nvPr/>
            </p:nvSpPr>
            <p:spPr>
              <a:xfrm>
                <a:off x="2253734" y="3088283"/>
                <a:ext cx="1930565" cy="107632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endParaRPr lang="en-GB" sz="1100" b="1"/>
              </a:p>
              <a:p>
                <a:endParaRPr lang="en-GB" sz="1100" b="1"/>
              </a:p>
              <a:p>
                <a:r>
                  <a:rPr lang="en-GB" sz="1100" b="1"/>
                  <a:t>= </a:t>
                </a:r>
                <a14:m>
                  <m:oMath xmlns:m="http://schemas.openxmlformats.org/officeDocument/2006/math">
                    <m:r>
                      <a:rPr lang="el-GR" sz="1100" b="1" i="1">
                        <a:latin typeface="Cambria Math" panose="02040503050406030204" pitchFamily="18" charset="0"/>
                      </a:rPr>
                      <m:t>𝝅</m:t>
                    </m:r>
                    <m:r>
                      <a:rPr lang="en-GB" sz="1100" b="1" i="1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GB" sz="1100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GB" sz="1100" b="1" dirty="0"/>
                          <m:t>x</m:t>
                        </m:r>
                        <m:r>
                          <a:rPr lang="en-GB" sz="1100" b="1" i="1" dirty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GB" sz="1100" b="1" i="1" dirty="0" smtClean="0">
                            <a:latin typeface="Cambria Math" panose="02040503050406030204" pitchFamily="18" charset="0"/>
                          </a:rPr>
                          <m:t>𝟏𝟎</m:t>
                        </m:r>
                      </m:e>
                      <m:sup/>
                    </m:sSup>
                  </m:oMath>
                </a14:m>
                <a:endParaRPr lang="en-GB" sz="1100" b="1"/>
              </a:p>
              <a:p>
                <a:r>
                  <a:rPr lang="en-GB" sz="1100" b="1"/>
                  <a:t>= 31.4159265…</a:t>
                </a:r>
              </a:p>
              <a:p>
                <a:endParaRPr lang="en-GB" sz="800" b="1"/>
              </a:p>
              <a:p>
                <a:r>
                  <a:rPr lang="en-GB" sz="1100" b="1"/>
                  <a:t>       = 31cm (to 2 </a:t>
                </a:r>
                <a:r>
                  <a:rPr lang="en-GB" sz="1100" b="1" err="1"/>
                  <a:t>d.p</a:t>
                </a:r>
                <a:r>
                  <a:rPr lang="en-GB" sz="1100" b="1"/>
                  <a:t>) </a:t>
                </a:r>
              </a:p>
            </p:txBody>
          </p:sp>
        </mc:Choice>
        <mc:Fallback>
          <p:sp>
            <p:nvSpPr>
              <p:cNvPr id="82" name="Rectangle 81">
                <a:extLst>
                  <a:ext uri="{FF2B5EF4-FFF2-40B4-BE49-F238E27FC236}">
                    <a16:creationId xmlns:a16="http://schemas.microsoft.com/office/drawing/2014/main" id="{4F0A1E21-CB89-42A9-8709-0F96FFD6AAF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53734" y="3088283"/>
                <a:ext cx="1930565" cy="1076320"/>
              </a:xfrm>
              <a:prstGeom prst="rect">
                <a:avLst/>
              </a:prstGeom>
              <a:blipFill>
                <a:blip r:embed="rId22"/>
                <a:stretch>
                  <a:fillRect b="-3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9" name="Picture 28">
            <a:extLst>
              <a:ext uri="{FF2B5EF4-FFF2-40B4-BE49-F238E27FC236}">
                <a16:creationId xmlns:a16="http://schemas.microsoft.com/office/drawing/2014/main" id="{7E16A8E1-20C5-4E72-BD59-44EFAC5E1F19}"/>
              </a:ext>
            </a:extLst>
          </p:cNvPr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98803" y="4843822"/>
            <a:ext cx="4868834" cy="1620467"/>
          </a:xfrm>
          <a:prstGeom prst="rect">
            <a:avLst/>
          </a:prstGeom>
        </p:spPr>
      </p:pic>
      <p:sp>
        <p:nvSpPr>
          <p:cNvPr id="84" name="Rectangle 83">
            <a:extLst>
              <a:ext uri="{FF2B5EF4-FFF2-40B4-BE49-F238E27FC236}">
                <a16:creationId xmlns:a16="http://schemas.microsoft.com/office/drawing/2014/main" id="{FFA2E912-A2B0-4ED3-9A92-155741ECC2CC}"/>
              </a:ext>
            </a:extLst>
          </p:cNvPr>
          <p:cNvSpPr/>
          <p:nvPr/>
        </p:nvSpPr>
        <p:spPr>
          <a:xfrm>
            <a:off x="371397" y="4539527"/>
            <a:ext cx="2031325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50" b="1" u="sng"/>
              <a:t>Surface area of a cuboid</a:t>
            </a:r>
            <a:r>
              <a:rPr lang="en-GB" sz="1050" b="1"/>
              <a:t>		</a:t>
            </a:r>
            <a:endParaRPr lang="en-GB" sz="1050" b="1" u="sng"/>
          </a:p>
        </p:txBody>
      </p:sp>
      <p:sp>
        <p:nvSpPr>
          <p:cNvPr id="86" name="Rectangle: Rounded Corners 5">
            <a:extLst>
              <a:ext uri="{FF2B5EF4-FFF2-40B4-BE49-F238E27FC236}">
                <a16:creationId xmlns:a16="http://schemas.microsoft.com/office/drawing/2014/main" id="{A019D56A-779F-4143-A406-0F42FC09A198}"/>
              </a:ext>
            </a:extLst>
          </p:cNvPr>
          <p:cNvSpPr/>
          <p:nvPr/>
        </p:nvSpPr>
        <p:spPr>
          <a:xfrm>
            <a:off x="5428710" y="4192260"/>
            <a:ext cx="2704159" cy="1354786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76200">
            <a:solidFill>
              <a:srgbClr val="EF3054"/>
            </a:solidFill>
            <a:miter/>
          </a:ln>
        </p:spPr>
        <p:txBody>
          <a:bodyPr lIns="45719" rIns="45719" anchor="ctr"/>
          <a:lstStyle/>
          <a:p>
            <a:pPr algn="ctr"/>
            <a:endParaRPr lang="en-GB" sz="1100"/>
          </a:p>
        </p:txBody>
      </p:sp>
      <p:sp>
        <p:nvSpPr>
          <p:cNvPr id="87" name="Rectangle 86">
            <a:extLst>
              <a:ext uri="{FF2B5EF4-FFF2-40B4-BE49-F238E27FC236}">
                <a16:creationId xmlns:a16="http://schemas.microsoft.com/office/drawing/2014/main" id="{9192EA78-E806-473F-9B3A-DEBB146EBAE6}"/>
              </a:ext>
            </a:extLst>
          </p:cNvPr>
          <p:cNvSpPr/>
          <p:nvPr/>
        </p:nvSpPr>
        <p:spPr>
          <a:xfrm>
            <a:off x="5563340" y="4438111"/>
            <a:ext cx="809608" cy="4154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1050" b="1" u="sng"/>
              <a:t>Volume of a cuboid</a:t>
            </a:r>
          </a:p>
        </p:txBody>
      </p:sp>
      <p:pic>
        <p:nvPicPr>
          <p:cNvPr id="30" name="Picture 29">
            <a:extLst>
              <a:ext uri="{FF2B5EF4-FFF2-40B4-BE49-F238E27FC236}">
                <a16:creationId xmlns:a16="http://schemas.microsoft.com/office/drawing/2014/main" id="{19462965-E70A-475E-89D4-9477402DCFBA}"/>
              </a:ext>
            </a:extLst>
          </p:cNvPr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6467684" y="4318338"/>
            <a:ext cx="1293757" cy="761552"/>
          </a:xfrm>
          <a:prstGeom prst="rect">
            <a:avLst/>
          </a:prstGeom>
        </p:spPr>
      </p:pic>
      <p:sp>
        <p:nvSpPr>
          <p:cNvPr id="31" name="Rectangle 30">
            <a:extLst>
              <a:ext uri="{FF2B5EF4-FFF2-40B4-BE49-F238E27FC236}">
                <a16:creationId xmlns:a16="http://schemas.microsoft.com/office/drawing/2014/main" id="{7DD9E34A-6B24-407E-99C1-BE8492D26FBF}"/>
              </a:ext>
            </a:extLst>
          </p:cNvPr>
          <p:cNvSpPr/>
          <p:nvPr/>
        </p:nvSpPr>
        <p:spPr>
          <a:xfrm>
            <a:off x="5524434" y="5130129"/>
            <a:ext cx="2512709" cy="249448"/>
          </a:xfrm>
          <a:prstGeom prst="rect">
            <a:avLst/>
          </a:prstGeom>
          <a:solidFill>
            <a:srgbClr val="CF98FC"/>
          </a:solidFill>
          <a:ln w="12700" cap="flat">
            <a:noFill/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88" name="Rectangle 87">
            <a:extLst>
              <a:ext uri="{FF2B5EF4-FFF2-40B4-BE49-F238E27FC236}">
                <a16:creationId xmlns:a16="http://schemas.microsoft.com/office/drawing/2014/main" id="{0A0D6D35-B0BB-4096-8471-B0C1E58F16A1}"/>
              </a:ext>
            </a:extLst>
          </p:cNvPr>
          <p:cNvSpPr/>
          <p:nvPr/>
        </p:nvSpPr>
        <p:spPr>
          <a:xfrm>
            <a:off x="5470358" y="5123960"/>
            <a:ext cx="318437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200">
                <a:latin typeface="Comic Sans MS" panose="030F0702030302020204" pitchFamily="66" charset="0"/>
              </a:rPr>
              <a:t>Volume = Height x Width x Length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9CB4AB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9590396-4fab-494a-89dd-521c21ed519c" xsi:nil="true"/>
    <lcf76f155ced4ddcb4097134ff3c332f xmlns="2aed22c8-c6e0-43a7-9e59-3ddcb6b3939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F0C86596C028D4691150F61051E09B6" ma:contentTypeVersion="17" ma:contentTypeDescription="Create a new document." ma:contentTypeScope="" ma:versionID="3b9007cba38f4cc811c1c538a4117e7d">
  <xsd:schema xmlns:xsd="http://www.w3.org/2001/XMLSchema" xmlns:xs="http://www.w3.org/2001/XMLSchema" xmlns:p="http://schemas.microsoft.com/office/2006/metadata/properties" xmlns:ns2="2aed22c8-c6e0-43a7-9e59-3ddcb6b3939b" xmlns:ns3="b9590396-4fab-494a-89dd-521c21ed519c" targetNamespace="http://schemas.microsoft.com/office/2006/metadata/properties" ma:root="true" ma:fieldsID="814e01eca5c04fdcca3e04fd6a534e21" ns2:_="" ns3:_="">
    <xsd:import namespace="2aed22c8-c6e0-43a7-9e59-3ddcb6b3939b"/>
    <xsd:import namespace="b9590396-4fab-494a-89dd-521c21ed519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LengthInSecond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aed22c8-c6e0-43a7-9e59-3ddcb6b3939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bcd5a62-a70c-4280-b521-17f27abcce5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590396-4fab-494a-89dd-521c21ed519c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025433ce-2785-48e6-8c34-7e9e362415c0}" ma:internalName="TaxCatchAll" ma:showField="CatchAllData" ma:web="b9590396-4fab-494a-89dd-521c21ed519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ECB5AB-0097-4436-8CC1-58F3770185A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B04BDF4-7DD6-403C-9160-71ACEC3CE2DB}">
  <ds:schemaRefs>
    <ds:schemaRef ds:uri="2aed22c8-c6e0-43a7-9e59-3ddcb6b3939b"/>
    <ds:schemaRef ds:uri="b9590396-4fab-494a-89dd-521c21ed519c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7823F00-1C83-49A7-8E2D-539D2ED1F877}">
  <ds:schemaRefs>
    <ds:schemaRef ds:uri="2aed22c8-c6e0-43a7-9e59-3ddcb6b3939b"/>
    <ds:schemaRef ds:uri="b9590396-4fab-494a-89dd-521c21ed519c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A4 Paper (210x297 mm)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Emma's PC</dc:creator>
  <cp:revision>1</cp:revision>
  <cp:lastPrinted>2023-05-22T06:37:51Z</cp:lastPrinted>
  <dcterms:modified xsi:type="dcterms:W3CDTF">2023-05-22T06:42:47Z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0x010100FF0C86596C028D4691150F61051E09B6</vt:lpwstr>
  </property>
  <property fmtid="{D5CDD505-2E9C-101B-9397-08002B2CF9AE}" pid="3" name="MediaServiceImageTags">
    <vt:lpwstr/>
  </property>
</Properties>
</file>