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258" r:id="rId5"/>
  </p:sldIdLst>
  <p:sldSz cx="9906000" cy="6858000" type="A4"/>
  <p:notesSz cx="6669088" cy="9926638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3054"/>
    <a:srgbClr val="FBD1D9"/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EEDC2C-95DC-432B-87FB-843BA243013E}" v="6" dt="2021-10-06T15:04:59.262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72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bbon E" userId="S::e.gibbon@hhhs.net::5ebb2bec-d471-4bbe-bccc-7f36ecd3f6e6" providerId="AD" clId="Web-{03EEDC2C-95DC-432B-87FB-843BA243013E}"/>
    <pc:docChg chg="modSld">
      <pc:chgData name="Gibbon E" userId="S::e.gibbon@hhhs.net::5ebb2bec-d471-4bbe-bccc-7f36ecd3f6e6" providerId="AD" clId="Web-{03EEDC2C-95DC-432B-87FB-843BA243013E}" dt="2021-10-06T15:04:59.262" v="2" actId="1076"/>
      <pc:docMkLst>
        <pc:docMk/>
      </pc:docMkLst>
      <pc:sldChg chg="modSp">
        <pc:chgData name="Gibbon E" userId="S::e.gibbon@hhhs.net::5ebb2bec-d471-4bbe-bccc-7f36ecd3f6e6" providerId="AD" clId="Web-{03EEDC2C-95DC-432B-87FB-843BA243013E}" dt="2021-10-06T15:04:59.262" v="2" actId="1076"/>
        <pc:sldMkLst>
          <pc:docMk/>
          <pc:sldMk cId="0" sldId="258"/>
        </pc:sldMkLst>
        <pc:spChg chg="mod">
          <ac:chgData name="Gibbon E" userId="S::e.gibbon@hhhs.net::5ebb2bec-d471-4bbe-bccc-7f36ecd3f6e6" providerId="AD" clId="Web-{03EEDC2C-95DC-432B-87FB-843BA243013E}" dt="2021-10-06T15:04:59.262" v="2" actId="1076"/>
          <ac:spMkLst>
            <pc:docMk/>
            <pc:sldMk cId="0" sldId="258"/>
            <ac:spMk id="20" creationId="{04F03654-E1B3-431E-B1B5-0C018C38A4B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646113" y="744538"/>
            <a:ext cx="5376862" cy="37226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889212" y="4715153"/>
            <a:ext cx="4890665" cy="44669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n-lt"/>
        <a:ea typeface="+mn-ea"/>
        <a:cs typeface="+mn-cs"/>
        <a:sym typeface="Calibri"/>
      </a:defRPr>
    </a:lvl1pPr>
    <a:lvl2pPr indent="228600" defTabSz="457200" latinLnBrk="0">
      <a:defRPr sz="1200">
        <a:latin typeface="+mn-lt"/>
        <a:ea typeface="+mn-ea"/>
        <a:cs typeface="+mn-cs"/>
        <a:sym typeface="Calibri"/>
      </a:defRPr>
    </a:lvl2pPr>
    <a:lvl3pPr indent="457200" defTabSz="457200" latinLnBrk="0">
      <a:defRPr sz="1200">
        <a:latin typeface="+mn-lt"/>
        <a:ea typeface="+mn-ea"/>
        <a:cs typeface="+mn-cs"/>
        <a:sym typeface="Calibri"/>
      </a:defRPr>
    </a:lvl3pPr>
    <a:lvl4pPr indent="685800" defTabSz="457200" latinLnBrk="0">
      <a:defRPr sz="1200">
        <a:latin typeface="+mn-lt"/>
        <a:ea typeface="+mn-ea"/>
        <a:cs typeface="+mn-cs"/>
        <a:sym typeface="Calibri"/>
      </a:defRPr>
    </a:lvl4pPr>
    <a:lvl5pPr indent="914400" defTabSz="457200" latinLnBrk="0">
      <a:defRPr sz="1200">
        <a:latin typeface="+mn-lt"/>
        <a:ea typeface="+mn-ea"/>
        <a:cs typeface="+mn-cs"/>
        <a:sym typeface="Calibri"/>
      </a:defRPr>
    </a:lvl5pPr>
    <a:lvl6pPr indent="1143000" defTabSz="457200" latinLnBrk="0">
      <a:defRPr sz="1200">
        <a:latin typeface="+mn-lt"/>
        <a:ea typeface="+mn-ea"/>
        <a:cs typeface="+mn-cs"/>
        <a:sym typeface="Calibri"/>
      </a:defRPr>
    </a:lvl6pPr>
    <a:lvl7pPr indent="1371600" defTabSz="457200" latinLnBrk="0">
      <a:defRPr sz="1200">
        <a:latin typeface="+mn-lt"/>
        <a:ea typeface="+mn-ea"/>
        <a:cs typeface="+mn-cs"/>
        <a:sym typeface="Calibri"/>
      </a:defRPr>
    </a:lvl7pPr>
    <a:lvl8pPr indent="1600200" defTabSz="457200" latinLnBrk="0">
      <a:defRPr sz="1200">
        <a:latin typeface="+mn-lt"/>
        <a:ea typeface="+mn-ea"/>
        <a:cs typeface="+mn-cs"/>
        <a:sym typeface="Calibri"/>
      </a:defRPr>
    </a:lvl8pPr>
    <a:lvl9pPr indent="1828800" defTabSz="4572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742950" y="1122362"/>
            <a:ext cx="84201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38250" y="3602037"/>
            <a:ext cx="74295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675878" y="1709740"/>
            <a:ext cx="8543926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75878" y="4589464"/>
            <a:ext cx="8543926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/>
            </a:lvl1pPr>
            <a:lvl2pPr marL="0" indent="457200">
              <a:buSzTx/>
              <a:buFontTx/>
              <a:buNone/>
              <a:defRPr sz="2400"/>
            </a:lvl2pPr>
            <a:lvl3pPr marL="0" indent="914400">
              <a:buSzTx/>
              <a:buFontTx/>
              <a:buNone/>
              <a:defRPr sz="2400"/>
            </a:lvl3pPr>
            <a:lvl4pPr marL="0" indent="1371600">
              <a:buSzTx/>
              <a:buFontTx/>
              <a:buNone/>
              <a:defRPr sz="2400"/>
            </a:lvl4pPr>
            <a:lvl5pPr marL="0" indent="1828800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681037" y="1825625"/>
            <a:ext cx="4210051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xfrm>
            <a:off x="682328" y="365127"/>
            <a:ext cx="8543926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82328" y="1681163"/>
            <a:ext cx="4190703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014912" y="1681163"/>
            <a:ext cx="4211341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211339" y="987427"/>
            <a:ext cx="5014914" cy="4873626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4211339" y="987427"/>
            <a:ext cx="5014914" cy="4873626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CB4A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681037" y="365127"/>
            <a:ext cx="8543926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681037" y="1825625"/>
            <a:ext cx="8543926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960981" y="6404294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corbettmaths.com/contents/" TargetMode="External"/><Relationship Id="rId13" Type="http://schemas.openxmlformats.org/officeDocument/2006/relationships/image" Target="../media/image9.png"/><Relationship Id="rId18" Type="http://schemas.openxmlformats.org/officeDocument/2006/relationships/image" Target="../media/image13.jpeg"/><Relationship Id="rId3" Type="http://schemas.openxmlformats.org/officeDocument/2006/relationships/image" Target="../media/image2.png"/><Relationship Id="rId7" Type="http://schemas.openxmlformats.org/officeDocument/2006/relationships/hyperlink" Target="https://www.bbc.co.uk/bitesize/topics/zxw76sg" TargetMode="External"/><Relationship Id="rId12" Type="http://schemas.openxmlformats.org/officeDocument/2006/relationships/image" Target="../media/image8.png"/><Relationship Id="rId17" Type="http://schemas.openxmlformats.org/officeDocument/2006/relationships/image" Target="../media/image13.png"/><Relationship Id="rId2" Type="http://schemas.openxmlformats.org/officeDocument/2006/relationships/image" Target="../media/image1.png"/><Relationship Id="rId16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5" Type="http://schemas.openxmlformats.org/officeDocument/2006/relationships/image" Target="../media/image11.png"/><Relationship Id="rId10" Type="http://schemas.openxmlformats.org/officeDocument/2006/relationships/image" Target="../media/image6.png"/><Relationship Id="rId4" Type="http://schemas.openxmlformats.org/officeDocument/2006/relationships/image" Target="../media/image3.png"/><Relationship Id="rId9" Type="http://schemas.openxmlformats.org/officeDocument/2006/relationships/hyperlink" Target="https://www.pearsonactivelearn.com/app/library" TargetMode="External"/><Relationship Id="rId1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angle: Rounded Corners 9">
            <a:extLst>
              <a:ext uri="{FF2B5EF4-FFF2-40B4-BE49-F238E27FC236}">
                <a16:creationId xmlns:a16="http://schemas.microsoft.com/office/drawing/2014/main" id="{852175CF-A2E7-4F97-B2CE-D1B5BAE510BF}"/>
              </a:ext>
            </a:extLst>
          </p:cNvPr>
          <p:cNvSpPr/>
          <p:nvPr/>
        </p:nvSpPr>
        <p:spPr>
          <a:xfrm>
            <a:off x="65079" y="4923647"/>
            <a:ext cx="5586839" cy="187167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2F5597"/>
            </a:solidFill>
            <a:miter/>
          </a:ln>
        </p:spPr>
        <p:txBody>
          <a:bodyPr lIns="45719" rIns="45719" anchor="ctr"/>
          <a:lstStyle/>
          <a:p>
            <a:pPr algn="ctr"/>
            <a:endParaRPr/>
          </a:p>
        </p:txBody>
      </p:sp>
      <p:sp>
        <p:nvSpPr>
          <p:cNvPr id="130" name="Rectangle: Rounded Corners 9"/>
          <p:cNvSpPr/>
          <p:nvPr/>
        </p:nvSpPr>
        <p:spPr>
          <a:xfrm>
            <a:off x="6040314" y="4494850"/>
            <a:ext cx="3717237" cy="105891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2F5597"/>
            </a:solidFill>
            <a:miter/>
          </a:ln>
        </p:spPr>
        <p:txBody>
          <a:bodyPr lIns="45719" rIns="45719" anchor="ctr"/>
          <a:lstStyle/>
          <a:p>
            <a:pPr algn="ctr"/>
            <a:endParaRPr/>
          </a:p>
        </p:txBody>
      </p:sp>
      <p:sp>
        <p:nvSpPr>
          <p:cNvPr id="132" name="Rectangle: Rounded Corners 11"/>
          <p:cNvSpPr/>
          <p:nvPr/>
        </p:nvSpPr>
        <p:spPr>
          <a:xfrm>
            <a:off x="4748441" y="2134588"/>
            <a:ext cx="1237418" cy="259349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404040"/>
            </a:solidFill>
            <a:miter/>
          </a:ln>
        </p:spPr>
        <p:txBody>
          <a:bodyPr lIns="45719" rIns="45719" anchor="ctr"/>
          <a:lstStyle/>
          <a:p>
            <a:pPr algn="ctr"/>
            <a:endParaRPr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4A65D19-4A0D-483D-9EED-8148F5F5EA0C}"/>
              </a:ext>
            </a:extLst>
          </p:cNvPr>
          <p:cNvGrpSpPr/>
          <p:nvPr/>
        </p:nvGrpSpPr>
        <p:grpSpPr>
          <a:xfrm>
            <a:off x="526760" y="107365"/>
            <a:ext cx="5452509" cy="1928470"/>
            <a:chOff x="104640" y="4746835"/>
            <a:chExt cx="4717554" cy="2052084"/>
          </a:xfrm>
        </p:grpSpPr>
        <p:sp>
          <p:nvSpPr>
            <p:cNvPr id="129" name="Rectangle: Rounded Corners 6"/>
            <p:cNvSpPr/>
            <p:nvPr/>
          </p:nvSpPr>
          <p:spPr>
            <a:xfrm>
              <a:off x="104640" y="4746835"/>
              <a:ext cx="4717554" cy="2052084"/>
            </a:xfrm>
            <a:prstGeom prst="roundRect">
              <a:avLst>
                <a:gd name="adj" fmla="val 16667"/>
              </a:avLst>
            </a:prstGeom>
            <a:solidFill>
              <a:srgbClr val="E2F0D9"/>
            </a:solidFill>
            <a:ln w="76200">
              <a:solidFill>
                <a:srgbClr val="548235"/>
              </a:solidFill>
              <a:miter/>
            </a:ln>
          </p:spPr>
          <p:txBody>
            <a:bodyPr lIns="45719" rIns="45719" anchor="ctr"/>
            <a:lstStyle/>
            <a:p>
              <a:pPr algn="ctr"/>
              <a:endParaRPr/>
            </a:p>
          </p:txBody>
        </p:sp>
        <p:pic>
          <p:nvPicPr>
            <p:cNvPr id="133" name="Picture 30" descr="Picture 3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60516" y="4746835"/>
              <a:ext cx="446535" cy="446534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134" name="TextBox 31"/>
            <p:cNvSpPr txBox="1"/>
            <p:nvPr/>
          </p:nvSpPr>
          <p:spPr>
            <a:xfrm>
              <a:off x="678799" y="4816263"/>
              <a:ext cx="1702958" cy="37084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45719" rIns="45719">
              <a:spAutoFit/>
            </a:bodyPr>
            <a:lstStyle>
              <a:lvl1pPr>
                <a:defRPr b="1" u="sng">
                  <a:latin typeface="Caviar Dreams"/>
                  <a:ea typeface="Caviar Dreams"/>
                  <a:cs typeface="Caviar Dreams"/>
                  <a:sym typeface="Caviar Dreams"/>
                </a:defRPr>
              </a:lvl1pPr>
            </a:lstStyle>
            <a:p>
              <a:r>
                <a:t>KEY VOCAB</a:t>
              </a:r>
            </a:p>
          </p:txBody>
        </p:sp>
      </p:grpSp>
      <p:sp>
        <p:nvSpPr>
          <p:cNvPr id="128" name="Rectangle: Rounded Corners 5"/>
          <p:cNvSpPr/>
          <p:nvPr/>
        </p:nvSpPr>
        <p:spPr>
          <a:xfrm>
            <a:off x="6088180" y="91673"/>
            <a:ext cx="3724895" cy="4253788"/>
          </a:xfrm>
          <a:prstGeom prst="roundRect">
            <a:avLst>
              <a:gd name="adj" fmla="val 16667"/>
            </a:avLst>
          </a:prstGeom>
          <a:solidFill>
            <a:srgbClr val="FBD1D9"/>
          </a:solidFill>
          <a:ln w="76200">
            <a:solidFill>
              <a:srgbClr val="EF3054"/>
            </a:solidFill>
            <a:miter/>
          </a:ln>
        </p:spPr>
        <p:txBody>
          <a:bodyPr lIns="45719" rIns="45719" anchor="ctr"/>
          <a:lstStyle/>
          <a:p>
            <a:endParaRPr lang="en-GB" sz="1100" dirty="0"/>
          </a:p>
        </p:txBody>
      </p:sp>
      <p:sp>
        <p:nvSpPr>
          <p:cNvPr id="138" name="TextBox 21"/>
          <p:cNvSpPr txBox="1"/>
          <p:nvPr/>
        </p:nvSpPr>
        <p:spPr>
          <a:xfrm>
            <a:off x="6623841" y="172611"/>
            <a:ext cx="2160612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b="1" u="sng">
                <a:latin typeface="Caviar Dreams"/>
                <a:ea typeface="Caviar Dreams"/>
                <a:cs typeface="Caviar Dreams"/>
                <a:sym typeface="Caviar Dreams"/>
              </a:defRPr>
            </a:lvl1pPr>
          </a:lstStyle>
          <a:p>
            <a:r>
              <a:rPr dirty="0"/>
              <a:t>KEY KNOWLEDGE</a:t>
            </a:r>
          </a:p>
        </p:txBody>
      </p:sp>
      <p:pic>
        <p:nvPicPr>
          <p:cNvPr id="141" name="Picture 17" descr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9134" y="222783"/>
            <a:ext cx="230341" cy="266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2" name="Picture 20" descr="Picture 20"/>
          <p:cNvPicPr>
            <a:picLocks noChangeAspect="1"/>
          </p:cNvPicPr>
          <p:nvPr/>
        </p:nvPicPr>
        <p:blipFill>
          <a:blip r:embed="rId4"/>
          <a:srcRect l="2807" t="8911" r="67201" b="4299"/>
          <a:stretch>
            <a:fillRect/>
          </a:stretch>
        </p:blipFill>
        <p:spPr>
          <a:xfrm>
            <a:off x="43078" y="62683"/>
            <a:ext cx="466800" cy="564840"/>
          </a:xfrm>
          <a:prstGeom prst="rect">
            <a:avLst/>
          </a:prstGeom>
          <a:ln w="12700">
            <a:miter lim="400000"/>
          </a:ln>
        </p:spPr>
      </p:pic>
      <p:sp>
        <p:nvSpPr>
          <p:cNvPr id="143" name="TextBox 18"/>
          <p:cNvSpPr txBox="1"/>
          <p:nvPr/>
        </p:nvSpPr>
        <p:spPr>
          <a:xfrm>
            <a:off x="4614015" y="2315853"/>
            <a:ext cx="1584252" cy="8002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2400" b="1" u="sng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rPr dirty="0"/>
              <a:t>MATHS</a:t>
            </a:r>
            <a:endParaRPr lang="en-GB" dirty="0"/>
          </a:p>
          <a:p>
            <a:r>
              <a:rPr lang="en-GB" sz="1100" dirty="0"/>
              <a:t>Y8 Ratio &amp; </a:t>
            </a:r>
          </a:p>
          <a:p>
            <a:r>
              <a:rPr lang="en-GB" sz="1100" dirty="0"/>
              <a:t>Proportion</a:t>
            </a:r>
            <a:endParaRPr sz="1100" dirty="0"/>
          </a:p>
        </p:txBody>
      </p:sp>
      <p:pic>
        <p:nvPicPr>
          <p:cNvPr id="144" name="Picture 22" descr="Picture 22"/>
          <p:cNvPicPr>
            <a:picLocks noChangeAspect="1"/>
          </p:cNvPicPr>
          <p:nvPr/>
        </p:nvPicPr>
        <p:blipFill>
          <a:blip r:embed="rId5"/>
          <a:srcRect l="14964" t="33372" r="69042" b="28713"/>
          <a:stretch>
            <a:fillRect/>
          </a:stretch>
        </p:blipFill>
        <p:spPr>
          <a:xfrm>
            <a:off x="4976362" y="3121975"/>
            <a:ext cx="860918" cy="1275565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A002864C-1877-444E-BCA4-0FB0742A97AA}"/>
              </a:ext>
            </a:extLst>
          </p:cNvPr>
          <p:cNvGrpSpPr/>
          <p:nvPr/>
        </p:nvGrpSpPr>
        <p:grpSpPr>
          <a:xfrm>
            <a:off x="5846981" y="5727520"/>
            <a:ext cx="4077316" cy="1034536"/>
            <a:chOff x="6714302" y="-22108"/>
            <a:chExt cx="3273355" cy="1155545"/>
          </a:xfrm>
        </p:grpSpPr>
        <p:sp>
          <p:nvSpPr>
            <p:cNvPr id="131" name="Rectangle: Rounded Corners 10"/>
            <p:cNvSpPr/>
            <p:nvPr/>
          </p:nvSpPr>
          <p:spPr>
            <a:xfrm>
              <a:off x="6714302" y="-22108"/>
              <a:ext cx="3160783" cy="1155545"/>
            </a:xfrm>
            <a:prstGeom prst="roundRect">
              <a:avLst>
                <a:gd name="adj" fmla="val 16667"/>
              </a:avLst>
            </a:prstGeom>
            <a:solidFill>
              <a:srgbClr val="FFF2CC"/>
            </a:solidFill>
            <a:ln w="76200">
              <a:solidFill>
                <a:srgbClr val="F0A202"/>
              </a:solidFill>
              <a:miter/>
            </a:ln>
          </p:spPr>
          <p:txBody>
            <a:bodyPr lIns="45719" rIns="45719" anchor="ctr"/>
            <a:lstStyle/>
            <a:p>
              <a:pPr algn="ctr"/>
              <a:endParaRPr/>
            </a:p>
          </p:txBody>
        </p:sp>
        <p:pic>
          <p:nvPicPr>
            <p:cNvPr id="136" name="Picture 15" descr="Picture 15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824671" y="45482"/>
              <a:ext cx="345011" cy="431436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137" name="TextBox 16"/>
            <p:cNvSpPr txBox="1"/>
            <p:nvPr/>
          </p:nvSpPr>
          <p:spPr>
            <a:xfrm>
              <a:off x="7233085" y="22761"/>
              <a:ext cx="2448079" cy="37084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45719" rIns="45719">
              <a:spAutoFit/>
            </a:bodyPr>
            <a:lstStyle>
              <a:lvl1pPr>
                <a:defRPr b="1" u="sng">
                  <a:latin typeface="Caviar Dreams"/>
                  <a:ea typeface="Caviar Dreams"/>
                  <a:cs typeface="Caviar Dreams"/>
                  <a:sym typeface="Caviar Dreams"/>
                </a:defRPr>
              </a:lvl1pPr>
            </a:lstStyle>
            <a:p>
              <a:r>
                <a:rPr dirty="0"/>
                <a:t>FURTHER READING</a:t>
              </a:r>
            </a:p>
          </p:txBody>
        </p:sp>
        <p:sp>
          <p:nvSpPr>
            <p:cNvPr id="19" name="TextBox 16">
              <a:extLst>
                <a:ext uri="{FF2B5EF4-FFF2-40B4-BE49-F238E27FC236}">
                  <a16:creationId xmlns:a16="http://schemas.microsoft.com/office/drawing/2014/main" id="{203A14D1-956D-4760-8136-D62DFEAA816A}"/>
                </a:ext>
              </a:extLst>
            </p:cNvPr>
            <p:cNvSpPr txBox="1"/>
            <p:nvPr/>
          </p:nvSpPr>
          <p:spPr>
            <a:xfrm>
              <a:off x="6824671" y="393601"/>
              <a:ext cx="3162986" cy="67036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rIns="45719" anchor="t">
              <a:spAutoFit/>
            </a:bodyPr>
            <a:lstStyle>
              <a:lvl1pPr>
                <a:defRPr b="1" u="sng">
                  <a:latin typeface="Caviar Dreams"/>
                  <a:ea typeface="Caviar Dreams"/>
                  <a:cs typeface="Caviar Dreams"/>
                  <a:sym typeface="Caviar Dreams"/>
                </a:defRPr>
              </a:lvl1pPr>
            </a:lstStyle>
            <a:p>
              <a:r>
                <a:rPr lang="en-GB" sz="1100" dirty="0">
                  <a:hlinkClick r:id="rId7"/>
                </a:rPr>
                <a:t>https://www.bbc.co.uk/bitesize/topics/zxw76sg</a:t>
              </a:r>
              <a:endParaRPr lang="en-GB" sz="1100" dirty="0"/>
            </a:p>
            <a:p>
              <a:r>
                <a:rPr lang="en-GB" sz="1100" dirty="0">
                  <a:hlinkClick r:id="rId8"/>
                </a:rPr>
                <a:t>https://corbettmaths.com/contents/</a:t>
              </a:r>
              <a:endParaRPr lang="en-GB" sz="1100" dirty="0"/>
            </a:p>
            <a:p>
              <a:r>
                <a:rPr lang="en-GB" sz="1100" dirty="0">
                  <a:hlinkClick r:id="rId9"/>
                </a:rPr>
                <a:t>https://www.pearsonactivelearn.com/app/library</a:t>
              </a:r>
              <a:endParaRPr sz="1100" dirty="0"/>
            </a:p>
          </p:txBody>
        </p:sp>
      </p:grpSp>
      <p:sp>
        <p:nvSpPr>
          <p:cNvPr id="20" name="TextBox 21">
            <a:extLst>
              <a:ext uri="{FF2B5EF4-FFF2-40B4-BE49-F238E27FC236}">
                <a16:creationId xmlns:a16="http://schemas.microsoft.com/office/drawing/2014/main" id="{04F03654-E1B3-431E-B1B5-0C018C38A4B6}"/>
              </a:ext>
            </a:extLst>
          </p:cNvPr>
          <p:cNvSpPr txBox="1"/>
          <p:nvPr/>
        </p:nvSpPr>
        <p:spPr>
          <a:xfrm>
            <a:off x="613813" y="396170"/>
            <a:ext cx="5365456" cy="18235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tIns="45720" rIns="45719" bIns="45720" anchor="t">
            <a:spAutoFit/>
          </a:bodyPr>
          <a:lstStyle>
            <a:lvl1pPr>
              <a:defRPr b="1" u="sng">
                <a:latin typeface="Caviar Dreams"/>
                <a:ea typeface="Caviar Dreams"/>
                <a:cs typeface="Caviar Dreams"/>
                <a:sym typeface="Caviar Dreams"/>
              </a:defRPr>
            </a:lvl1pPr>
          </a:lstStyle>
          <a:p>
            <a:r>
              <a:rPr lang="en-GB" sz="1000" u="none" dirty="0">
                <a:latin typeface="+mn-lt"/>
              </a:rPr>
              <a:t>Ratio </a:t>
            </a:r>
            <a:r>
              <a:rPr lang="en-GB" sz="1000" b="0" u="none" dirty="0"/>
              <a:t>shows how much of one quantity there is of something compared to another. </a:t>
            </a:r>
          </a:p>
          <a:p>
            <a:r>
              <a:rPr lang="en-GB" sz="1000" b="0" u="none" dirty="0"/>
              <a:t>They are usually written in the form a:b. </a:t>
            </a:r>
            <a:r>
              <a:rPr lang="en-US" altLang="en-US" sz="1000" b="0" u="none" dirty="0">
                <a:solidFill>
                  <a:srgbClr val="231F20"/>
                </a:solidFill>
                <a:latin typeface="ReithSans"/>
              </a:rPr>
              <a:t>The order in which a ratio is stated is important.</a:t>
            </a:r>
            <a:endParaRPr lang="en-GB" sz="1000" b="0" u="none" dirty="0">
              <a:latin typeface="+mn-lt"/>
            </a:endParaRPr>
          </a:p>
          <a:p>
            <a:endParaRPr lang="en-GB" sz="1000" u="none" dirty="0">
              <a:latin typeface="+mn-lt"/>
            </a:endParaRPr>
          </a:p>
          <a:p>
            <a:r>
              <a:rPr lang="en-GB" sz="1000" u="none" dirty="0">
                <a:latin typeface="+mn-lt"/>
              </a:rPr>
              <a:t>Equivalent </a:t>
            </a:r>
            <a:r>
              <a:rPr lang="en-GB" sz="1000" b="0" u="none" dirty="0">
                <a:latin typeface="+mn-lt"/>
              </a:rPr>
              <a:t>ratios</a:t>
            </a:r>
            <a:r>
              <a:rPr lang="en-GB" sz="1000" u="none" dirty="0">
                <a:latin typeface="+mn-lt"/>
              </a:rPr>
              <a:t> </a:t>
            </a:r>
            <a:r>
              <a:rPr lang="en-GB" sz="1000" b="0" u="none" dirty="0"/>
              <a:t>have the same value even though they may look different, e.g. 50:100 and 1:2.</a:t>
            </a:r>
            <a:endParaRPr lang="en-GB" sz="1000" u="none" dirty="0">
              <a:latin typeface="+mn-lt"/>
            </a:endParaRPr>
          </a:p>
          <a:p>
            <a:endParaRPr lang="en-GB" sz="1000" u="none" dirty="0">
              <a:latin typeface="+mn-lt"/>
            </a:endParaRPr>
          </a:p>
          <a:p>
            <a:r>
              <a:rPr lang="en-GB" sz="1000" u="none" dirty="0">
                <a:latin typeface="+mn-lt"/>
              </a:rPr>
              <a:t>Proportion</a:t>
            </a:r>
            <a:r>
              <a:rPr lang="en-GB" sz="1000" b="0" u="none" dirty="0">
                <a:latin typeface="+mn-lt"/>
              </a:rPr>
              <a:t> is w</a:t>
            </a:r>
            <a:r>
              <a:rPr lang="en-GB" sz="1000" b="0" u="none" dirty="0"/>
              <a:t>hen two or more quantities have the same relative size.</a:t>
            </a:r>
            <a:r>
              <a:rPr lang="en-GB" sz="1000" b="0" dirty="0"/>
              <a:t> </a:t>
            </a:r>
          </a:p>
          <a:p>
            <a:endParaRPr lang="en-GB" sz="1000" u="none" dirty="0">
              <a:latin typeface="+mn-lt"/>
            </a:endParaRPr>
          </a:p>
          <a:p>
            <a:r>
              <a:rPr lang="en-GB" sz="1000" u="none" dirty="0">
                <a:latin typeface="+mn-lt"/>
              </a:rPr>
              <a:t>Unitary </a:t>
            </a:r>
            <a:r>
              <a:rPr lang="en-GB" sz="1000" b="0" u="none" dirty="0"/>
              <a:t>means the value of a single unit. Think of other words that begin with ‘</a:t>
            </a:r>
            <a:r>
              <a:rPr lang="en-GB" sz="1000" b="0" u="none" dirty="0" err="1"/>
              <a:t>uni</a:t>
            </a:r>
            <a:r>
              <a:rPr lang="en-GB" sz="1000" b="0" u="none" dirty="0"/>
              <a:t>’ meaning ‘one’ such as unicycle, unison, uniform etc.</a:t>
            </a:r>
            <a:endParaRPr lang="en-GB" sz="1000" u="none" dirty="0">
              <a:latin typeface="+mn-lt"/>
            </a:endParaRPr>
          </a:p>
          <a:p>
            <a:endParaRPr lang="en-GB" sz="1050" u="none" dirty="0">
              <a:latin typeface="+mn-lt"/>
            </a:endParaRPr>
          </a:p>
          <a:p>
            <a:endParaRPr sz="1050" b="0" u="none" dirty="0">
              <a:latin typeface="+mn-lt"/>
            </a:endParaRPr>
          </a:p>
        </p:txBody>
      </p:sp>
      <p:sp>
        <p:nvSpPr>
          <p:cNvPr id="40" name="Rectangle: Rounded Corners 23">
            <a:extLst>
              <a:ext uri="{FF2B5EF4-FFF2-40B4-BE49-F238E27FC236}">
                <a16:creationId xmlns:a16="http://schemas.microsoft.com/office/drawing/2014/main" id="{69446A3A-372C-4379-991B-5B7138C1BF68}"/>
              </a:ext>
            </a:extLst>
          </p:cNvPr>
          <p:cNvSpPr/>
          <p:nvPr/>
        </p:nvSpPr>
        <p:spPr>
          <a:xfrm>
            <a:off x="91421" y="2184461"/>
            <a:ext cx="2231557" cy="229459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820263"/>
            </a:solidFill>
            <a:miter/>
          </a:ln>
        </p:spPr>
        <p:txBody>
          <a:bodyPr lIns="45719" rIns="45719" anchor="ctr"/>
          <a:lstStyle/>
          <a:p>
            <a:pPr algn="ctr"/>
            <a:endParaRPr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5025F5EA-0AD3-418A-8C08-086D726A1FBA}"/>
              </a:ext>
            </a:extLst>
          </p:cNvPr>
          <p:cNvSpPr/>
          <p:nvPr/>
        </p:nvSpPr>
        <p:spPr>
          <a:xfrm>
            <a:off x="250883" y="2276357"/>
            <a:ext cx="2726537" cy="2846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50" b="1" u="sng" dirty="0"/>
              <a:t>Simplifying Ratios</a:t>
            </a:r>
          </a:p>
          <a:p>
            <a:endParaRPr lang="en-GB" sz="200" b="1" u="sng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9C7B653-E967-4D4E-A659-658AD2698FE0}"/>
              </a:ext>
            </a:extLst>
          </p:cNvPr>
          <p:cNvSpPr txBox="1"/>
          <p:nvPr/>
        </p:nvSpPr>
        <p:spPr>
          <a:xfrm>
            <a:off x="6172989" y="724180"/>
            <a:ext cx="3641590" cy="375487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lang="en-GB" sz="1050" b="1" dirty="0"/>
              <a:t>Directly Proportional </a:t>
            </a:r>
            <a:r>
              <a:rPr lang="en-GB" sz="1050" dirty="0"/>
              <a:t>is when one amount </a:t>
            </a:r>
            <a:r>
              <a:rPr lang="en-GB" sz="1050" b="1" dirty="0"/>
              <a:t>increases</a:t>
            </a:r>
            <a:r>
              <a:rPr lang="en-GB" sz="1050" dirty="0"/>
              <a:t>, another amount </a:t>
            </a:r>
            <a:r>
              <a:rPr lang="en-GB" sz="1050" b="1" dirty="0"/>
              <a:t>increases</a:t>
            </a:r>
            <a:r>
              <a:rPr lang="en-GB" sz="1050" dirty="0"/>
              <a:t> at the same rate.</a:t>
            </a:r>
          </a:p>
          <a:p>
            <a:r>
              <a:rPr lang="en-GB" sz="1050" dirty="0"/>
              <a:t>The symbol for "directly proportional " is </a:t>
            </a:r>
          </a:p>
          <a:p>
            <a:endParaRPr lang="en-GB" sz="1050" dirty="0"/>
          </a:p>
          <a:p>
            <a:endParaRPr lang="en-GB" sz="1050" dirty="0"/>
          </a:p>
          <a:p>
            <a:endParaRPr lang="en-GB" sz="1050" dirty="0"/>
          </a:p>
          <a:p>
            <a:endParaRPr lang="en-GB" sz="1050" dirty="0"/>
          </a:p>
          <a:p>
            <a:endParaRPr lang="en-GB" sz="1050" dirty="0"/>
          </a:p>
          <a:p>
            <a:endParaRPr lang="en-GB" sz="1050" dirty="0"/>
          </a:p>
          <a:p>
            <a:endParaRPr lang="en-GB" sz="1050" dirty="0"/>
          </a:p>
          <a:p>
            <a:endParaRPr lang="en-GB" sz="1050" dirty="0"/>
          </a:p>
          <a:p>
            <a:endParaRPr lang="en-GB" sz="700" b="1" dirty="0"/>
          </a:p>
          <a:p>
            <a:r>
              <a:rPr lang="en-GB" sz="1050" b="1" dirty="0"/>
              <a:t>Inversely</a:t>
            </a:r>
            <a:r>
              <a:rPr lang="en-GB" sz="1050" dirty="0"/>
              <a:t> </a:t>
            </a:r>
            <a:r>
              <a:rPr lang="en-GB" sz="1050" b="1" dirty="0"/>
              <a:t>Proportional</a:t>
            </a:r>
            <a:r>
              <a:rPr lang="en-GB" sz="1050" dirty="0"/>
              <a:t> is when one value </a:t>
            </a:r>
            <a:r>
              <a:rPr lang="en-GB" sz="1050" b="1" dirty="0"/>
              <a:t>decreases</a:t>
            </a:r>
            <a:r>
              <a:rPr lang="en-GB" sz="1050" dirty="0"/>
              <a:t> at the same rate that the other </a:t>
            </a:r>
            <a:r>
              <a:rPr lang="en-GB" sz="1050" b="1" dirty="0"/>
              <a:t>increases</a:t>
            </a:r>
            <a:r>
              <a:rPr lang="en-GB" sz="1050" dirty="0"/>
              <a:t>.</a:t>
            </a:r>
            <a:endParaRPr lang="en-GB" sz="1050" b="1" dirty="0"/>
          </a:p>
          <a:p>
            <a:endParaRPr lang="en-GB" sz="1050" dirty="0"/>
          </a:p>
          <a:p>
            <a:endParaRPr lang="en-GB" sz="1050" dirty="0"/>
          </a:p>
          <a:p>
            <a:endParaRPr lang="en-GB" sz="1050" dirty="0"/>
          </a:p>
          <a:p>
            <a:endParaRPr lang="en-GB" sz="1050" dirty="0"/>
          </a:p>
          <a:p>
            <a:endParaRPr lang="en-GB" sz="1050" dirty="0"/>
          </a:p>
          <a:p>
            <a:endParaRPr lang="en-GB" sz="1050" dirty="0"/>
          </a:p>
          <a:p>
            <a:endParaRPr lang="en-GB" sz="1050" dirty="0"/>
          </a:p>
          <a:p>
            <a:endParaRPr lang="en-GB" sz="1050" dirty="0"/>
          </a:p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05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2269CAF5-81A9-43A0-9EC6-D886F16C9C6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269853" y="1483573"/>
            <a:ext cx="1370045" cy="745465"/>
          </a:xfrm>
          <a:prstGeom prst="rect">
            <a:avLst/>
          </a:prstGeom>
          <a:ln w="41275">
            <a:solidFill>
              <a:srgbClr val="EF3054"/>
            </a:solidFill>
          </a:ln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59D5CC39-B0BF-443D-A300-4D3489CAEC07}"/>
              </a:ext>
            </a:extLst>
          </p:cNvPr>
          <p:cNvSpPr txBox="1"/>
          <p:nvPr/>
        </p:nvSpPr>
        <p:spPr>
          <a:xfrm>
            <a:off x="7764152" y="1380951"/>
            <a:ext cx="2129793" cy="96180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lang="en-GB" sz="1050" dirty="0"/>
              <a:t>Another example; if you are paid £15 an hour then:</a:t>
            </a:r>
          </a:p>
          <a:p>
            <a:endParaRPr lang="en-GB" sz="200" dirty="0"/>
          </a:p>
          <a:p>
            <a:r>
              <a:rPr lang="en-GB" sz="1050" dirty="0"/>
              <a:t>2 hours work = £30</a:t>
            </a:r>
          </a:p>
          <a:p>
            <a:r>
              <a:rPr lang="en-GB" sz="1050" dirty="0"/>
              <a:t>3 hours work = £45</a:t>
            </a:r>
          </a:p>
          <a:p>
            <a:endParaRPr lang="en-GB" sz="200" dirty="0"/>
          </a:p>
          <a:p>
            <a:r>
              <a:rPr lang="en-GB" sz="1050" dirty="0"/>
              <a:t>10 hours work = £150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4422214-A925-49C1-BE7A-ECA95327BEC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451297" y="1087140"/>
            <a:ext cx="233585" cy="168058"/>
          </a:xfrm>
          <a:prstGeom prst="rect">
            <a:avLst/>
          </a:prstGeom>
        </p:spPr>
      </p:pic>
      <p:sp>
        <p:nvSpPr>
          <p:cNvPr id="61" name="TextBox 60">
            <a:extLst>
              <a:ext uri="{FF2B5EF4-FFF2-40B4-BE49-F238E27FC236}">
                <a16:creationId xmlns:a16="http://schemas.microsoft.com/office/drawing/2014/main" id="{2F9DD50F-8337-4352-BB2D-FE8645132199}"/>
              </a:ext>
            </a:extLst>
          </p:cNvPr>
          <p:cNvSpPr txBox="1"/>
          <p:nvPr/>
        </p:nvSpPr>
        <p:spPr>
          <a:xfrm>
            <a:off x="7764152" y="3072283"/>
            <a:ext cx="1954757" cy="115416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lang="en-GB" sz="1050" dirty="0"/>
              <a:t>Another example; think about if you travelling are in a car:</a:t>
            </a:r>
          </a:p>
          <a:p>
            <a:endParaRPr lang="en-GB" sz="200" dirty="0"/>
          </a:p>
          <a:p>
            <a:r>
              <a:rPr lang="en-GB" sz="1050" dirty="0"/>
              <a:t>As speed </a:t>
            </a:r>
            <a:r>
              <a:rPr lang="en-GB" sz="1050" b="1" dirty="0"/>
              <a:t>increases</a:t>
            </a:r>
            <a:r>
              <a:rPr lang="en-GB" sz="1050" dirty="0"/>
              <a:t>, travel time </a:t>
            </a:r>
            <a:r>
              <a:rPr lang="en-GB" sz="1050" b="1" dirty="0"/>
              <a:t>decreases</a:t>
            </a:r>
            <a:r>
              <a:rPr lang="en-GB" sz="1050" dirty="0"/>
              <a:t>.</a:t>
            </a:r>
          </a:p>
          <a:p>
            <a:endParaRPr lang="en-GB" sz="200" dirty="0"/>
          </a:p>
          <a:p>
            <a:r>
              <a:rPr lang="en-GB" sz="1050" dirty="0"/>
              <a:t>Alternatively as speed </a:t>
            </a:r>
            <a:r>
              <a:rPr lang="en-GB" sz="1050" b="1" dirty="0"/>
              <a:t>increases</a:t>
            </a:r>
            <a:r>
              <a:rPr lang="en-GB" sz="1050" dirty="0"/>
              <a:t>, travel time </a:t>
            </a:r>
            <a:r>
              <a:rPr lang="en-GB" sz="1050" b="1" dirty="0"/>
              <a:t>decreases</a:t>
            </a:r>
            <a:r>
              <a:rPr lang="en-GB" sz="1050" dirty="0"/>
              <a:t>.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CBC58EBB-560A-4807-B0C1-47B4C8215E4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261103" y="3113756"/>
            <a:ext cx="1378795" cy="883214"/>
          </a:xfrm>
          <a:prstGeom prst="rect">
            <a:avLst/>
          </a:prstGeom>
          <a:ln w="41275">
            <a:solidFill>
              <a:srgbClr val="EF3054"/>
            </a:solidFill>
          </a:ln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3F2A4716-176A-4750-9473-8E99AD0E25F2}"/>
              </a:ext>
            </a:extLst>
          </p:cNvPr>
          <p:cNvSpPr/>
          <p:nvPr/>
        </p:nvSpPr>
        <p:spPr>
          <a:xfrm>
            <a:off x="6155343" y="1220157"/>
            <a:ext cx="2303836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00" b="1" dirty="0">
                <a:solidFill>
                  <a:srgbClr val="EF3054"/>
                </a:solidFill>
              </a:rPr>
              <a:t>Dog: Ears, tail and legs will grow at the same rate.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7C0E4101-44FC-439C-9C40-202A98BA1118}"/>
              </a:ext>
            </a:extLst>
          </p:cNvPr>
          <p:cNvSpPr/>
          <p:nvPr/>
        </p:nvSpPr>
        <p:spPr>
          <a:xfrm>
            <a:off x="6153861" y="2882515"/>
            <a:ext cx="2457724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00" b="1" dirty="0">
                <a:solidFill>
                  <a:srgbClr val="EF3054"/>
                </a:solidFill>
              </a:rPr>
              <a:t>Seesaw: As one person goes up, the other goes down.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F669F0DC-11E0-4832-953A-5E3F53631E5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02113" y="2548988"/>
            <a:ext cx="2041816" cy="1728874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7B1F8216-E2B6-45A1-8384-43472011D8D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202547" y="5624267"/>
            <a:ext cx="3321334" cy="1075593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9B2CA4F9-1A9B-4158-AA4D-CE4E1CB37C00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300983" y="5564692"/>
            <a:ext cx="1578464" cy="1135168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7F775175-278D-43D0-8A90-C96438BDA2AB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13813" y="5022400"/>
            <a:ext cx="4285033" cy="429284"/>
          </a:xfrm>
          <a:prstGeom prst="rect">
            <a:avLst/>
          </a:prstGeom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409321FC-C825-4286-A89D-A03CEB0DABCA}"/>
              </a:ext>
            </a:extLst>
          </p:cNvPr>
          <p:cNvSpPr/>
          <p:nvPr/>
        </p:nvSpPr>
        <p:spPr>
          <a:xfrm>
            <a:off x="250883" y="5338430"/>
            <a:ext cx="55175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50" b="1" u="sng" dirty="0"/>
              <a:t>Step 1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A9CBEF41-E0AB-4FF9-B569-B901E8FB667E}"/>
              </a:ext>
            </a:extLst>
          </p:cNvPr>
          <p:cNvSpPr/>
          <p:nvPr/>
        </p:nvSpPr>
        <p:spPr>
          <a:xfrm>
            <a:off x="2561631" y="5382079"/>
            <a:ext cx="534121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50" b="1" u="sng" dirty="0"/>
              <a:t>Step 2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45D4D178-9AFF-48BC-B84C-03760BCCCA49}"/>
              </a:ext>
            </a:extLst>
          </p:cNvPr>
          <p:cNvSpPr/>
          <p:nvPr/>
        </p:nvSpPr>
        <p:spPr>
          <a:xfrm>
            <a:off x="6127513" y="4578299"/>
            <a:ext cx="3630038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/>
              <a:t>Jane made a drink using blackcurrant and water in the ratio 3:8. Scott made the same drink but in the ratio 4:10.</a:t>
            </a:r>
          </a:p>
          <a:p>
            <a:endParaRPr lang="en-GB" sz="1100" dirty="0"/>
          </a:p>
          <a:p>
            <a:r>
              <a:rPr lang="en-GB" sz="1400" dirty="0"/>
              <a:t>Who’s drink is stronger?</a:t>
            </a:r>
          </a:p>
        </p:txBody>
      </p:sp>
      <p:sp>
        <p:nvSpPr>
          <p:cNvPr id="76" name="Rectangle: Rounded Corners 23">
            <a:extLst>
              <a:ext uri="{FF2B5EF4-FFF2-40B4-BE49-F238E27FC236}">
                <a16:creationId xmlns:a16="http://schemas.microsoft.com/office/drawing/2014/main" id="{982284D8-2FF2-4D08-BC78-9114AFDD6FA3}"/>
              </a:ext>
            </a:extLst>
          </p:cNvPr>
          <p:cNvSpPr/>
          <p:nvPr/>
        </p:nvSpPr>
        <p:spPr>
          <a:xfrm>
            <a:off x="2471556" y="2204177"/>
            <a:ext cx="2174563" cy="254688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820263"/>
            </a:solidFill>
            <a:miter/>
          </a:ln>
        </p:spPr>
        <p:txBody>
          <a:bodyPr lIns="45719" rIns="45719" anchor="ctr"/>
          <a:lstStyle/>
          <a:p>
            <a:pPr algn="ctr"/>
            <a:endParaRPr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FA26DD10-B818-428E-8E09-8431DF88669B}"/>
                  </a:ext>
                </a:extLst>
              </p:cNvPr>
              <p:cNvSpPr/>
              <p:nvPr/>
            </p:nvSpPr>
            <p:spPr>
              <a:xfrm>
                <a:off x="2526837" y="2307452"/>
                <a:ext cx="2146510" cy="22815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1050" b="1" dirty="0">
                    <a:solidFill>
                      <a:srgbClr val="00B050"/>
                    </a:solidFill>
                    <a:latin typeface="Comic Sans MS" panose="030F0702030302020204" pitchFamily="66" charset="0"/>
                  </a:rPr>
                  <a:t>30 out of 200 students </a:t>
                </a:r>
              </a:p>
              <a:p>
                <a:pPr algn="ctr"/>
                <a:r>
                  <a:rPr lang="en-GB" sz="1050" b="1" dirty="0">
                    <a:solidFill>
                      <a:srgbClr val="00B050"/>
                    </a:solidFill>
                    <a:latin typeface="Comic Sans MS" panose="030F0702030302020204" pitchFamily="66" charset="0"/>
                  </a:rPr>
                  <a:t>travel to school by bus.</a:t>
                </a:r>
              </a:p>
              <a:p>
                <a:pPr algn="ctr"/>
                <a:endParaRPr lang="en-GB" sz="1050" b="1" dirty="0">
                  <a:solidFill>
                    <a:srgbClr val="00B050"/>
                  </a:solidFill>
                  <a:latin typeface="Comic Sans MS" panose="030F0702030302020204" pitchFamily="66" charset="0"/>
                </a:endParaRPr>
              </a:p>
              <a:p>
                <a:r>
                  <a:rPr lang="en-GB" sz="1050" b="1" dirty="0">
                    <a:solidFill>
                      <a:srgbClr val="00B050"/>
                    </a:solidFill>
                    <a:latin typeface="Comic Sans MS" panose="030F0702030302020204" pitchFamily="66" charset="0"/>
                  </a:rPr>
                  <a:t>Write this proportion as a…</a:t>
                </a:r>
              </a:p>
              <a:p>
                <a:endParaRPr lang="en-GB" sz="300" b="1" dirty="0">
                  <a:solidFill>
                    <a:srgbClr val="7030A0"/>
                  </a:solidFill>
                  <a:latin typeface="Comic Sans MS" panose="030F0702030302020204" pitchFamily="66" charset="0"/>
                </a:endParaRPr>
              </a:p>
              <a:p>
                <a:r>
                  <a:rPr lang="en-GB" sz="1050" b="1" u="sng" dirty="0">
                    <a:solidFill>
                      <a:srgbClr val="7030A0"/>
                    </a:solidFill>
                    <a:latin typeface="Comic Sans MS" panose="030F0702030302020204" pitchFamily="66" charset="0"/>
                  </a:rPr>
                  <a:t>Decimal</a:t>
                </a:r>
              </a:p>
              <a:p>
                <a:endParaRPr lang="en-GB" sz="100" b="1" u="sng" dirty="0">
                  <a:solidFill>
                    <a:srgbClr val="7030A0"/>
                  </a:solidFill>
                  <a:latin typeface="Comic Sans MS" panose="030F0702030302020204" pitchFamily="66" charset="0"/>
                </a:endParaRPr>
              </a:p>
              <a:p>
                <a:r>
                  <a:rPr lang="en-GB" sz="1200" dirty="0">
                    <a:solidFill>
                      <a:schemeClr val="tx1"/>
                    </a:solidFill>
                    <a:latin typeface="Bradley Hand ITC" panose="03070402050302030203" pitchFamily="66" charset="0"/>
                  </a:rPr>
                  <a:t>30 ÷ 200 = 0.15</a:t>
                </a:r>
              </a:p>
              <a:p>
                <a:endParaRPr lang="en-GB" sz="500" b="1" u="sng" dirty="0">
                  <a:solidFill>
                    <a:srgbClr val="7030A0"/>
                  </a:solidFill>
                  <a:latin typeface="Comic Sans MS" panose="030F0702030302020204" pitchFamily="66" charset="0"/>
                </a:endParaRPr>
              </a:p>
              <a:p>
                <a:r>
                  <a:rPr lang="en-GB" sz="1050" b="1" u="sng" dirty="0">
                    <a:solidFill>
                      <a:srgbClr val="7030A0"/>
                    </a:solidFill>
                    <a:latin typeface="Comic Sans MS" panose="030F0702030302020204" pitchFamily="66" charset="0"/>
                  </a:rPr>
                  <a:t>Fraction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1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30</m:t>
                        </m:r>
                      </m:num>
                      <m:den>
                        <m:r>
                          <a:rPr lang="en-GB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200</m:t>
                        </m:r>
                      </m:den>
                    </m:f>
                  </m:oMath>
                </a14:m>
                <a:r>
                  <a:rPr lang="en-GB" sz="1200" dirty="0">
                    <a:solidFill>
                      <a:schemeClr val="tx1"/>
                    </a:solidFill>
                    <a:latin typeface="Bradley Hand ITC" panose="03070402050302030203" pitchFamily="66" charset="0"/>
                  </a:rPr>
                  <a:t>  </a:t>
                </a:r>
                <a:r>
                  <a:rPr lang="en-GB" sz="1050" dirty="0">
                    <a:solidFill>
                      <a:schemeClr val="tx1"/>
                    </a:solidFill>
                    <a:latin typeface="Bradley Hand ITC" panose="03070402050302030203" pitchFamily="66" charset="0"/>
                  </a:rPr>
                  <a:t>or in it’s simplest form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20</m:t>
                        </m:r>
                      </m:den>
                    </m:f>
                  </m:oMath>
                </a14:m>
                <a:r>
                  <a:rPr lang="en-GB" sz="1200" dirty="0">
                    <a:solidFill>
                      <a:schemeClr val="tx1"/>
                    </a:solidFill>
                    <a:latin typeface="Bradley Hand ITC" panose="03070402050302030203" pitchFamily="66" charset="0"/>
                  </a:rPr>
                  <a:t> </a:t>
                </a:r>
                <a:endParaRPr lang="en-GB" sz="1050" dirty="0">
                  <a:solidFill>
                    <a:schemeClr val="tx1"/>
                  </a:solidFill>
                  <a:latin typeface="Bradley Hand ITC" panose="03070402050302030203" pitchFamily="66" charset="0"/>
                </a:endParaRPr>
              </a:p>
              <a:p>
                <a:endParaRPr lang="en-GB" sz="1050" dirty="0">
                  <a:solidFill>
                    <a:srgbClr val="7030A0"/>
                  </a:solidFill>
                  <a:latin typeface="Bradley Hand ITC" panose="03070402050302030203" pitchFamily="66" charset="0"/>
                </a:endParaRPr>
              </a:p>
              <a:p>
                <a:r>
                  <a:rPr lang="en-GB" sz="1050" b="1" u="sng" dirty="0">
                    <a:solidFill>
                      <a:srgbClr val="7030A0"/>
                    </a:solidFill>
                    <a:latin typeface="Comic Sans MS" panose="030F0702030302020204" pitchFamily="66" charset="0"/>
                  </a:rPr>
                  <a:t>Percentage</a:t>
                </a:r>
              </a:p>
              <a:p>
                <a:r>
                  <a:rPr lang="en-GB" sz="1200" dirty="0">
                    <a:solidFill>
                      <a:schemeClr val="tx1"/>
                    </a:solidFill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30</m:t>
                        </m:r>
                      </m:num>
                      <m:den>
                        <m:r>
                          <a:rPr lang="en-GB" sz="1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200</m:t>
                        </m:r>
                      </m:den>
                    </m:f>
                    <m:r>
                      <a:rPr lang="en-GB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                 </m:t>
                    </m:r>
                    <m:f>
                      <m:fPr>
                        <m:ctrlPr>
                          <a:rPr lang="en-GB" sz="1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</m:num>
                      <m:den>
                        <m:r>
                          <a:rPr lang="en-GB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GB" sz="1050" b="1" dirty="0">
                    <a:solidFill>
                      <a:schemeClr val="tx1"/>
                    </a:solidFill>
                    <a:latin typeface="Bradley Hand ITC" panose="03070402050302030203" pitchFamily="66" charset="0"/>
                  </a:rPr>
                  <a:t>   </a:t>
                </a:r>
                <a:r>
                  <a:rPr lang="en-GB" sz="1050" dirty="0">
                    <a:solidFill>
                      <a:schemeClr val="tx1"/>
                    </a:solidFill>
                    <a:latin typeface="Bradley Hand ITC" panose="03070402050302030203" pitchFamily="66" charset="0"/>
                  </a:rPr>
                  <a:t>= 15%</a:t>
                </a:r>
              </a:p>
              <a:p>
                <a:endParaRPr lang="en-GB" sz="200" b="1" u="sng" dirty="0"/>
              </a:p>
            </p:txBody>
          </p:sp>
        </mc:Choice>
        <mc:Fallback xmlns=""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FA26DD10-B818-428E-8E09-8431DF88669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6837" y="2307452"/>
                <a:ext cx="2146510" cy="2281587"/>
              </a:xfrm>
              <a:prstGeom prst="rect">
                <a:avLst/>
              </a:prstGeom>
              <a:blipFill>
                <a:blip r:embed="rId17"/>
                <a:stretch>
                  <a:fillRect l="-28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Rectangle 42">
            <a:extLst>
              <a:ext uri="{FF2B5EF4-FFF2-40B4-BE49-F238E27FC236}">
                <a16:creationId xmlns:a16="http://schemas.microsoft.com/office/drawing/2014/main" id="{747C34D9-30BC-4B0D-ABCE-35FC08F437A8}"/>
              </a:ext>
            </a:extLst>
          </p:cNvPr>
          <p:cNvSpPr/>
          <p:nvPr/>
        </p:nvSpPr>
        <p:spPr>
          <a:xfrm>
            <a:off x="3015414" y="4202053"/>
            <a:ext cx="42679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>
                <a:solidFill>
                  <a:schemeClr val="tx1"/>
                </a:solidFill>
                <a:latin typeface="Bradley Hand ITC" panose="03070402050302030203" pitchFamily="66" charset="0"/>
              </a:rPr>
              <a:t>÷ 2</a:t>
            </a:r>
            <a:endParaRPr lang="en-GB" sz="1200" dirty="0"/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DAFEAC8B-FCF8-4DA6-8C23-5B97125D69F2}"/>
              </a:ext>
            </a:extLst>
          </p:cNvPr>
          <p:cNvCxnSpPr>
            <a:cxnSpLocks/>
          </p:cNvCxnSpPr>
          <p:nvPr/>
        </p:nvCxnSpPr>
        <p:spPr>
          <a:xfrm>
            <a:off x="3084211" y="4473670"/>
            <a:ext cx="286640" cy="0"/>
          </a:xfrm>
          <a:prstGeom prst="straightConnector1">
            <a:avLst/>
          </a:prstGeom>
          <a:noFill/>
          <a:ln w="28575" cap="flat">
            <a:solidFill>
              <a:schemeClr val="accent1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1028" name="Picture 4" descr="Blackcurrant Juice Production Machinery">
            <a:extLst>
              <a:ext uri="{FF2B5EF4-FFF2-40B4-BE49-F238E27FC236}">
                <a16:creationId xmlns:a16="http://schemas.microsoft.com/office/drawing/2014/main" id="{6EF10083-F426-4821-8257-72A0E6E3B7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2763" y="4964540"/>
            <a:ext cx="763379" cy="539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9CB4AB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F0C86596C028D4691150F61051E09B6" ma:contentTypeVersion="18" ma:contentTypeDescription="Create a new document." ma:contentTypeScope="" ma:versionID="2933762d390f22e54d43439c42a5708e">
  <xsd:schema xmlns:xsd="http://www.w3.org/2001/XMLSchema" xmlns:xs="http://www.w3.org/2001/XMLSchema" xmlns:p="http://schemas.microsoft.com/office/2006/metadata/properties" xmlns:ns2="2aed22c8-c6e0-43a7-9e59-3ddcb6b3939b" xmlns:ns3="b9590396-4fab-494a-89dd-521c21ed519c" targetNamespace="http://schemas.microsoft.com/office/2006/metadata/properties" ma:root="true" ma:fieldsID="0cb9a88215c911910ae7afd7b2bed292" ns2:_="" ns3:_="">
    <xsd:import namespace="2aed22c8-c6e0-43a7-9e59-3ddcb6b3939b"/>
    <xsd:import namespace="b9590396-4fab-494a-89dd-521c21ed519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ed22c8-c6e0-43a7-9e59-3ddcb6b3939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fbcd5a62-a70c-4280-b521-17f27abcce5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590396-4fab-494a-89dd-521c21ed519c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025433ce-2785-48e6-8c34-7e9e362415c0}" ma:internalName="TaxCatchAll" ma:showField="CatchAllData" ma:web="b9590396-4fab-494a-89dd-521c21ed519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9590396-4fab-494a-89dd-521c21ed519c" xsi:nil="true"/>
    <lcf76f155ced4ddcb4097134ff3c332f xmlns="2aed22c8-c6e0-43a7-9e59-3ddcb6b3939b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45D76AF-8003-4F24-B430-B0FBE44CE3E2}"/>
</file>

<file path=customXml/itemProps2.xml><?xml version="1.0" encoding="utf-8"?>
<ds:datastoreItem xmlns:ds="http://schemas.openxmlformats.org/officeDocument/2006/customXml" ds:itemID="{27ECB5AB-0097-4436-8CC1-58F3770185A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B04BDF4-7DD6-403C-9160-71ACEC3CE2DB}">
  <ds:schemaRefs>
    <ds:schemaRef ds:uri="http://purl.org/dc/terms/"/>
    <ds:schemaRef ds:uri="2aed22c8-c6e0-43a7-9e59-3ddcb6b3939b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351</Words>
  <Application>Microsoft Office PowerPoint</Application>
  <PresentationFormat>A4 Paper (210x297 mm)</PresentationFormat>
  <Paragraphs>70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Emma's PC</dc:creator>
  <cp:lastModifiedBy>Gibbon E</cp:lastModifiedBy>
  <cp:revision>54</cp:revision>
  <cp:lastPrinted>2020-07-14T10:47:34Z</cp:lastPrinted>
  <dcterms:modified xsi:type="dcterms:W3CDTF">2021-10-06T15:05:06Z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0x010100FF0C86596C028D4691150F61051E09B6</vt:lpwstr>
  </property>
</Properties>
</file>