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7BAB7-3D1A-4CD0-A976-9D749589F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C5CB7D-0686-406E-B794-B8EBEED0F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466ED-5431-4B41-8435-3F87D7A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9A4AC-D6AD-4D46-9711-E9CDD0C9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14F9A-539D-45AF-ACF4-4A04F65E7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72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60E57-4B54-4DC7-807A-3F49EB1E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0B097C-6869-4459-8E8F-EA0D829ED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7A7E-223D-45EC-AF95-9AAEE5BA0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BF5C0-8402-48B7-839A-062C02E4D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5C4ED-A565-4EC6-90FC-873107305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8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431A77-B0F1-4AB1-AC4D-616F21F857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C653CA-5675-4FCD-8FF6-5067BB20C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BF2BA-B953-45E2-9494-B763CE0CA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275A1-0DFF-414C-BEA7-A79DA426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92C47-9786-4677-8DF1-1CC64B9C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86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7165-3D73-4DD8-97DB-8E98DDE79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D476F-186D-47A7-A7B2-BE393AFDB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BAB8B-38FE-4482-8B34-0E7EACAA4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09F31-FEE4-4971-8BF2-AE43E969D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99901-53CE-49EA-9B0F-7A66A0AB9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00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8CD2-8AB2-442B-80EF-D19A03F7E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9DD9A-073D-40CA-8898-305E99DF1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B43A3-55D5-4B01-AD0A-91D7789AE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0C46C-6E13-4BC2-9BD1-65C585350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CCC72-E3A0-4A76-A32B-05FFF7549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49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AE2CE-C437-4299-8CC0-FC3D37750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B6386-013C-42B3-AE5F-A320D3939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8A649-90F7-41C8-AC4D-4F880EC48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CF13A-E8AA-4A98-9D3D-75AE4C762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B462F-AE61-47E9-8AAB-BA9FADAD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E8B95-7832-4B3B-873E-4324318FC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28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12D2C-CC29-4EB2-A97A-7C916CBF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4E6F2-0D13-4C01-90C1-522A03DF9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CF2A3-86B9-4343-B248-886547464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31726E-6FDC-4850-A869-30BA1C3A05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60B4FC-3342-4137-B3CE-F04F839140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04DF1E-F7C0-4A2A-9F67-38201FC0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FC92FA-FF53-4A82-BFB4-B57BF2C49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0EEDB1-8B7F-4951-9EED-79B379B10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71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091E-6C5A-4B72-8738-216680C81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046CCA-5BE2-4F33-B6B1-F664EC8B7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12D54-CA4D-453E-B028-ED90FEAFE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9FC7C4-3BF6-4051-86B2-0820F2B05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51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A9735-E45B-4D28-8D82-6A7F665FD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E75F58-85A5-4141-B7C6-63E5726F9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AA4F0-BFEC-420F-8FF4-62F8D297C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62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1658B-3A07-44AB-BF0C-D9033BAD6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A58C4-21A5-4805-A845-E096B0BC0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2BD3E-1B72-4874-B0F6-36B8C035D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81388-2E53-41A8-B346-F19D0D84D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B3537-CEE0-46C1-860B-8E395891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834DF-EEA4-4731-90DF-3D3461F12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06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AF3F7-97FE-4D19-AFF4-7D68EE19E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B3A6EE-D8C3-4572-BA1E-4E33DB3039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63B429-F5F1-4730-A882-24AEEA34A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EE2B0-AFA2-45D2-95A1-138E08A91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8E9AE-7A32-405E-AD3F-6E4A4851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46A96A-E3B0-42CD-9576-175D60EBB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51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87E867-9661-4295-9131-545E74E55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58298-5B19-48C5-A901-F69B0F62A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9D16D-A9E0-476D-B849-9133F5FA7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CCB6E-7FD3-479C-A5EB-BFFBFD6AC033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00D08-62BD-46DA-8ED6-D5B832185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F8A0F-6CFE-4C6E-9F3C-139DF854E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93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: Rounded Corners 5"/>
          <p:cNvSpPr/>
          <p:nvPr/>
        </p:nvSpPr>
        <p:spPr>
          <a:xfrm>
            <a:off x="554481" y="221052"/>
            <a:ext cx="6007395" cy="1646922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6" name="Rectangle: Rounded Corners 6"/>
          <p:cNvSpPr/>
          <p:nvPr/>
        </p:nvSpPr>
        <p:spPr>
          <a:xfrm>
            <a:off x="435896" y="4903892"/>
            <a:ext cx="5807069" cy="1525321"/>
          </a:xfrm>
          <a:prstGeom prst="roundRect">
            <a:avLst>
              <a:gd name="adj" fmla="val 16667"/>
            </a:avLst>
          </a:prstGeom>
          <a:solidFill>
            <a:srgbClr val="C5E0B4"/>
          </a:solidFill>
          <a:ln w="76200">
            <a:solidFill>
              <a:srgbClr val="548235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7" name="Rectangle: Rounded Corners 7"/>
          <p:cNvSpPr/>
          <p:nvPr/>
        </p:nvSpPr>
        <p:spPr>
          <a:xfrm>
            <a:off x="476242" y="1987556"/>
            <a:ext cx="4025120" cy="280476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lang="en-GB" dirty="0">
              <a:latin typeface="Calibri"/>
              <a:cs typeface="Calibri"/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  <a:p>
            <a:pPr algn="ctr" defTabSz="457200" hangingPunct="0">
              <a:defRPr/>
            </a:pPr>
            <a:endParaRPr lang="en-GB" dirty="0">
              <a:latin typeface="Calibri"/>
              <a:cs typeface="Calibri"/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9" name="Rectangle: Rounded Corners 10"/>
          <p:cNvSpPr/>
          <p:nvPr/>
        </p:nvSpPr>
        <p:spPr>
          <a:xfrm>
            <a:off x="6717572" y="221848"/>
            <a:ext cx="2589973" cy="4098202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00" name="Rectangle: Rounded Corners 11"/>
          <p:cNvSpPr/>
          <p:nvPr/>
        </p:nvSpPr>
        <p:spPr>
          <a:xfrm>
            <a:off x="4657058" y="2180386"/>
            <a:ext cx="1904818" cy="21396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pic>
        <p:nvPicPr>
          <p:cNvPr id="101" name="Picture 30" descr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420" y="5002977"/>
            <a:ext cx="381301" cy="3813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extBox 31"/>
          <p:cNvSpPr txBox="1"/>
          <p:nvPr/>
        </p:nvSpPr>
        <p:spPr>
          <a:xfrm>
            <a:off x="1264218" y="4944046"/>
            <a:ext cx="441711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defTabSz="457200" hangingPunct="0">
              <a:defRPr/>
            </a:pPr>
            <a:r>
              <a:rPr sz="1600" kern="0" dirty="0">
                <a:solidFill>
                  <a:srgbClr val="000000"/>
                </a:solidFill>
              </a:rPr>
              <a:t>KEY VOCAB</a:t>
            </a:r>
            <a:r>
              <a:rPr lang="en-GB" sz="1600" kern="0" dirty="0">
                <a:solidFill>
                  <a:srgbClr val="000000"/>
                </a:solidFill>
              </a:rPr>
              <a:t>ULARY</a:t>
            </a:r>
            <a:r>
              <a:rPr lang="en-GB" sz="1600" u="none" kern="0" dirty="0">
                <a:solidFill>
                  <a:srgbClr val="000000"/>
                </a:solidFill>
              </a:rPr>
              <a:t> – Can you learn these spellings?</a:t>
            </a:r>
            <a:endParaRPr sz="1600" u="none" kern="0" dirty="0">
              <a:solidFill>
                <a:srgbClr val="000000"/>
              </a:solidFill>
            </a:endParaRPr>
          </a:p>
        </p:txBody>
      </p:sp>
      <p:pic>
        <p:nvPicPr>
          <p:cNvPr id="104" name="Picture 15" descr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0176" y="203169"/>
            <a:ext cx="387554" cy="407883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TextBox 16"/>
          <p:cNvSpPr txBox="1"/>
          <p:nvPr/>
        </p:nvSpPr>
        <p:spPr>
          <a:xfrm>
            <a:off x="6843634" y="272171"/>
            <a:ext cx="2463911" cy="4031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defTabSz="457200" hangingPunct="0">
              <a:defRPr/>
            </a:pPr>
            <a:r>
              <a:rPr lang="en-GB" sz="1600" kern="0" dirty="0">
                <a:solidFill>
                  <a:srgbClr val="000000"/>
                </a:solidFill>
              </a:rPr>
              <a:t>UNDERSTANDING THE PENDLE WITCH TRIALS</a:t>
            </a:r>
            <a:endParaRPr lang="en-GB" sz="1400" b="0" u="none" kern="0" dirty="0">
              <a:solidFill>
                <a:srgbClr val="000000"/>
              </a:solidFill>
            </a:endParaRPr>
          </a:p>
          <a:p>
            <a:pPr defTabSz="457200" hangingPunct="0">
              <a:defRPr/>
            </a:pPr>
            <a:r>
              <a:rPr lang="en-GB" sz="1400" b="0" i="0" u="none" strike="noStrike" kern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1. </a:t>
            </a:r>
            <a:r>
              <a:rPr lang="en-GB" sz="1400" b="0" i="0" u="none" strike="noStrike" dirty="0">
                <a:effectLst/>
                <a:latin typeface="Trebuchet MS" panose="020B0603020202020204" pitchFamily="34" charset="0"/>
              </a:rPr>
              <a:t>Who was the King of England at the time of the Pendle Witch Trials?</a:t>
            </a:r>
          </a:p>
          <a:p>
            <a:pPr algn="l" rtl="0" fontAlgn="base"/>
            <a:r>
              <a:rPr lang="en-US" sz="1400" b="0" i="0" dirty="0">
                <a:effectLst/>
                <a:latin typeface="Trebuchet MS" panose="020B0603020202020204" pitchFamily="34" charset="0"/>
              </a:rPr>
              <a:t>​__________________________________________________</a:t>
            </a:r>
          </a:p>
          <a:p>
            <a:pPr algn="l" rtl="0" fontAlgn="base"/>
            <a:endParaRPr lang="en-GB" sz="1400" b="0" i="0" dirty="0"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400" b="0" i="0" u="none" strike="noStrike" dirty="0">
                <a:effectLst/>
                <a:latin typeface="Trebuchet MS" panose="020B0603020202020204" pitchFamily="34" charset="0"/>
              </a:rPr>
              <a:t>2. What is the name of Jennet’s Grandmother?</a:t>
            </a:r>
            <a:r>
              <a:rPr lang="en-US" sz="1400" b="0" i="0" dirty="0">
                <a:effectLst/>
                <a:latin typeface="Trebuchet MS" panose="020B0603020202020204" pitchFamily="34" charset="0"/>
              </a:rPr>
              <a:t>​</a:t>
            </a:r>
          </a:p>
          <a:p>
            <a:pPr algn="l" rtl="0" fontAlgn="base"/>
            <a:r>
              <a:rPr lang="en-US" sz="1400" b="0" dirty="0">
                <a:latin typeface="Trebuchet MS" panose="020B0603020202020204" pitchFamily="34" charset="0"/>
              </a:rPr>
              <a:t>__________________________________________________</a:t>
            </a:r>
          </a:p>
          <a:p>
            <a:pPr algn="l" rtl="0" fontAlgn="base"/>
            <a:r>
              <a:rPr lang="en-US" sz="1400" b="0" i="0" dirty="0">
                <a:effectLst/>
                <a:latin typeface="Trebuchet MS" panose="020B0603020202020204" pitchFamily="34" charset="0"/>
              </a:rPr>
              <a:t>​</a:t>
            </a:r>
            <a:br>
              <a:rPr lang="en-US" sz="1400" b="0" i="0" dirty="0">
                <a:effectLst/>
                <a:latin typeface="Trebuchet MS" panose="020B0603020202020204" pitchFamily="34" charset="0"/>
              </a:rPr>
            </a:br>
            <a:r>
              <a:rPr lang="en-GB" sz="1400" b="0" i="0" u="none" strike="noStrike" dirty="0">
                <a:effectLst/>
                <a:latin typeface="Trebuchet MS" panose="020B0603020202020204" pitchFamily="34" charset="0"/>
              </a:rPr>
              <a:t>3. What happened to the Pedlar?</a:t>
            </a:r>
            <a:endParaRPr lang="en-US" sz="1400" b="0" i="0" dirty="0">
              <a:effectLst/>
              <a:latin typeface="Segoe UI" panose="020B0502040204020203" pitchFamily="34" charset="0"/>
            </a:endParaRPr>
          </a:p>
          <a:p>
            <a:pPr defTabSz="457200" hangingPunct="0">
              <a:defRPr/>
            </a:pPr>
            <a:r>
              <a:rPr lang="en-GB" sz="1400" b="0" u="none" kern="0" dirty="0"/>
              <a:t>_____________________________________________________________________________</a:t>
            </a:r>
          </a:p>
        </p:txBody>
      </p:sp>
      <p:sp>
        <p:nvSpPr>
          <p:cNvPr id="106" name="TextBox 21"/>
          <p:cNvSpPr txBox="1"/>
          <p:nvPr/>
        </p:nvSpPr>
        <p:spPr>
          <a:xfrm>
            <a:off x="915455" y="340633"/>
            <a:ext cx="5488616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sz="1600" kern="0" dirty="0">
                <a:solidFill>
                  <a:srgbClr val="000000"/>
                </a:solidFill>
              </a:rPr>
              <a:t>KEY KNOWLEDGE</a:t>
            </a:r>
            <a:endParaRPr lang="en-GB" sz="1600" kern="0" dirty="0">
              <a:solidFill>
                <a:srgbClr val="000000"/>
              </a:solidFill>
            </a:endParaRPr>
          </a:p>
          <a:p>
            <a:pPr defTabSz="457200" hangingPunct="0">
              <a:defRPr/>
            </a:pPr>
            <a:r>
              <a:rPr lang="en-GB" sz="1400" b="0" u="none" kern="0" dirty="0">
                <a:solidFill>
                  <a:srgbClr val="000000"/>
                </a:solidFill>
                <a:sym typeface="Wingdings" panose="05000000000000000000" pitchFamily="2" charset="2"/>
              </a:rPr>
              <a:t>The </a:t>
            </a:r>
            <a:r>
              <a:rPr lang="en-GB" sz="1400" u="none" kern="0" dirty="0">
                <a:sym typeface="Wingdings" panose="05000000000000000000" pitchFamily="2" charset="2"/>
              </a:rPr>
              <a:t>objective</a:t>
            </a:r>
            <a:r>
              <a:rPr lang="en-GB" sz="1400" b="0" u="none" kern="0" dirty="0">
                <a:solidFill>
                  <a:srgbClr val="000000"/>
                </a:solidFill>
                <a:sym typeface="Wingdings" panose="05000000000000000000" pitchFamily="2" charset="2"/>
              </a:rPr>
              <a:t> of this </a:t>
            </a:r>
            <a:r>
              <a:rPr lang="en-GB" sz="1400" b="0" u="none" dirty="0">
                <a:sym typeface="Wingdings" panose="05000000000000000000" pitchFamily="2" charset="2"/>
              </a:rPr>
              <a:t>unit</a:t>
            </a:r>
            <a:r>
              <a:rPr lang="en-GB" sz="1400" b="0" u="none" kern="0" dirty="0">
                <a:solidFill>
                  <a:srgbClr val="000000"/>
                </a:solidFill>
                <a:sym typeface="Wingdings" panose="05000000000000000000" pitchFamily="2" charset="2"/>
              </a:rPr>
              <a:t> of work is to:</a:t>
            </a:r>
          </a:p>
          <a:p>
            <a:pPr marL="285750" indent="-285750" defTabSz="457200" hangingPunct="0">
              <a:buFont typeface="Arial" panose="020B0604020202020204" pitchFamily="34" charset="0"/>
              <a:buChar char="•"/>
              <a:defRPr/>
            </a:pPr>
            <a:r>
              <a:rPr lang="en-GB" sz="1400" b="0" u="none" kern="0" dirty="0">
                <a:solidFill>
                  <a:srgbClr val="000000"/>
                </a:solidFill>
                <a:sym typeface="Wingdings" panose="05000000000000000000" pitchFamily="2" charset="2"/>
              </a:rPr>
              <a:t>Introduce you t</a:t>
            </a:r>
            <a:r>
              <a:rPr lang="en-GB" sz="1400" b="0" u="none" dirty="0"/>
              <a:t>he basic conventions of Verbatim Theatre</a:t>
            </a:r>
            <a:r>
              <a:rPr lang="en-US" sz="1400" b="0" dirty="0"/>
              <a:t>​</a:t>
            </a:r>
          </a:p>
          <a:p>
            <a:pPr marL="285750" indent="-285750" defTabSz="457200" hangingPunct="0">
              <a:buFont typeface="Arial" panose="020B0604020202020204" pitchFamily="34" charset="0"/>
              <a:buChar char="•"/>
              <a:defRPr/>
            </a:pPr>
            <a:r>
              <a:rPr lang="en-GB" sz="1400" b="0" u="none" dirty="0"/>
              <a:t>To be able to know and understand how to develop a piece of scripted drama. </a:t>
            </a:r>
            <a:r>
              <a:rPr lang="en-US" sz="1400" b="0" dirty="0"/>
              <a:t>​</a:t>
            </a:r>
          </a:p>
          <a:p>
            <a:pPr marL="285750" indent="-285750" defTabSz="457200" hangingPunct="0">
              <a:buFont typeface="Arial" panose="020B0604020202020204" pitchFamily="34" charset="0"/>
              <a:buChar char="•"/>
              <a:defRPr/>
            </a:pPr>
            <a:r>
              <a:rPr lang="en-GB" sz="1400" b="0" u="none" dirty="0"/>
              <a:t>To be able to work collaboratively in groups to improve drama skills.</a:t>
            </a:r>
            <a:endParaRPr lang="en-US" sz="1400" b="0" dirty="0"/>
          </a:p>
        </p:txBody>
      </p:sp>
      <p:pic>
        <p:nvPicPr>
          <p:cNvPr id="107" name="Picture 13" descr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2062" y="340633"/>
            <a:ext cx="339045" cy="339045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TextBox 1"/>
          <p:cNvSpPr txBox="1"/>
          <p:nvPr/>
        </p:nvSpPr>
        <p:spPr>
          <a:xfrm>
            <a:off x="4704802" y="2237301"/>
            <a:ext cx="1857074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b="1" u="sng" kern="0" dirty="0">
                <a:solidFill>
                  <a:srgbClr val="000000"/>
                </a:solidFill>
                <a:latin typeface="Century Gothic"/>
                <a:sym typeface="Century Gothic"/>
              </a:rPr>
              <a:t>Year 8</a:t>
            </a:r>
          </a:p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b="1" u="sng" kern="0" dirty="0">
                <a:solidFill>
                  <a:srgbClr val="000000"/>
                </a:solidFill>
                <a:latin typeface="Century Gothic"/>
                <a:sym typeface="Century Gothic"/>
              </a:rPr>
              <a:t>DRAMA </a:t>
            </a:r>
          </a:p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b="1" u="sng" kern="0" dirty="0">
                <a:solidFill>
                  <a:srgbClr val="000000"/>
                </a:solidFill>
                <a:latin typeface="Century Gothic"/>
                <a:sym typeface="Century Gothic"/>
              </a:rPr>
              <a:t>VERBATIM THEATRE</a:t>
            </a:r>
          </a:p>
        </p:txBody>
      </p:sp>
      <p:graphicFrame>
        <p:nvGraphicFramePr>
          <p:cNvPr id="17" name="Table 2"/>
          <p:cNvGraphicFramePr/>
          <p:nvPr>
            <p:extLst>
              <p:ext uri="{D42A27DB-BD31-4B8C-83A1-F6EECF244321}">
                <p14:modId xmlns:p14="http://schemas.microsoft.com/office/powerpoint/2010/main" val="3923540757"/>
              </p:ext>
            </p:extLst>
          </p:nvPr>
        </p:nvGraphicFramePr>
        <p:xfrm>
          <a:off x="476242" y="5383041"/>
          <a:ext cx="5766723" cy="1022517"/>
        </p:xfrm>
        <a:graphic>
          <a:graphicData uri="http://schemas.openxmlformats.org/drawingml/2006/table">
            <a:tbl>
              <a:tblPr/>
              <a:tblGrid>
                <a:gridCol w="762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0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6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Verbatim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Transcript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Clear Vocals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Documentary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Research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Theatre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Ensemble Performance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Script work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Narration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Still Image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History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Facial Expressions</a:t>
                      </a: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Exaggeration</a:t>
                      </a: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Body Language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Diction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176688"/>
                  </a:ext>
                </a:extLst>
              </a:tr>
            </a:tbl>
          </a:graphicData>
        </a:graphic>
      </p:graphicFrame>
      <p:sp>
        <p:nvSpPr>
          <p:cNvPr id="24" name="TextBox 16">
            <a:extLst>
              <a:ext uri="{FF2B5EF4-FFF2-40B4-BE49-F238E27FC236}">
                <a16:creationId xmlns:a16="http://schemas.microsoft.com/office/drawing/2014/main" id="{34EFAB48-E91D-4F36-A662-C398BBB50DA7}"/>
              </a:ext>
            </a:extLst>
          </p:cNvPr>
          <p:cNvSpPr txBox="1"/>
          <p:nvPr/>
        </p:nvSpPr>
        <p:spPr>
          <a:xfrm>
            <a:off x="698483" y="2067660"/>
            <a:ext cx="3605940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lang="en-GB" sz="1600" kern="0" dirty="0">
                <a:solidFill>
                  <a:srgbClr val="000000"/>
                </a:solidFill>
              </a:rPr>
              <a:t>KEY FEATURES OF VERBATIM THEATRE</a:t>
            </a:r>
          </a:p>
          <a:p>
            <a:pPr algn="ctr" defTabSz="457200" hangingPunct="0">
              <a:defRPr/>
            </a:pPr>
            <a:endParaRPr lang="en-GB" sz="800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sz="1400" b="0" i="0" u="none" dirty="0">
                <a:solidFill>
                  <a:srgbClr val="202124"/>
                </a:solidFill>
                <a:effectLst/>
              </a:rPr>
              <a:t>Verbatim theatre is </a:t>
            </a:r>
            <a:r>
              <a:rPr lang="en-GB" sz="1400" b="1" i="0" u="none" dirty="0">
                <a:solidFill>
                  <a:srgbClr val="202124"/>
                </a:solidFill>
                <a:effectLst/>
              </a:rPr>
              <a:t>a form of documentary theatre which is based on the spoken words of real people</a:t>
            </a:r>
            <a:r>
              <a:rPr lang="en-GB" sz="1400" b="0" u="none" dirty="0">
                <a:solidFill>
                  <a:srgbClr val="202124"/>
                </a:solidFill>
              </a:rPr>
              <a:t>, often taken from recorded interviews.</a:t>
            </a:r>
            <a:endParaRPr lang="en-GB" sz="1400" u="none" kern="0" dirty="0">
              <a:solidFill>
                <a:srgbClr val="000000"/>
              </a:solidFill>
            </a:endParaRPr>
          </a:p>
        </p:txBody>
      </p:sp>
      <p:sp>
        <p:nvSpPr>
          <p:cNvPr id="26" name="Rectangle: Rounded Corners 7">
            <a:extLst>
              <a:ext uri="{FF2B5EF4-FFF2-40B4-BE49-F238E27FC236}">
                <a16:creationId xmlns:a16="http://schemas.microsoft.com/office/drawing/2014/main" id="{EBBFA18F-78AB-45CE-AD33-255B8B9FEBC5}"/>
              </a:ext>
            </a:extLst>
          </p:cNvPr>
          <p:cNvSpPr/>
          <p:nvPr/>
        </p:nvSpPr>
        <p:spPr>
          <a:xfrm>
            <a:off x="9433002" y="3221155"/>
            <a:ext cx="2142703" cy="318440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lang="en-GB" dirty="0">
              <a:latin typeface="Calibri"/>
              <a:cs typeface="Calibri"/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  <a:p>
            <a:pPr algn="ctr" defTabSz="457200" hangingPunct="0">
              <a:defRPr/>
            </a:pPr>
            <a:endParaRPr lang="en-GB" dirty="0">
              <a:latin typeface="Calibri"/>
              <a:cs typeface="Calibri"/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8" name="TextBox 16">
            <a:extLst>
              <a:ext uri="{FF2B5EF4-FFF2-40B4-BE49-F238E27FC236}">
                <a16:creationId xmlns:a16="http://schemas.microsoft.com/office/drawing/2014/main" id="{2FA3FF39-59E5-4636-84C3-D2FF5A36C09C}"/>
              </a:ext>
            </a:extLst>
          </p:cNvPr>
          <p:cNvSpPr txBox="1"/>
          <p:nvPr/>
        </p:nvSpPr>
        <p:spPr>
          <a:xfrm>
            <a:off x="9542817" y="3325105"/>
            <a:ext cx="1950700" cy="304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lang="en-GB" sz="1600" kern="0" dirty="0">
                <a:solidFill>
                  <a:srgbClr val="000000"/>
                </a:solidFill>
              </a:rPr>
              <a:t>CHALLENGE TASK 1</a:t>
            </a:r>
          </a:p>
          <a:p>
            <a:pPr algn="ctr" defTabSz="457200" hangingPunct="0">
              <a:defRPr/>
            </a:pPr>
            <a:endParaRPr lang="en-GB" sz="800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sz="1400" b="0" u="none" kern="0" dirty="0">
                <a:solidFill>
                  <a:srgbClr val="000000"/>
                </a:solidFill>
              </a:rPr>
              <a:t>Research 2 facts about the Pendle Witch Trial that you will be asked to share with the class.</a:t>
            </a:r>
          </a:p>
          <a:p>
            <a:pPr algn="ctr" defTabSz="457200" hangingPunct="0">
              <a:defRPr/>
            </a:pPr>
            <a:endParaRPr lang="en-GB" sz="1400" b="0" u="none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endParaRPr lang="en-GB" sz="1400" b="0" u="none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sz="1600" kern="0" dirty="0">
                <a:solidFill>
                  <a:srgbClr val="000000"/>
                </a:solidFill>
              </a:rPr>
              <a:t>CHALLENGE TASK 2</a:t>
            </a:r>
          </a:p>
          <a:p>
            <a:pPr algn="ctr" defTabSz="457200" hangingPunct="0">
              <a:defRPr/>
            </a:pPr>
            <a:endParaRPr lang="en-GB" sz="800" b="0" u="none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sz="1400" b="0" u="none" kern="0" dirty="0">
                <a:solidFill>
                  <a:srgbClr val="000000"/>
                </a:solidFill>
              </a:rPr>
              <a:t>Research the character you are playing – The Pendle Witch Child. </a:t>
            </a:r>
            <a:endParaRPr lang="en-GB" sz="1400" u="none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endParaRPr lang="en-GB" sz="1200" u="none" kern="0" dirty="0">
              <a:solidFill>
                <a:srgbClr val="000000"/>
              </a:solidFill>
            </a:endParaRPr>
          </a:p>
        </p:txBody>
      </p:sp>
      <p:pic>
        <p:nvPicPr>
          <p:cNvPr id="108" name="Picture 4" descr="Picture 4"/>
          <p:cNvPicPr>
            <a:picLocks noChangeAspect="1"/>
          </p:cNvPicPr>
          <p:nvPr/>
        </p:nvPicPr>
        <p:blipFill>
          <a:blip r:embed="rId5"/>
          <a:srcRect l="2807" t="8911" r="67201" b="4299"/>
          <a:stretch>
            <a:fillRect/>
          </a:stretch>
        </p:blipFill>
        <p:spPr>
          <a:xfrm>
            <a:off x="267385" y="60351"/>
            <a:ext cx="648070" cy="784182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2" descr="What Were the Pendle Witch Trials? | History Hit">
            <a:extLst>
              <a:ext uri="{FF2B5EF4-FFF2-40B4-BE49-F238E27FC236}">
                <a16:creationId xmlns:a16="http://schemas.microsoft.com/office/drawing/2014/main" id="{023F9B33-493D-4C15-BF73-1D30B504D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555" y="4433101"/>
            <a:ext cx="2745175" cy="205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6D78C78-E598-4E7A-87D8-4DF9F7A67C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33004" y="221052"/>
            <a:ext cx="2142702" cy="2860617"/>
          </a:xfrm>
          <a:prstGeom prst="rect">
            <a:avLst/>
          </a:prstGeom>
        </p:spPr>
      </p:pic>
      <p:sp>
        <p:nvSpPr>
          <p:cNvPr id="27" name="TextBox 16">
            <a:extLst>
              <a:ext uri="{FF2B5EF4-FFF2-40B4-BE49-F238E27FC236}">
                <a16:creationId xmlns:a16="http://schemas.microsoft.com/office/drawing/2014/main" id="{DF78E055-F662-482B-A61B-79F548A88796}"/>
              </a:ext>
            </a:extLst>
          </p:cNvPr>
          <p:cNvSpPr txBox="1"/>
          <p:nvPr/>
        </p:nvSpPr>
        <p:spPr>
          <a:xfrm>
            <a:off x="435896" y="3407421"/>
            <a:ext cx="2620406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lang="en-GB" sz="1400" b="0" i="0" u="none" dirty="0">
                <a:solidFill>
                  <a:srgbClr val="202124"/>
                </a:solidFill>
                <a:effectLst/>
              </a:rPr>
              <a:t>Actors often remain onstage throughout a performance</a:t>
            </a:r>
            <a:r>
              <a:rPr lang="en-GB" sz="1400" b="0" i="0" u="non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en-GB" sz="1400" u="none" kern="0" dirty="0">
              <a:solidFill>
                <a:srgbClr val="000000"/>
              </a:solidFill>
            </a:endParaRPr>
          </a:p>
        </p:txBody>
      </p:sp>
      <p:sp>
        <p:nvSpPr>
          <p:cNvPr id="30" name="TextBox 16">
            <a:extLst>
              <a:ext uri="{FF2B5EF4-FFF2-40B4-BE49-F238E27FC236}">
                <a16:creationId xmlns:a16="http://schemas.microsoft.com/office/drawing/2014/main" id="{C59420F7-BE7F-491C-9F6D-91E328F23043}"/>
              </a:ext>
            </a:extLst>
          </p:cNvPr>
          <p:cNvSpPr txBox="1"/>
          <p:nvPr/>
        </p:nvSpPr>
        <p:spPr>
          <a:xfrm>
            <a:off x="2692708" y="3930641"/>
            <a:ext cx="1632512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lang="en-GB" sz="1400" b="0" i="0" u="none" dirty="0">
                <a:solidFill>
                  <a:srgbClr val="202124"/>
                </a:solidFill>
                <a:effectLst/>
              </a:rPr>
              <a:t>Actors speak directly to the audience (</a:t>
            </a:r>
            <a:r>
              <a:rPr lang="en-GB" sz="1400" i="0" u="none" dirty="0">
                <a:solidFill>
                  <a:srgbClr val="202124"/>
                </a:solidFill>
                <a:effectLst/>
              </a:rPr>
              <a:t>direct address</a:t>
            </a:r>
            <a:r>
              <a:rPr lang="en-GB" sz="1400" b="0" i="0" u="none" dirty="0">
                <a:solidFill>
                  <a:srgbClr val="202124"/>
                </a:solidFill>
                <a:effectLst/>
              </a:rPr>
              <a:t>)</a:t>
            </a:r>
            <a:endParaRPr lang="en-GB" sz="1400" u="none" kern="0" dirty="0">
              <a:solidFill>
                <a:srgbClr val="000000"/>
              </a:solidFill>
            </a:endParaRPr>
          </a:p>
        </p:txBody>
      </p:sp>
      <p:sp>
        <p:nvSpPr>
          <p:cNvPr id="31" name="TextBox 16">
            <a:extLst>
              <a:ext uri="{FF2B5EF4-FFF2-40B4-BE49-F238E27FC236}">
                <a16:creationId xmlns:a16="http://schemas.microsoft.com/office/drawing/2014/main" id="{2968B346-FD02-4F25-9552-72B18F1C32C2}"/>
              </a:ext>
            </a:extLst>
          </p:cNvPr>
          <p:cNvSpPr txBox="1"/>
          <p:nvPr/>
        </p:nvSpPr>
        <p:spPr>
          <a:xfrm>
            <a:off x="932268" y="4125932"/>
            <a:ext cx="1304414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lang="en-GB" sz="1400" b="0" u="none" kern="0" dirty="0">
                <a:solidFill>
                  <a:srgbClr val="000000"/>
                </a:solidFill>
              </a:rPr>
              <a:t>Use of narration</a:t>
            </a:r>
          </a:p>
        </p:txBody>
      </p:sp>
    </p:spTree>
    <p:extLst>
      <p:ext uri="{BB962C8B-B14F-4D97-AF65-F5344CB8AC3E}">
        <p14:creationId xmlns:p14="http://schemas.microsoft.com/office/powerpoint/2010/main" val="2917311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11eb945-aa1b-4c9a-82de-a6796a9fe5ae">
      <UserInfo>
        <DisplayName/>
        <AccountId xsi:nil="true"/>
        <AccountType/>
      </UserInfo>
    </SharedWithUsers>
    <MediaLengthInSeconds xmlns="624859c0-496c-4f14-b8f5-e16a9c63003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4213AB074B349B157C28FF0B4D607" ma:contentTypeVersion="8" ma:contentTypeDescription="Create a new document." ma:contentTypeScope="" ma:versionID="06fe3fbee34a120bf1213a26dca051b8">
  <xsd:schema xmlns:xsd="http://www.w3.org/2001/XMLSchema" xmlns:xs="http://www.w3.org/2001/XMLSchema" xmlns:p="http://schemas.microsoft.com/office/2006/metadata/properties" xmlns:ns2="624859c0-496c-4f14-b8f5-e16a9c63003a" xmlns:ns3="e11eb945-aa1b-4c9a-82de-a6796a9fe5ae" targetNamespace="http://schemas.microsoft.com/office/2006/metadata/properties" ma:root="true" ma:fieldsID="3c4caf18746c976fd9fd532035ed5c89" ns2:_="" ns3:_="">
    <xsd:import namespace="624859c0-496c-4f14-b8f5-e16a9c63003a"/>
    <xsd:import namespace="e11eb945-aa1b-4c9a-82de-a6796a9fe5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4859c0-496c-4f14-b8f5-e16a9c6300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eb945-aa1b-4c9a-82de-a6796a9fe5a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8AF29F-4AAD-4ADF-A636-7290964C05AB}">
  <ds:schemaRefs>
    <ds:schemaRef ds:uri="http://schemas.microsoft.com/office/2006/metadata/properties"/>
    <ds:schemaRef ds:uri="http://schemas.microsoft.com/office/infopath/2007/PartnerControls"/>
    <ds:schemaRef ds:uri="e11eb945-aa1b-4c9a-82de-a6796a9fe5ae"/>
    <ds:schemaRef ds:uri="624859c0-496c-4f14-b8f5-e16a9c63003a"/>
  </ds:schemaRefs>
</ds:datastoreItem>
</file>

<file path=customXml/itemProps2.xml><?xml version="1.0" encoding="utf-8"?>
<ds:datastoreItem xmlns:ds="http://schemas.openxmlformats.org/officeDocument/2006/customXml" ds:itemID="{596A2346-DC85-4F0D-88F3-EE16914103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F74B1D-FF3D-4B48-906F-212CE2C859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4859c0-496c-4f14-b8f5-e16a9c63003a"/>
    <ds:schemaRef ds:uri="e11eb945-aa1b-4c9a-82de-a6796a9fe5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222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Higham E</dc:creator>
  <cp:lastModifiedBy>Higham E</cp:lastModifiedBy>
  <cp:revision>6</cp:revision>
  <dcterms:created xsi:type="dcterms:W3CDTF">2022-07-15T08:17:44Z</dcterms:created>
  <dcterms:modified xsi:type="dcterms:W3CDTF">2023-10-13T08:28:28Z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0x010100F134213AB074B349B157C28FF0B4D607</vt:lpwstr>
  </property>
  <property fmtid="{D5CDD505-2E9C-101B-9397-08002B2CF9AE}" pid="3" name="Order">
    <vt:r8>24100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