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1D9"/>
    <a:srgbClr val="2F5597"/>
    <a:srgbClr val="CCCCFF"/>
    <a:srgbClr val="EF3054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4f3cdm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: Rounded Corners 5">
            <a:extLst>
              <a:ext uri="{FF2B5EF4-FFF2-40B4-BE49-F238E27FC236}">
                <a16:creationId xmlns:a16="http://schemas.microsoft.com/office/drawing/2014/main" id="{B7D73CF2-8169-40C6-9F52-CCF5E4F74DC1}"/>
              </a:ext>
            </a:extLst>
          </p:cNvPr>
          <p:cNvSpPr/>
          <p:nvPr/>
        </p:nvSpPr>
        <p:spPr>
          <a:xfrm>
            <a:off x="6091957" y="90465"/>
            <a:ext cx="3724895" cy="2874677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30414" y="3926196"/>
            <a:ext cx="2950852" cy="17169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664589" y="2108299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6097286" y="3114128"/>
            <a:ext cx="3724895" cy="365340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491313" y="2272431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Y9 Algebraic</a:t>
            </a:r>
          </a:p>
          <a:p>
            <a:r>
              <a:rPr lang="en-GB" sz="1100" dirty="0"/>
              <a:t>Manipulation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835061" y="3190971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130413" y="5788031"/>
            <a:ext cx="3064995" cy="955247"/>
            <a:chOff x="1525289" y="92841"/>
            <a:chExt cx="3273353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1525289" y="92841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sz="1200"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35657" y="122323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2044071" y="99602"/>
              <a:ext cx="2448079" cy="3053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2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1635656" y="470443"/>
              <a:ext cx="3162986" cy="59405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900" dirty="0">
                  <a:hlinkClick r:id="rId7"/>
                </a:rPr>
                <a:t>https://www.bbc.co.uk/bitesize/topics/z4f3cdm</a:t>
              </a:r>
              <a:endParaRPr lang="en-GB" sz="900" dirty="0"/>
            </a:p>
            <a:p>
              <a:r>
                <a:rPr lang="en-GB" sz="900" dirty="0">
                  <a:hlinkClick r:id="rId8"/>
                </a:rPr>
                <a:t>https://corbettmaths.com/contents/</a:t>
              </a:r>
              <a:endParaRPr lang="en-GB" sz="900" dirty="0"/>
            </a:p>
            <a:p>
              <a:r>
                <a:rPr lang="en-GB" sz="900" dirty="0">
                  <a:hlinkClick r:id="rId9"/>
                </a:rPr>
                <a:t>https://www.pearsonactivelearn.com/app/library</a:t>
              </a:r>
              <a:endParaRPr sz="9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12547" y="2134590"/>
            <a:ext cx="2922298" cy="16669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071CA-5309-436E-8551-21708614C346}"/>
              </a:ext>
            </a:extLst>
          </p:cNvPr>
          <p:cNvSpPr txBox="1"/>
          <p:nvPr/>
        </p:nvSpPr>
        <p:spPr>
          <a:xfrm>
            <a:off x="542045" y="401925"/>
            <a:ext cx="5452509" cy="1546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Expressions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are n</a:t>
            </a:r>
            <a:r>
              <a:rPr lang="en-GB" sz="1050" dirty="0"/>
              <a:t>umbers, symbols and operations that are grouped together to show the value of something, e.g. 3x + 4.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Formulae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are a facts or rules that use mathematical symbols. It will usually have an equals sign and two or more variables (e.g. x and y) that stand in for values we don't know yet.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Sequences </a:t>
            </a:r>
            <a:r>
              <a:rPr kumimoji="0" lang="en-GB" sz="105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 a</a:t>
            </a:r>
            <a:r>
              <a:rPr lang="en-GB" sz="1050" dirty="0"/>
              <a:t>n ordered list of numbers. Each number in the </a:t>
            </a:r>
            <a:r>
              <a:rPr lang="en-GB" sz="1050" b="1" dirty="0"/>
              <a:t>sequence</a:t>
            </a:r>
            <a:r>
              <a:rPr lang="en-GB" sz="1050" dirty="0"/>
              <a:t> is called a </a:t>
            </a:r>
            <a:r>
              <a:rPr lang="en-GB" sz="1050" b="1" dirty="0"/>
              <a:t>term</a:t>
            </a:r>
            <a:r>
              <a:rPr lang="en-GB" sz="1050" dirty="0"/>
              <a:t>. In the </a:t>
            </a:r>
            <a:r>
              <a:rPr lang="en-GB" sz="1050" b="1" dirty="0"/>
              <a:t>sequence</a:t>
            </a:r>
            <a:r>
              <a:rPr lang="en-GB" sz="1050" dirty="0"/>
              <a:t> 1, 3, 5, 7, 9, …, 1 is the first term, 3 is the second term, 5 is the third term,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C88CDC-1C60-4C45-9F2D-339257968282}"/>
              </a:ext>
            </a:extLst>
          </p:cNvPr>
          <p:cNvSpPr txBox="1"/>
          <p:nvPr/>
        </p:nvSpPr>
        <p:spPr>
          <a:xfrm>
            <a:off x="272500" y="2176302"/>
            <a:ext cx="217369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Simplifying </a:t>
            </a:r>
            <a:r>
              <a:rPr lang="en-GB" sz="1050" b="1" u="sng" dirty="0"/>
              <a:t>A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lgebraic Expressions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CDD1D-EE06-4454-9995-B4B75E36E2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141" y="2416185"/>
            <a:ext cx="2246364" cy="1308387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8879C48-272A-413F-A6A7-FF6C0E4A4D5E}"/>
              </a:ext>
            </a:extLst>
          </p:cNvPr>
          <p:cNvSpPr txBox="1"/>
          <p:nvPr/>
        </p:nvSpPr>
        <p:spPr>
          <a:xfrm>
            <a:off x="199229" y="4023870"/>
            <a:ext cx="2859424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Finding the nth Term of a Geometric Sequence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F4E513-25DB-4167-ADFD-7513C3F7A8B7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39530" b="2084"/>
          <a:stretch/>
        </p:blipFill>
        <p:spPr>
          <a:xfrm>
            <a:off x="207197" y="4296423"/>
            <a:ext cx="2732997" cy="1102004"/>
          </a:xfrm>
          <a:prstGeom prst="rect">
            <a:avLst/>
          </a:prstGeom>
        </p:spPr>
      </p:pic>
      <p:sp>
        <p:nvSpPr>
          <p:cNvPr id="59" name="Rectangle: Rounded Corners 23">
            <a:extLst>
              <a:ext uri="{FF2B5EF4-FFF2-40B4-BE49-F238E27FC236}">
                <a16:creationId xmlns:a16="http://schemas.microsoft.com/office/drawing/2014/main" id="{36CC004F-4CD8-4598-9826-24426E8C6ED5}"/>
              </a:ext>
            </a:extLst>
          </p:cNvPr>
          <p:cNvSpPr/>
          <p:nvPr/>
        </p:nvSpPr>
        <p:spPr>
          <a:xfrm>
            <a:off x="3274362" y="4819403"/>
            <a:ext cx="2663262" cy="18924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12FCAD5-6F5A-4509-981C-6F7E18913218}"/>
              </a:ext>
            </a:extLst>
          </p:cNvPr>
          <p:cNvSpPr txBox="1"/>
          <p:nvPr/>
        </p:nvSpPr>
        <p:spPr>
          <a:xfrm>
            <a:off x="3389649" y="4975647"/>
            <a:ext cx="2589620" cy="2154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Arithmetic Sequence</a:t>
            </a:r>
          </a:p>
          <a:p>
            <a:endParaRPr kumimoji="0" lang="en-GB" sz="3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GB" sz="1050" dirty="0"/>
              <a:t>Each term is found by adding or subtracting the previous one by the same number.</a:t>
            </a:r>
          </a:p>
          <a:p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4, 6, 8, 10, 12 …</a:t>
            </a:r>
          </a:p>
          <a:p>
            <a:endParaRPr lang="en-GB" sz="400" b="1" dirty="0"/>
          </a:p>
          <a:p>
            <a:r>
              <a:rPr lang="en-GB" sz="1050" b="1" u="sng" dirty="0"/>
              <a:t>Geometric Sequence</a:t>
            </a:r>
          </a:p>
          <a:p>
            <a:endParaRPr lang="en-GB" sz="300" b="1" u="sng" dirty="0"/>
          </a:p>
          <a:p>
            <a:r>
              <a:rPr lang="en-GB" sz="1050" dirty="0"/>
              <a:t>Each term is found by multiplying the previous one by the same number.</a:t>
            </a:r>
          </a:p>
          <a:p>
            <a:r>
              <a:rPr kumimoji="0" lang="en-GB" sz="1400" b="1" i="0" u="none" strike="noStrike" cap="none" spc="0" normalizeH="0" baseline="0" dirty="0">
                <a:ln>
                  <a:noFill/>
                </a:ln>
                <a:solidFill>
                  <a:srgbClr val="2F5597"/>
                </a:solidFill>
                <a:effectLst/>
                <a:uFillTx/>
                <a:latin typeface="Comic Sans MS" panose="030F0702030302020204" pitchFamily="66" charset="0"/>
                <a:sym typeface="Calibri"/>
              </a:rPr>
              <a:t>3</a:t>
            </a:r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, 6, 12, 24, 48, …</a:t>
            </a:r>
            <a:endParaRPr kumimoji="0" lang="en-GB" sz="1400" b="1" i="0" u="none" strike="noStrike" cap="none" spc="0" normalizeH="0" baseline="0" dirty="0">
              <a:ln>
                <a:noFill/>
              </a:ln>
              <a:solidFill>
                <a:srgbClr val="2F5597"/>
              </a:solidFill>
              <a:effectLst/>
              <a:uFillTx/>
              <a:latin typeface="Comic Sans MS" panose="030F0702030302020204" pitchFamily="66" charset="0"/>
              <a:sym typeface="Calibri"/>
            </a:endParaRPr>
          </a:p>
          <a:p>
            <a:endParaRPr lang="en-GB" sz="1100" b="1" dirty="0"/>
          </a:p>
          <a:p>
            <a:endParaRPr kumimoji="0" lang="en-GB" sz="11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5" name="Rectangle: Rounded Corners 23">
            <a:extLst>
              <a:ext uri="{FF2B5EF4-FFF2-40B4-BE49-F238E27FC236}">
                <a16:creationId xmlns:a16="http://schemas.microsoft.com/office/drawing/2014/main" id="{88A7DDBE-91D4-43F4-BA2A-77421F854FBB}"/>
              </a:ext>
            </a:extLst>
          </p:cNvPr>
          <p:cNvSpPr/>
          <p:nvPr/>
        </p:nvSpPr>
        <p:spPr>
          <a:xfrm>
            <a:off x="3195409" y="2162709"/>
            <a:ext cx="1295621" cy="25307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BD300A-BB1C-4490-81B7-CF805F9B3BBD}"/>
              </a:ext>
            </a:extLst>
          </p:cNvPr>
          <p:cNvSpPr txBox="1"/>
          <p:nvPr/>
        </p:nvSpPr>
        <p:spPr>
          <a:xfrm>
            <a:off x="3296541" y="2280317"/>
            <a:ext cx="118878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Make F the Subject 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54002AD0-D6C2-4812-A9DA-8434A624B4E5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65150" t="25535" r="1116" b="40218"/>
          <a:stretch/>
        </p:blipFill>
        <p:spPr>
          <a:xfrm>
            <a:off x="1891777" y="5190422"/>
            <a:ext cx="1069240" cy="27031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01177B8-69EA-465D-916B-814C232BE27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67006"/>
          <a:stretch/>
        </p:blipFill>
        <p:spPr>
          <a:xfrm>
            <a:off x="6241685" y="905275"/>
            <a:ext cx="3465086" cy="18348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CC99068-CF90-4647-AFAE-864FC97B580F}"/>
              </a:ext>
            </a:extLst>
          </p:cNvPr>
          <p:cNvSpPr txBox="1"/>
          <p:nvPr/>
        </p:nvSpPr>
        <p:spPr>
          <a:xfrm>
            <a:off x="6298615" y="539655"/>
            <a:ext cx="3232238" cy="32547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Expand means to make larger or more extensive</a:t>
            </a:r>
            <a:r>
              <a:rPr lang="en-GB" sz="1050" b="1" dirty="0"/>
              <a:t>.</a:t>
            </a:r>
          </a:p>
          <a:p>
            <a:endParaRPr lang="en-GB" sz="1050" b="1" dirty="0"/>
          </a:p>
          <a:p>
            <a:endParaRPr lang="en-GB" sz="1050" dirty="0"/>
          </a:p>
          <a:p>
            <a:endParaRPr lang="en-GB" sz="1050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600" b="1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1050" b="1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70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Factorise means to put back into brackets.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86909F3-4488-4A13-AF10-34D78435E7B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199" b="52675"/>
          <a:stretch/>
        </p:blipFill>
        <p:spPr>
          <a:xfrm>
            <a:off x="6345751" y="3693717"/>
            <a:ext cx="3245108" cy="1474413"/>
          </a:xfrm>
          <a:prstGeom prst="rect">
            <a:avLst/>
          </a:prstGeom>
        </p:spPr>
      </p:pic>
      <p:sp>
        <p:nvSpPr>
          <p:cNvPr id="73" name="Rectangle: Rounded Corners 5">
            <a:extLst>
              <a:ext uri="{FF2B5EF4-FFF2-40B4-BE49-F238E27FC236}">
                <a16:creationId xmlns:a16="http://schemas.microsoft.com/office/drawing/2014/main" id="{EFBA9666-F140-45F3-9793-DDAFFA9B3F94}"/>
              </a:ext>
            </a:extLst>
          </p:cNvPr>
          <p:cNvSpPr/>
          <p:nvPr/>
        </p:nvSpPr>
        <p:spPr>
          <a:xfrm>
            <a:off x="6097285" y="3114127"/>
            <a:ext cx="3724895" cy="3653408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1D6D5F6-250A-416B-808A-9D6DEAADF9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42616" y="2591798"/>
            <a:ext cx="1030484" cy="186775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72C9A923-E204-434A-A8A8-952411EA9999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199" t="52675"/>
          <a:stretch/>
        </p:blipFill>
        <p:spPr>
          <a:xfrm>
            <a:off x="6345751" y="5060272"/>
            <a:ext cx="3245108" cy="147441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377B5F-1C70-4984-A232-F6D870A32CF3}"/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253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66</cp:revision>
  <cp:lastPrinted>2020-07-14T10:47:34Z</cp:lastPrinted>
  <dcterms:modified xsi:type="dcterms:W3CDTF">2020-08-06T13:40:11Z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