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bbon E" initials="GE" lastIdx="1" clrIdx="0">
    <p:extLst>
      <p:ext uri="{19B8F6BF-5375-455C-9EA6-DF929625EA0E}">
        <p15:presenceInfo xmlns:p15="http://schemas.microsoft.com/office/powerpoint/2012/main" userId="S::E.Gibbon@hhhs.net::5ebb2bec-d471-4bbe-bccc-7f36ecd3f6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8DBD8"/>
    <a:srgbClr val="AFEEEE"/>
    <a:srgbClr val="820263"/>
    <a:srgbClr val="B0C3E6"/>
    <a:srgbClr val="2F5597"/>
    <a:srgbClr val="FEE8F8"/>
    <a:srgbClr val="FEDAF5"/>
    <a:srgbClr val="EF3054"/>
    <a:srgbClr val="FBD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arsonactivelearn.com/app/library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corbettmaths.com/contents/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bitesize/topics/zdr9wmn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99235" y="4389938"/>
            <a:ext cx="2608700" cy="237211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2" name="Rectangle: Rounded Corners 11"/>
          <p:cNvSpPr/>
          <p:nvPr/>
        </p:nvSpPr>
        <p:spPr>
          <a:xfrm>
            <a:off x="4139297" y="1438383"/>
            <a:ext cx="1237418" cy="28350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26760" y="107365"/>
            <a:ext cx="4831211" cy="1232715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564131" cy="38431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1400" dirty="0"/>
                <a:t>KEY VOCAB</a:t>
              </a:r>
            </a:p>
          </p:txBody>
        </p:sp>
      </p:grpSp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3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3978327" y="1546450"/>
            <a:ext cx="158425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endParaRPr lang="en-GB" sz="1100" dirty="0"/>
          </a:p>
          <a:p>
            <a:r>
              <a:rPr lang="en-GB" sz="1100" dirty="0"/>
              <a:t>Y9 Angles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4"/>
          <a:srcRect l="14964" t="33372" r="69042" b="28713"/>
          <a:stretch>
            <a:fillRect/>
          </a:stretch>
        </p:blipFill>
        <p:spPr>
          <a:xfrm>
            <a:off x="4181308" y="2393106"/>
            <a:ext cx="1115874" cy="165331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466680" y="5655284"/>
            <a:ext cx="4548029" cy="1125394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474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050" dirty="0">
                  <a:hlinkClick r:id="rId6"/>
                </a:rPr>
                <a:t>https://www.bbc.co.uk/bitesize/topics/zdr9wmn</a:t>
              </a:r>
              <a:endParaRPr lang="en-GB" sz="1050" dirty="0"/>
            </a:p>
            <a:p>
              <a:r>
                <a:rPr lang="en-GB" sz="1050" dirty="0">
                  <a:hlinkClick r:id="rId7"/>
                </a:rPr>
                <a:t>https://corbettmaths.com/contents/</a:t>
              </a:r>
              <a:endParaRPr lang="en-GB" sz="1050" dirty="0"/>
            </a:p>
            <a:p>
              <a:r>
                <a:rPr lang="en-GB" sz="1050" dirty="0">
                  <a:hlinkClick r:id="rId8"/>
                </a:rPr>
                <a:t>https://www.pearsonactivelearn.com/app/library</a:t>
              </a:r>
              <a:endParaRPr sz="105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16760"/>
            <a:ext cx="4744158" cy="877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Quadrilaterals </a:t>
            </a:r>
            <a:r>
              <a:rPr lang="en-GB" sz="1050" b="0" u="none" dirty="0">
                <a:latin typeface="+mn-lt"/>
              </a:rPr>
              <a:t>are 2D shapes with four straight sides.</a:t>
            </a:r>
          </a:p>
          <a:p>
            <a:endParaRPr lang="en-GB" sz="3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Polygons </a:t>
            </a:r>
            <a:r>
              <a:rPr lang="en-GB" sz="1050" b="0" u="none" dirty="0">
                <a:latin typeface="+mn-lt"/>
              </a:rPr>
              <a:t>are any closed 2D shape with straight sides.</a:t>
            </a:r>
          </a:p>
          <a:p>
            <a:endParaRPr lang="en-GB" sz="3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Interior </a:t>
            </a:r>
            <a:r>
              <a:rPr lang="en-GB" sz="1050" b="0" u="none" dirty="0">
                <a:latin typeface="+mn-lt"/>
              </a:rPr>
              <a:t>angles are angles </a:t>
            </a:r>
            <a:r>
              <a:rPr lang="en-GB" sz="1050" b="0" dirty="0">
                <a:latin typeface="+mn-lt"/>
              </a:rPr>
              <a:t>inside</a:t>
            </a:r>
            <a:r>
              <a:rPr lang="en-GB" sz="1050" b="0" u="none" dirty="0">
                <a:latin typeface="+mn-lt"/>
              </a:rPr>
              <a:t> of a shape.</a:t>
            </a:r>
          </a:p>
          <a:p>
            <a:endParaRPr lang="en-GB" sz="3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Exterior </a:t>
            </a:r>
            <a:r>
              <a:rPr lang="en-GB" sz="1050" b="0" u="none" dirty="0"/>
              <a:t>angles are angles </a:t>
            </a:r>
            <a:r>
              <a:rPr lang="en-GB" sz="1050" b="0" dirty="0"/>
              <a:t>outside</a:t>
            </a:r>
            <a:r>
              <a:rPr lang="en-GB" sz="1050" b="0" u="none" dirty="0"/>
              <a:t> of a shape.</a:t>
            </a:r>
            <a:endParaRPr sz="1050" b="0" u="none" dirty="0">
              <a:latin typeface="+mn-lt"/>
            </a:endParaRPr>
          </a:p>
        </p:txBody>
      </p:sp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182521" y="1437710"/>
            <a:ext cx="1502172" cy="2795552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025F5EA-0AD3-418A-8C08-086D726A1FBA}"/>
              </a:ext>
            </a:extLst>
          </p:cNvPr>
          <p:cNvSpPr/>
          <p:nvPr/>
        </p:nvSpPr>
        <p:spPr>
          <a:xfrm>
            <a:off x="258552" y="1545906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Angle Notation</a:t>
            </a:r>
          </a:p>
          <a:p>
            <a:endParaRPr lang="en-GB" sz="200" b="1" u="sng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EF586E-6826-4C4B-A4B3-568A3DC1E58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64012"/>
          <a:stretch/>
        </p:blipFill>
        <p:spPr>
          <a:xfrm>
            <a:off x="276478" y="3281331"/>
            <a:ext cx="1291374" cy="36899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D97B1D-2CFB-4F22-838B-8FD3BD048AF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3609" y="2011795"/>
            <a:ext cx="1338402" cy="908202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4A5F35-1EBB-4B18-B55F-A316896A317D}"/>
              </a:ext>
            </a:extLst>
          </p:cNvPr>
          <p:cNvCxnSpPr>
            <a:cxnSpLocks/>
          </p:cNvCxnSpPr>
          <p:nvPr/>
        </p:nvCxnSpPr>
        <p:spPr>
          <a:xfrm flipV="1">
            <a:off x="1041042" y="2637105"/>
            <a:ext cx="90786" cy="430276"/>
          </a:xfrm>
          <a:prstGeom prst="straightConnector1">
            <a:avLst/>
          </a:prstGeom>
          <a:noFill/>
          <a:ln w="38100" cap="flat">
            <a:solidFill>
              <a:srgbClr val="820263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Rectangle: Rounded Corners 23">
            <a:extLst>
              <a:ext uri="{FF2B5EF4-FFF2-40B4-BE49-F238E27FC236}">
                <a16:creationId xmlns:a16="http://schemas.microsoft.com/office/drawing/2014/main" id="{126BE40B-0163-429E-BC28-E05E9CD7DA4B}"/>
              </a:ext>
            </a:extLst>
          </p:cNvPr>
          <p:cNvSpPr/>
          <p:nvPr/>
        </p:nvSpPr>
        <p:spPr>
          <a:xfrm>
            <a:off x="1819589" y="1448147"/>
            <a:ext cx="2208209" cy="2798005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1BD9D90-3097-4A03-B3AD-751A335E90AE}"/>
              </a:ext>
            </a:extLst>
          </p:cNvPr>
          <p:cNvSpPr/>
          <p:nvPr/>
        </p:nvSpPr>
        <p:spPr>
          <a:xfrm>
            <a:off x="1889950" y="1555641"/>
            <a:ext cx="209368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Angles in Polygons</a:t>
            </a:r>
          </a:p>
          <a:p>
            <a:endParaRPr lang="en-GB" sz="500" b="1" u="sng" dirty="0"/>
          </a:p>
          <a:p>
            <a:endParaRPr lang="en-GB" sz="400" b="1" u="sng" dirty="0"/>
          </a:p>
          <a:p>
            <a:pPr algn="ctr"/>
            <a:r>
              <a:rPr lang="en-GB" sz="1200" b="1" dirty="0">
                <a:solidFill>
                  <a:srgbClr val="820263"/>
                </a:solidFill>
              </a:rPr>
              <a:t>Exterior angles of any</a:t>
            </a:r>
          </a:p>
          <a:p>
            <a:pPr algn="ctr"/>
            <a:r>
              <a:rPr lang="en-GB" sz="1200" b="1" dirty="0">
                <a:solidFill>
                  <a:srgbClr val="820263"/>
                </a:solidFill>
              </a:rPr>
              <a:t> </a:t>
            </a:r>
            <a:r>
              <a:rPr lang="en-GB" sz="1200" b="1">
                <a:solidFill>
                  <a:srgbClr val="820263"/>
                </a:solidFill>
              </a:rPr>
              <a:t>polygon add </a:t>
            </a:r>
            <a:r>
              <a:rPr lang="en-GB" sz="1200" b="1" dirty="0">
                <a:solidFill>
                  <a:srgbClr val="820263"/>
                </a:solidFill>
              </a:rPr>
              <a:t>to 360</a:t>
            </a:r>
            <a:r>
              <a:rPr lang="en-GB" sz="1200" dirty="0">
                <a:solidFill>
                  <a:srgbClr val="7030A0"/>
                </a:solidFill>
                <a:latin typeface="Bradley Hand ITC" panose="03070402050302030203" pitchFamily="66" charset="0"/>
              </a:rPr>
              <a:t>°</a:t>
            </a:r>
          </a:p>
          <a:p>
            <a:pPr algn="ctr"/>
            <a:endParaRPr lang="en-GB" sz="300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1200" b="1" dirty="0">
                <a:solidFill>
                  <a:srgbClr val="820263"/>
                </a:solidFill>
              </a:rPr>
              <a:t>Sum of interior angles =</a:t>
            </a:r>
          </a:p>
          <a:p>
            <a:pPr algn="ctr"/>
            <a:r>
              <a:rPr lang="en-GB" sz="1200" b="1" dirty="0">
                <a:solidFill>
                  <a:srgbClr val="820263"/>
                </a:solidFill>
              </a:rPr>
              <a:t>(Number of sides – 2 ) x 180°</a:t>
            </a:r>
          </a:p>
          <a:p>
            <a:endParaRPr lang="en-GB" sz="200" b="1" u="sng" dirty="0"/>
          </a:p>
        </p:txBody>
      </p:sp>
      <p:sp>
        <p:nvSpPr>
          <p:cNvPr id="59" name="Hexagon 58">
            <a:extLst>
              <a:ext uri="{FF2B5EF4-FFF2-40B4-BE49-F238E27FC236}">
                <a16:creationId xmlns:a16="http://schemas.microsoft.com/office/drawing/2014/main" id="{F38EF4E7-87EC-422E-A8D3-A973755E0258}"/>
              </a:ext>
            </a:extLst>
          </p:cNvPr>
          <p:cNvSpPr/>
          <p:nvPr/>
        </p:nvSpPr>
        <p:spPr>
          <a:xfrm>
            <a:off x="3271397" y="3058248"/>
            <a:ext cx="404132" cy="347760"/>
          </a:xfrm>
          <a:prstGeom prst="hexagon">
            <a:avLst/>
          </a:prstGeom>
          <a:noFill/>
          <a:ln w="12700" cap="flat">
            <a:solidFill>
              <a:srgbClr val="820263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543604F-E0FB-473A-90FB-57422C4DDCC5}"/>
              </a:ext>
            </a:extLst>
          </p:cNvPr>
          <p:cNvSpPr/>
          <p:nvPr/>
        </p:nvSpPr>
        <p:spPr>
          <a:xfrm>
            <a:off x="1891010" y="2765480"/>
            <a:ext cx="211144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All interior angles of a hexagon:</a:t>
            </a:r>
          </a:p>
          <a:p>
            <a:endParaRPr lang="en-GB" sz="6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Bradley Hand ITC" panose="03070402050302030203" pitchFamily="66" charset="0"/>
              </a:rPr>
              <a:t>   (6 – 2) x 180°</a:t>
            </a:r>
          </a:p>
          <a:p>
            <a:r>
              <a:rPr lang="en-GB" sz="1100" dirty="0">
                <a:solidFill>
                  <a:schemeClr val="tx1"/>
                </a:solidFill>
                <a:latin typeface="Bradley Hand ITC" panose="03070402050302030203" pitchFamily="66" charset="0"/>
              </a:rPr>
              <a:t>    = 720°</a:t>
            </a:r>
          </a:p>
          <a:p>
            <a:endParaRPr lang="en-GB" sz="200" b="1" u="sng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CF3BEF9-B2EB-4C26-8383-AA47AA8962A1}"/>
              </a:ext>
            </a:extLst>
          </p:cNvPr>
          <p:cNvSpPr/>
          <p:nvPr/>
        </p:nvSpPr>
        <p:spPr>
          <a:xfrm>
            <a:off x="1868511" y="3503758"/>
            <a:ext cx="22082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One interior angle of a hexagon:</a:t>
            </a:r>
          </a:p>
          <a:p>
            <a:endParaRPr lang="en-GB" sz="600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Bradley Hand ITC" panose="03070402050302030203" pitchFamily="66" charset="0"/>
              </a:rPr>
              <a:t>   720° </a:t>
            </a:r>
            <a:r>
              <a:rPr lang="en-GB" sz="1100" dirty="0">
                <a:latin typeface="Bradley Hand ITC" panose="03070402050302030203" pitchFamily="66" charset="0"/>
              </a:rPr>
              <a:t>÷ 6 angles </a:t>
            </a:r>
          </a:p>
          <a:p>
            <a:r>
              <a:rPr lang="en-GB" sz="1100" dirty="0">
                <a:latin typeface="Bradley Hand ITC" panose="03070402050302030203" pitchFamily="66" charset="0"/>
              </a:rPr>
              <a:t>   = 120</a:t>
            </a:r>
            <a:r>
              <a:rPr lang="en-GB" sz="1100" dirty="0">
                <a:solidFill>
                  <a:schemeClr val="tx1"/>
                </a:solidFill>
                <a:latin typeface="Bradley Hand ITC" panose="03070402050302030203" pitchFamily="66" charset="0"/>
              </a:rPr>
              <a:t> °</a:t>
            </a:r>
          </a:p>
          <a:p>
            <a:endParaRPr lang="en-GB" sz="200" b="1" u="sng" dirty="0"/>
          </a:p>
        </p:txBody>
      </p:sp>
      <p:sp>
        <p:nvSpPr>
          <p:cNvPr id="93" name="Rectangle: Rounded Corners 5">
            <a:extLst>
              <a:ext uri="{FF2B5EF4-FFF2-40B4-BE49-F238E27FC236}">
                <a16:creationId xmlns:a16="http://schemas.microsoft.com/office/drawing/2014/main" id="{54046858-DE1A-4B74-88BB-BC68A98CA3A8}"/>
              </a:ext>
            </a:extLst>
          </p:cNvPr>
          <p:cNvSpPr/>
          <p:nvPr/>
        </p:nvSpPr>
        <p:spPr>
          <a:xfrm>
            <a:off x="5480163" y="2558848"/>
            <a:ext cx="4326603" cy="299013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F0C42A-F1F5-4CD4-88FB-0AE37D17F00B}"/>
              </a:ext>
            </a:extLst>
          </p:cNvPr>
          <p:cNvSpPr/>
          <p:nvPr/>
        </p:nvSpPr>
        <p:spPr>
          <a:xfrm>
            <a:off x="5646845" y="2734015"/>
            <a:ext cx="94929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Trigonometry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CA70CFFB-3CC9-4B53-9D99-56A9D111203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91198" y="3160427"/>
            <a:ext cx="1958226" cy="19582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53FBE3AF-199A-4815-8279-B4832DACB83A}"/>
                  </a:ext>
                </a:extLst>
              </p:cNvPr>
              <p:cNvSpPr/>
              <p:nvPr/>
            </p:nvSpPr>
            <p:spPr>
              <a:xfrm>
                <a:off x="7833242" y="2761504"/>
                <a:ext cx="1758564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dirty="0"/>
                  <a:t>Remember!</a:t>
                </a:r>
              </a:p>
              <a:p>
                <a:r>
                  <a:rPr lang="en-GB" sz="1100" dirty="0"/>
                  <a:t>You need to use the inverse button on your calculator to find the angle.</a:t>
                </a:r>
              </a:p>
              <a:p>
                <a:endParaRPr lang="en-GB" sz="1100" dirty="0"/>
              </a:p>
              <a:p>
                <a:r>
                  <a:rPr lang="en-GB" sz="11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1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1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1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1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GB" sz="11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m:rPr>
                        <m:nor/>
                      </m:rPr>
                      <a:rPr lang="en-GB" sz="110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100" dirty="0"/>
              </a:p>
            </p:txBody>
          </p:sp>
        </mc:Choice>
        <mc:Fallback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53FBE3AF-199A-4815-8279-B4832DACB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242" y="2761504"/>
                <a:ext cx="1758564" cy="1107996"/>
              </a:xfrm>
              <a:prstGeom prst="rect">
                <a:avLst/>
              </a:prstGeom>
              <a:blipFill>
                <a:blip r:embed="rId12"/>
                <a:stretch>
                  <a:fillRect t="-549" r="-1736" b="-2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8" name="Picture 87">
            <a:extLst>
              <a:ext uri="{FF2B5EF4-FFF2-40B4-BE49-F238E27FC236}">
                <a16:creationId xmlns:a16="http://schemas.microsoft.com/office/drawing/2014/main" id="{11DD1C5B-1652-4C6A-BF1C-766E911C715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78283" y="4282220"/>
            <a:ext cx="1740259" cy="1041243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09F096E2-1067-4ABF-8036-88A04799485F}"/>
              </a:ext>
            </a:extLst>
          </p:cNvPr>
          <p:cNvSpPr/>
          <p:nvPr/>
        </p:nvSpPr>
        <p:spPr>
          <a:xfrm>
            <a:off x="7805085" y="3979346"/>
            <a:ext cx="17059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Exact Trigonometric Values</a:t>
            </a:r>
          </a:p>
        </p:txBody>
      </p:sp>
      <p:sp>
        <p:nvSpPr>
          <p:cNvPr id="115" name="Rectangle: Rounded Corners 5">
            <a:extLst>
              <a:ext uri="{FF2B5EF4-FFF2-40B4-BE49-F238E27FC236}">
                <a16:creationId xmlns:a16="http://schemas.microsoft.com/office/drawing/2014/main" id="{6F9232DB-AEBC-46A5-B62F-FD2BD5E5F117}"/>
              </a:ext>
            </a:extLst>
          </p:cNvPr>
          <p:cNvSpPr/>
          <p:nvPr/>
        </p:nvSpPr>
        <p:spPr>
          <a:xfrm>
            <a:off x="5470132" y="107365"/>
            <a:ext cx="4417897" cy="2325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9CFC09E-811E-4B0C-829B-F4D20A4CE7CA}"/>
              </a:ext>
            </a:extLst>
          </p:cNvPr>
          <p:cNvSpPr/>
          <p:nvPr/>
        </p:nvSpPr>
        <p:spPr>
          <a:xfrm>
            <a:off x="5626811" y="592458"/>
            <a:ext cx="137890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Pythagoras’ Theorem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4D25F13-1168-43D5-9728-C0CC3A27FE5A}"/>
              </a:ext>
            </a:extLst>
          </p:cNvPr>
          <p:cNvSpPr/>
          <p:nvPr/>
        </p:nvSpPr>
        <p:spPr>
          <a:xfrm>
            <a:off x="8273992" y="666540"/>
            <a:ext cx="161403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Remember!</a:t>
            </a:r>
          </a:p>
          <a:p>
            <a:r>
              <a:rPr lang="en-GB" sz="1100" dirty="0"/>
              <a:t>When labelling your right angled triangle c is always the hypotenuse.</a:t>
            </a:r>
          </a:p>
          <a:p>
            <a:endParaRPr lang="en-GB" sz="1100" dirty="0"/>
          </a:p>
          <a:p>
            <a:r>
              <a:rPr lang="en-GB" sz="1100" b="1" dirty="0"/>
              <a:t>Hypotenuse</a:t>
            </a:r>
            <a:r>
              <a:rPr lang="en-GB" sz="1100" dirty="0"/>
              <a:t> is the longest side of a triangle and is always opposite the right angle.</a:t>
            </a: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5326C8AA-F3D5-4F71-BEA0-DFB0BA18831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46845" y="846039"/>
            <a:ext cx="2609786" cy="1406186"/>
          </a:xfrm>
          <a:prstGeom prst="rect">
            <a:avLst/>
          </a:prstGeom>
        </p:spPr>
      </p:pic>
      <p:sp>
        <p:nvSpPr>
          <p:cNvPr id="138" name="TextBox 21"/>
          <p:cNvSpPr txBox="1"/>
          <p:nvPr/>
        </p:nvSpPr>
        <p:spPr>
          <a:xfrm>
            <a:off x="6091430" y="197663"/>
            <a:ext cx="216061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sz="1600"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98438" y="205126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3BA46AA3-4095-42AE-A987-A911FBA8EC2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6760" y="5477476"/>
            <a:ext cx="1641336" cy="1194977"/>
          </a:xfrm>
          <a:prstGeom prst="rect">
            <a:avLst/>
          </a:prstGeom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999395CD-859C-4C26-8F07-95BCCA873E59}"/>
              </a:ext>
            </a:extLst>
          </p:cNvPr>
          <p:cNvSpPr/>
          <p:nvPr/>
        </p:nvSpPr>
        <p:spPr>
          <a:xfrm>
            <a:off x="99234" y="4489455"/>
            <a:ext cx="2572291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dirty="0"/>
              <a:t>Similar shapes </a:t>
            </a:r>
            <a:r>
              <a:rPr lang="en-GB" sz="1050" dirty="0"/>
              <a:t>are an </a:t>
            </a:r>
          </a:p>
          <a:p>
            <a:pPr algn="ctr"/>
            <a:r>
              <a:rPr lang="en-GB" sz="1050" dirty="0"/>
              <a:t>enlargement of the other. </a:t>
            </a:r>
          </a:p>
          <a:p>
            <a:pPr algn="ctr"/>
            <a:endParaRPr lang="en-GB" sz="1050" dirty="0"/>
          </a:p>
          <a:p>
            <a:pPr algn="ctr"/>
            <a:r>
              <a:rPr lang="en-GB" sz="1050" dirty="0"/>
              <a:t>The enlarged image may be a reflection</a:t>
            </a:r>
          </a:p>
          <a:p>
            <a:pPr algn="ctr"/>
            <a:r>
              <a:rPr lang="en-GB" sz="1050" dirty="0"/>
              <a:t> or rotations (or both) of an object.</a:t>
            </a:r>
          </a:p>
        </p:txBody>
      </p:sp>
      <p:sp>
        <p:nvSpPr>
          <p:cNvPr id="126" name="Rectangle: Rounded Corners 9">
            <a:extLst>
              <a:ext uri="{FF2B5EF4-FFF2-40B4-BE49-F238E27FC236}">
                <a16:creationId xmlns:a16="http://schemas.microsoft.com/office/drawing/2014/main" id="{8EC599AE-EB9E-48CD-931F-FF1FE6A87896}"/>
              </a:ext>
            </a:extLst>
          </p:cNvPr>
          <p:cNvSpPr/>
          <p:nvPr/>
        </p:nvSpPr>
        <p:spPr>
          <a:xfrm>
            <a:off x="2796029" y="4371785"/>
            <a:ext cx="2559630" cy="237211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898C3E8-DDC3-4AC5-8CAF-AD14BB9F1AB3}"/>
              </a:ext>
            </a:extLst>
          </p:cNvPr>
          <p:cNvSpPr/>
          <p:nvPr/>
        </p:nvSpPr>
        <p:spPr>
          <a:xfrm>
            <a:off x="2752211" y="4479852"/>
            <a:ext cx="257229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dirty="0"/>
              <a:t>Congruent shapes </a:t>
            </a:r>
            <a:r>
              <a:rPr lang="en-GB" sz="1050" dirty="0"/>
              <a:t>can be</a:t>
            </a:r>
          </a:p>
          <a:p>
            <a:pPr algn="ctr"/>
            <a:r>
              <a:rPr lang="en-GB" sz="1050" dirty="0"/>
              <a:t> recognised if they have: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65D76C6-FF2C-413C-A6F0-EA5D8845E692}"/>
              </a:ext>
            </a:extLst>
          </p:cNvPr>
          <p:cNvSpPr txBox="1"/>
          <p:nvPr/>
        </p:nvSpPr>
        <p:spPr>
          <a:xfrm>
            <a:off x="3293707" y="4869342"/>
            <a:ext cx="2433970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GB" sz="1050" b="1" dirty="0"/>
              <a:t>SSS	</a:t>
            </a:r>
            <a:r>
              <a:rPr lang="en-GB" sz="1050" dirty="0"/>
              <a:t> (side, side, side)	</a:t>
            </a:r>
          </a:p>
          <a:p>
            <a:r>
              <a:rPr lang="en-GB" sz="1050" b="1" dirty="0"/>
              <a:t>ASA	</a:t>
            </a:r>
            <a:r>
              <a:rPr lang="en-GB" sz="1050" dirty="0"/>
              <a:t> (angle, side, angle)</a:t>
            </a:r>
          </a:p>
          <a:p>
            <a:r>
              <a:rPr lang="en-GB" sz="1050" b="1" dirty="0"/>
              <a:t>SAS</a:t>
            </a:r>
            <a:r>
              <a:rPr lang="en-GB" sz="1050" dirty="0"/>
              <a:t> 	(side, angle, side)</a:t>
            </a:r>
          </a:p>
          <a:p>
            <a:r>
              <a:rPr lang="en-GB" sz="1050" b="1" dirty="0"/>
              <a:t>AAS	</a:t>
            </a:r>
            <a:r>
              <a:rPr lang="en-GB" sz="1050" dirty="0"/>
              <a:t> (angle, angle side)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06" name="Picture 105">
            <a:extLst>
              <a:ext uri="{FF2B5EF4-FFF2-40B4-BE49-F238E27FC236}">
                <a16:creationId xmlns:a16="http://schemas.microsoft.com/office/drawing/2014/main" id="{5E86E2FF-CBDD-4A9D-9D5E-E47BF180C70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250009" y="5618453"/>
            <a:ext cx="1576694" cy="910331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DFB6F1E8-F04F-44F8-9761-526EEA161414}"/>
              </a:ext>
            </a:extLst>
          </p:cNvPr>
          <p:cNvSpPr/>
          <p:nvPr/>
        </p:nvSpPr>
        <p:spPr>
          <a:xfrm>
            <a:off x="3220925" y="6496543"/>
            <a:ext cx="173156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These are congruent because of ASA.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4290DA-312F-4922-B76F-507B49D55310}"/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291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Cambria Math</vt:lpstr>
      <vt:lpstr>Caviar Dreams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72</cp:revision>
  <cp:lastPrinted>2020-07-14T10:47:34Z</cp:lastPrinted>
  <dcterms:modified xsi:type="dcterms:W3CDTF">2020-08-18T13:39:23Z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