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CCCC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31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topics/z83rkqt" TargetMode="External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hyperlink" Target="https://www.pearsonactivelearn.com/app/library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corbettmaths.com/contents/" TargetMode="Externa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20292" y="4321783"/>
            <a:ext cx="4011671" cy="16526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290990" y="2438528"/>
            <a:ext cx="1237418" cy="19864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04902" y="70108"/>
            <a:ext cx="4963743" cy="2238211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dirty="0"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5709" y="4802710"/>
              <a:ext cx="298336" cy="298335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348757" y="4792168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5676969" y="96482"/>
            <a:ext cx="4080657" cy="1983164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38" name="TextBox 21"/>
          <p:cNvSpPr txBox="1"/>
          <p:nvPr/>
        </p:nvSpPr>
        <p:spPr>
          <a:xfrm>
            <a:off x="6019013" y="145899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028" y="175245"/>
            <a:ext cx="336317" cy="3894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5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134408" y="2513820"/>
            <a:ext cx="1584252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Y9 Equations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6"/>
          <a:srcRect l="14964" t="33372" r="69042" b="28713"/>
          <a:stretch>
            <a:fillRect/>
          </a:stretch>
        </p:blipFill>
        <p:spPr>
          <a:xfrm>
            <a:off x="4570985" y="3170013"/>
            <a:ext cx="761922" cy="11288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120291" y="6077969"/>
            <a:ext cx="4591821" cy="655433"/>
            <a:chOff x="6714302" y="142349"/>
            <a:chExt cx="3598119" cy="991087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142349"/>
              <a:ext cx="3160783" cy="991087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94610" y="213806"/>
              <a:ext cx="345011" cy="431437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12839" y="142349"/>
              <a:ext cx="2448079" cy="3257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800"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7149435" y="401682"/>
              <a:ext cx="3162986" cy="6980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800" dirty="0">
                  <a:hlinkClick r:id="rId8"/>
                </a:rPr>
                <a:t>https://www.bbc.co.uk/bitesize/topics/z83rkqt</a:t>
              </a:r>
              <a:endParaRPr lang="en-GB" sz="800" dirty="0"/>
            </a:p>
            <a:p>
              <a:r>
                <a:rPr lang="en-GB" sz="800" dirty="0">
                  <a:hlinkClick r:id="rId9"/>
                </a:rPr>
                <a:t>https://corbettmaths.com/contents/</a:t>
              </a:r>
              <a:endParaRPr lang="en-GB" sz="800" dirty="0"/>
            </a:p>
            <a:p>
              <a:r>
                <a:rPr lang="en-GB" sz="800" dirty="0">
                  <a:hlinkClick r:id="rId10"/>
                </a:rPr>
                <a:t>https://www.pearsonactivelearn.com/app/library</a:t>
              </a:r>
              <a:endParaRPr sz="8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67360"/>
            <a:ext cx="5365456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4" name="Rectangle: Rounded Corners 23">
            <a:extLst>
              <a:ext uri="{FF2B5EF4-FFF2-40B4-BE49-F238E27FC236}">
                <a16:creationId xmlns:a16="http://schemas.microsoft.com/office/drawing/2014/main" id="{0E9AA158-1396-4228-ACD0-E5146F35AEB4}"/>
              </a:ext>
            </a:extLst>
          </p:cNvPr>
          <p:cNvSpPr/>
          <p:nvPr/>
        </p:nvSpPr>
        <p:spPr>
          <a:xfrm>
            <a:off x="174162" y="2410839"/>
            <a:ext cx="3950056" cy="177981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41" name="Rectangle: Rounded Corners 5">
            <a:extLst>
              <a:ext uri="{FF2B5EF4-FFF2-40B4-BE49-F238E27FC236}">
                <a16:creationId xmlns:a16="http://schemas.microsoft.com/office/drawing/2014/main" id="{935A0A0F-D83C-4578-8417-14B9040D4FEC}"/>
              </a:ext>
            </a:extLst>
          </p:cNvPr>
          <p:cNvSpPr/>
          <p:nvPr/>
        </p:nvSpPr>
        <p:spPr>
          <a:xfrm>
            <a:off x="5687404" y="2236124"/>
            <a:ext cx="1967604" cy="2290511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45" name="Rectangle: Rounded Corners 5">
            <a:extLst>
              <a:ext uri="{FF2B5EF4-FFF2-40B4-BE49-F238E27FC236}">
                <a16:creationId xmlns:a16="http://schemas.microsoft.com/office/drawing/2014/main" id="{14A1BC44-5E2D-4AC8-BDDC-89D116272BB1}"/>
              </a:ext>
            </a:extLst>
          </p:cNvPr>
          <p:cNvSpPr/>
          <p:nvPr/>
        </p:nvSpPr>
        <p:spPr>
          <a:xfrm>
            <a:off x="7790022" y="2236124"/>
            <a:ext cx="1967604" cy="2290511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848392-5A0B-40B2-947F-01DCDCFB8A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7018" y="770417"/>
            <a:ext cx="1002301" cy="12181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4346C7-FB42-4A57-B4FC-7A19A3579A5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79183" y="2774039"/>
            <a:ext cx="1280138" cy="14828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0BE41F-B397-4A05-B020-CF5A6733CF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72383" y="2797692"/>
            <a:ext cx="1202827" cy="166457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0C3679F-C955-45E6-9C01-FE34C7556257}"/>
              </a:ext>
            </a:extLst>
          </p:cNvPr>
          <p:cNvSpPr txBox="1"/>
          <p:nvPr/>
        </p:nvSpPr>
        <p:spPr>
          <a:xfrm>
            <a:off x="6024238" y="478453"/>
            <a:ext cx="1639229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Solving two step </a:t>
            </a:r>
            <a:r>
              <a:rPr lang="en-GB" sz="1050" b="1" u="sng" dirty="0"/>
              <a:t>e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quations.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36EFBA-E721-423D-A66C-D478E473AF16}"/>
              </a:ext>
            </a:extLst>
          </p:cNvPr>
          <p:cNvSpPr txBox="1"/>
          <p:nvPr/>
        </p:nvSpPr>
        <p:spPr>
          <a:xfrm>
            <a:off x="6145029" y="2308319"/>
            <a:ext cx="1082987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Solving equations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 with brackets.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487CC78-A4BB-4AA8-9DA8-2F7F2B5EB052}"/>
              </a:ext>
            </a:extLst>
          </p:cNvPr>
          <p:cNvSpPr txBox="1"/>
          <p:nvPr/>
        </p:nvSpPr>
        <p:spPr>
          <a:xfrm>
            <a:off x="8001495" y="2295229"/>
            <a:ext cx="1613581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050" b="1" u="sng" dirty="0"/>
              <a:t>Solving e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quations with the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050" b="1" u="sng" dirty="0"/>
              <a:t>u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nknown on both </a:t>
            </a:r>
            <a:r>
              <a:rPr lang="en-GB" sz="1050" b="1" u="sng" dirty="0"/>
              <a:t>s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ides.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A27F42-43EB-4CBB-9685-3CD0FD2DAF03}"/>
              </a:ext>
            </a:extLst>
          </p:cNvPr>
          <p:cNvSpPr txBox="1"/>
          <p:nvPr/>
        </p:nvSpPr>
        <p:spPr>
          <a:xfrm>
            <a:off x="655942" y="469035"/>
            <a:ext cx="4763772" cy="1708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Equations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are</a:t>
            </a:r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GB" sz="1050" dirty="0"/>
              <a:t>mathematical sentences that contains an </a:t>
            </a:r>
            <a:r>
              <a:rPr lang="en-GB" sz="1050" b="1" dirty="0"/>
              <a:t>equals </a:t>
            </a:r>
            <a:r>
              <a:rPr lang="en-GB" sz="1050" dirty="0"/>
              <a:t>symbol, e.g. 2x + 3 = 7</a:t>
            </a:r>
            <a:endParaRPr kumimoji="0" lang="en-GB" sz="105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Operations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 maths refers to how you change a number, e.g. to </a:t>
            </a:r>
            <a:r>
              <a:rPr lang="en-GB" sz="1050" dirty="0"/>
              <a:t>add, subtract, multiply, divide, squaring and so 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Inverse </a:t>
            </a:r>
            <a:r>
              <a:rPr lang="en-GB" sz="1050" dirty="0"/>
              <a:t>refers to the opposite of another operation, e.g. the inverse of addition is subtraction.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Inequalities </a:t>
            </a:r>
            <a:r>
              <a:rPr lang="en-GB" sz="1050" dirty="0"/>
              <a:t>are the relationships between two expressions which are not equal to one another. The symbols used for </a:t>
            </a:r>
            <a:r>
              <a:rPr lang="en-GB" sz="1050" b="1" dirty="0"/>
              <a:t>inequalities</a:t>
            </a:r>
            <a:r>
              <a:rPr lang="en-GB" sz="1050" dirty="0"/>
              <a:t> are &lt;, &gt;, ≤, ≥ and  ≠.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D8E5581-FC5B-47D0-AC39-D2477448CE68}"/>
              </a:ext>
            </a:extLst>
          </p:cNvPr>
          <p:cNvSpPr txBox="1"/>
          <p:nvPr/>
        </p:nvSpPr>
        <p:spPr>
          <a:xfrm>
            <a:off x="395849" y="4343608"/>
            <a:ext cx="158953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Examples of Inequalities…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EFA460-2180-4DD6-9209-60CB661D9725}"/>
              </a:ext>
            </a:extLst>
          </p:cNvPr>
          <p:cNvSpPr txBox="1"/>
          <p:nvPr/>
        </p:nvSpPr>
        <p:spPr>
          <a:xfrm>
            <a:off x="395849" y="2475240"/>
            <a:ext cx="337528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The two rectangles have the same area. Find </a:t>
            </a:r>
            <a:r>
              <a:rPr lang="en-GB" sz="1050" b="1" u="sng" dirty="0"/>
              <a:t>the value 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of x.</a:t>
            </a:r>
          </a:p>
        </p:txBody>
      </p:sp>
      <p:sp>
        <p:nvSpPr>
          <p:cNvPr id="60" name="Rectangle: Rounded Corners 9">
            <a:extLst>
              <a:ext uri="{FF2B5EF4-FFF2-40B4-BE49-F238E27FC236}">
                <a16:creationId xmlns:a16="http://schemas.microsoft.com/office/drawing/2014/main" id="{2342C420-E396-484F-93D1-8C70F6EA2E07}"/>
              </a:ext>
            </a:extLst>
          </p:cNvPr>
          <p:cNvSpPr/>
          <p:nvPr/>
        </p:nvSpPr>
        <p:spPr>
          <a:xfrm>
            <a:off x="4309537" y="4656844"/>
            <a:ext cx="1867518" cy="206580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CFEDC57-A33A-4465-9252-08E679AC529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15662" y="5690492"/>
            <a:ext cx="1427640" cy="86946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CEB57E18-1FCD-412B-9926-73F057203BE4}"/>
              </a:ext>
            </a:extLst>
          </p:cNvPr>
          <p:cNvSpPr txBox="1"/>
          <p:nvPr/>
        </p:nvSpPr>
        <p:spPr>
          <a:xfrm>
            <a:off x="4415653" y="4735881"/>
            <a:ext cx="1570043" cy="8694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kumimoji="0" lang="en-GB" sz="1100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Comic Sans MS" panose="030F0702030302020204" pitchFamily="66" charset="0"/>
                <a:sym typeface="Calibri"/>
              </a:rPr>
              <a:t>Which numbers in the cloud belong to the inequality…</a:t>
            </a:r>
          </a:p>
          <a:p>
            <a:pPr algn="ctr"/>
            <a:endParaRPr lang="en-GB" sz="700" b="1" dirty="0">
              <a:latin typeface="Comic Sans MS" panose="030F0702030302020204" pitchFamily="66" charset="0"/>
            </a:endParaRPr>
          </a:p>
          <a:p>
            <a:pPr algn="ctr"/>
            <a:r>
              <a:rPr kumimoji="0" lang="en-GB" sz="1100" b="1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Comic Sans MS" panose="030F0702030302020204" pitchFamily="66" charset="0"/>
                <a:sym typeface="Calibri"/>
              </a:rPr>
              <a:t>3 &lt; x </a:t>
            </a:r>
            <a:r>
              <a:rPr lang="en-GB" sz="1100" b="1" dirty="0">
                <a:latin typeface="Comic Sans MS" panose="030F0702030302020204" pitchFamily="66" charset="0"/>
              </a:rPr>
              <a:t>≤ 7 </a:t>
            </a:r>
            <a:r>
              <a:rPr kumimoji="0" lang="en-GB" sz="1100" b="1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Comic Sans MS" panose="030F0702030302020204" pitchFamily="66" charset="0"/>
                <a:sym typeface="Calibri"/>
              </a:rPr>
              <a:t>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C7B8CC0-81BD-47E2-98E3-F1490FA638A4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b="61328"/>
          <a:stretch/>
        </p:blipFill>
        <p:spPr>
          <a:xfrm>
            <a:off x="445599" y="4574553"/>
            <a:ext cx="3291896" cy="58579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D0E60FE-94F4-4D23-96CD-4D7EB1698E0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42186" y="732468"/>
            <a:ext cx="1002301" cy="1256130"/>
          </a:xfrm>
          <a:prstGeom prst="rect">
            <a:avLst/>
          </a:prstGeom>
        </p:spPr>
      </p:pic>
      <p:sp>
        <p:nvSpPr>
          <p:cNvPr id="70" name="Rectangle: Rounded Corners 5">
            <a:extLst>
              <a:ext uri="{FF2B5EF4-FFF2-40B4-BE49-F238E27FC236}">
                <a16:creationId xmlns:a16="http://schemas.microsoft.com/office/drawing/2014/main" id="{28A315F3-468C-46ED-9C15-1791028AD2CC}"/>
              </a:ext>
            </a:extLst>
          </p:cNvPr>
          <p:cNvSpPr/>
          <p:nvPr/>
        </p:nvSpPr>
        <p:spPr>
          <a:xfrm>
            <a:off x="6354629" y="4658338"/>
            <a:ext cx="3438823" cy="206430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58D432F6-C56B-46F4-BE5E-C3CDBF575C9D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61328"/>
          <a:stretch/>
        </p:blipFill>
        <p:spPr>
          <a:xfrm>
            <a:off x="395849" y="5284567"/>
            <a:ext cx="3291896" cy="5857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B633D2E-AE4C-4235-8DA9-D8A7BC66319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921608" y="5064550"/>
            <a:ext cx="2122879" cy="1452867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16CFB874-5FF0-4B58-8B15-24E4775FC6D4}"/>
              </a:ext>
            </a:extLst>
          </p:cNvPr>
          <p:cNvSpPr txBox="1"/>
          <p:nvPr/>
        </p:nvSpPr>
        <p:spPr>
          <a:xfrm>
            <a:off x="6826219" y="4749923"/>
            <a:ext cx="2463173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Solving quadratic equations by factorising 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46BA6DC-9EAC-4E28-BDC6-6744D2C42A4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92243" y="2781202"/>
            <a:ext cx="1686379" cy="82689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C0B61A0F-F80A-4A8E-BE78-2AC9EE7E0B4A}"/>
              </a:ext>
            </a:extLst>
          </p:cNvPr>
          <p:cNvSpPr/>
          <p:nvPr/>
        </p:nvSpPr>
        <p:spPr>
          <a:xfrm>
            <a:off x="2062008" y="2717926"/>
            <a:ext cx="170912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/>
              <a:t>Student Working &amp; Answer: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9" ma:contentTypeDescription="Create a new document." ma:contentTypeScope="" ma:versionID="f680683fd97e92b45ec1ae738450b1f7">
  <xsd:schema xmlns:xsd="http://www.w3.org/2001/XMLSchema" xmlns:xs="http://www.w3.org/2001/XMLSchema" xmlns:p="http://schemas.microsoft.com/office/2006/metadata/properties" xmlns:ns2="2aed22c8-c6e0-43a7-9e59-3ddcb6b3939b" targetNamespace="http://schemas.microsoft.com/office/2006/metadata/properties" ma:root="true" ma:fieldsID="99655e103f524f67b541f2b86db0411b" ns2:_="">
    <xsd:import namespace="2aed22c8-c6e0-43a7-9e59-3ddcb6b39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5FDC9D7-B51E-460E-9301-5E356AD29C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d22c8-c6e0-43a7-9e59-3ddcb6b39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203</Words>
  <Application>Microsoft Office PowerPoint</Application>
  <PresentationFormat>A4 Paper (210x297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Caviar Dreams</vt:lpstr>
      <vt:lpstr>Century Gothic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73</cp:revision>
  <cp:lastPrinted>2020-07-14T10:47:34Z</cp:lastPrinted>
  <dcterms:modified xsi:type="dcterms:W3CDTF">2020-08-07T09:58:29Z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