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FFC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FCAC08-A3F8-4040-8A6E-919CC0E1A89D}" v="1" dt="2023-09-14T12:18:32.32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on E" userId="5ebb2bec-d471-4bbe-bccc-7f36ecd3f6e6" providerId="ADAL" clId="{3DFCAC08-A3F8-4040-8A6E-919CC0E1A89D}"/>
    <pc:docChg chg="undo custSel modSld">
      <pc:chgData name="Gibbon E" userId="5ebb2bec-d471-4bbe-bccc-7f36ecd3f6e6" providerId="ADAL" clId="{3DFCAC08-A3F8-4040-8A6E-919CC0E1A89D}" dt="2023-09-14T12:19:36.410" v="90" actId="732"/>
      <pc:docMkLst>
        <pc:docMk/>
      </pc:docMkLst>
      <pc:sldChg chg="addSp delSp modSp mod">
        <pc:chgData name="Gibbon E" userId="5ebb2bec-d471-4bbe-bccc-7f36ecd3f6e6" providerId="ADAL" clId="{3DFCAC08-A3F8-4040-8A6E-919CC0E1A89D}" dt="2023-09-14T12:19:36.410" v="90" actId="732"/>
        <pc:sldMkLst>
          <pc:docMk/>
          <pc:sldMk cId="0" sldId="258"/>
        </pc:sldMkLst>
        <pc:spChg chg="add mod">
          <ac:chgData name="Gibbon E" userId="5ebb2bec-d471-4bbe-bccc-7f36ecd3f6e6" providerId="ADAL" clId="{3DFCAC08-A3F8-4040-8A6E-919CC0E1A89D}" dt="2023-09-14T12:19:00.231" v="76" actId="1076"/>
          <ac:spMkLst>
            <pc:docMk/>
            <pc:sldMk cId="0" sldId="258"/>
            <ac:spMk id="8" creationId="{5F11C071-697D-B2B1-E7D8-3F40F074D2D6}"/>
          </ac:spMkLst>
        </pc:spChg>
        <pc:spChg chg="mod">
          <ac:chgData name="Gibbon E" userId="5ebb2bec-d471-4bbe-bccc-7f36ecd3f6e6" providerId="ADAL" clId="{3DFCAC08-A3F8-4040-8A6E-919CC0E1A89D}" dt="2023-09-14T12:18:56.298" v="75" actId="1076"/>
          <ac:spMkLst>
            <pc:docMk/>
            <pc:sldMk cId="0" sldId="258"/>
            <ac:spMk id="68" creationId="{852175CF-A2E7-4F97-B2CE-D1B5BAE510BF}"/>
          </ac:spMkLst>
        </pc:spChg>
        <pc:spChg chg="mod">
          <ac:chgData name="Gibbon E" userId="5ebb2bec-d471-4bbe-bccc-7f36ecd3f6e6" providerId="ADAL" clId="{3DFCAC08-A3F8-4040-8A6E-919CC0E1A89D}" dt="2023-09-14T12:19:14.584" v="85" actId="20577"/>
          <ac:spMkLst>
            <pc:docMk/>
            <pc:sldMk cId="0" sldId="258"/>
            <ac:spMk id="143" creationId="{00000000-0000-0000-0000-000000000000}"/>
          </ac:spMkLst>
        </pc:spChg>
        <pc:picChg chg="add mod">
          <ac:chgData name="Gibbon E" userId="5ebb2bec-d471-4bbe-bccc-7f36ecd3f6e6" providerId="ADAL" clId="{3DFCAC08-A3F8-4040-8A6E-919CC0E1A89D}" dt="2023-09-14T12:19:02.087" v="77" actId="1076"/>
          <ac:picMkLst>
            <pc:docMk/>
            <pc:sldMk cId="0" sldId="258"/>
            <ac:picMk id="5" creationId="{E71C4679-5798-BCE4-B51E-6688A44172E5}"/>
          </ac:picMkLst>
        </pc:picChg>
        <pc:picChg chg="add mod modCrop">
          <ac:chgData name="Gibbon E" userId="5ebb2bec-d471-4bbe-bccc-7f36ecd3f6e6" providerId="ADAL" clId="{3DFCAC08-A3F8-4040-8A6E-919CC0E1A89D}" dt="2023-09-14T12:19:36.410" v="90" actId="732"/>
          <ac:picMkLst>
            <pc:docMk/>
            <pc:sldMk cId="0" sldId="258"/>
            <ac:picMk id="7" creationId="{DF56EC06-4C5E-8259-F888-6B946D8827D4}"/>
          </ac:picMkLst>
        </pc:picChg>
        <pc:picChg chg="del">
          <ac:chgData name="Gibbon E" userId="5ebb2bec-d471-4bbe-bccc-7f36ecd3f6e6" providerId="ADAL" clId="{3DFCAC08-A3F8-4040-8A6E-919CC0E1A89D}" dt="2023-09-14T12:17:25.709" v="0" actId="478"/>
          <ac:picMkLst>
            <pc:docMk/>
            <pc:sldMk cId="0" sldId="258"/>
            <ac:picMk id="31" creationId="{1ABA0E5E-BEF1-4A33-9E13-9698688C2F1A}"/>
          </ac:picMkLst>
        </pc:picChg>
        <pc:picChg chg="mod">
          <ac:chgData name="Gibbon E" userId="5ebb2bec-d471-4bbe-bccc-7f36ecd3f6e6" providerId="ADAL" clId="{3DFCAC08-A3F8-4040-8A6E-919CC0E1A89D}" dt="2023-09-14T12:19:21.615" v="89" actId="1076"/>
          <ac:picMkLst>
            <pc:docMk/>
            <pc:sldMk cId="0" sldId="258"/>
            <ac:picMk id="14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guides/zgg4jxs/revision/1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5" Type="http://schemas.openxmlformats.org/officeDocument/2006/relationships/image" Target="../media/image7.png"/><Relationship Id="rId10" Type="http://schemas.openxmlformats.org/officeDocument/2006/relationships/image" Target="../media/image6.png"/><Relationship Id="rId19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88082" y="4905736"/>
            <a:ext cx="5586839" cy="18716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0" name="Rectangle: Rounded Corners 9"/>
          <p:cNvSpPr/>
          <p:nvPr/>
        </p:nvSpPr>
        <p:spPr>
          <a:xfrm>
            <a:off x="5831514" y="3659011"/>
            <a:ext cx="3981561" cy="155817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419136" y="2392203"/>
            <a:ext cx="1304263" cy="23895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306756" y="107365"/>
            <a:ext cx="5416643" cy="2115987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94207" y="5054676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3082065" y="4793385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5866054" y="115196"/>
            <a:ext cx="3947021" cy="3386487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8" name="TextBox 21"/>
          <p:cNvSpPr txBox="1"/>
          <p:nvPr/>
        </p:nvSpPr>
        <p:spPr>
          <a:xfrm>
            <a:off x="6623841" y="172611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134" y="22278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263678" cy="319057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287295" y="2468175"/>
            <a:ext cx="1584252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Y9 Depth</a:t>
            </a:r>
          </a:p>
          <a:p>
            <a:r>
              <a:rPr lang="en-GB" sz="1100" dirty="0"/>
              <a:t> Fractions, </a:t>
            </a:r>
          </a:p>
          <a:p>
            <a:r>
              <a:rPr lang="en-GB" sz="1100" dirty="0"/>
              <a:t>Decimals &amp; </a:t>
            </a:r>
          </a:p>
          <a:p>
            <a:r>
              <a:rPr lang="en-GB" sz="1100" dirty="0"/>
              <a:t>Percentages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750462" y="3606948"/>
            <a:ext cx="715641" cy="106031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866054" y="5394857"/>
            <a:ext cx="4077316" cy="1290532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 dirty="0">
                  <a:hlinkClick r:id="rId7"/>
                </a:rPr>
                <a:t>https://www.bbc.co.uk/bitesize/guides/zgg4jxs/revision/1 </a:t>
              </a:r>
              <a:r>
                <a:rPr lang="en-GB" sz="1100" dirty="0">
                  <a:hlinkClick r:id="rId8"/>
                </a:rPr>
                <a:t>https://corbettmaths.com/contents/</a:t>
              </a:r>
              <a:endParaRPr lang="en-GB" sz="1100" dirty="0"/>
            </a:p>
            <a:p>
              <a:r>
                <a:rPr lang="en-GB" sz="1100" dirty="0">
                  <a:hlinkClick r:id="rId9"/>
                </a:rPr>
                <a:t>https://www.pearsonactivelearn.com/app/library</a:t>
              </a:r>
              <a:endParaRPr sz="11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1">
                <a:extLst>
                  <a:ext uri="{FF2B5EF4-FFF2-40B4-BE49-F238E27FC236}">
                    <a16:creationId xmlns:a16="http://schemas.microsoft.com/office/drawing/2014/main" id="{04F03654-E1B3-431E-B1B5-0C018C38A4B6}"/>
                  </a:ext>
                </a:extLst>
              </p:cNvPr>
              <p:cNvSpPr txBox="1"/>
              <p:nvPr/>
            </p:nvSpPr>
            <p:spPr>
              <a:xfrm>
                <a:off x="410363" y="276216"/>
                <a:ext cx="5164282" cy="1821717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45719" rIns="45719">
                <a:spAutoFit/>
              </a:bodyPr>
              <a:lstStyle>
                <a:lvl1pPr>
                  <a:defRPr b="1" u="sng">
                    <a:latin typeface="Caviar Dreams"/>
                    <a:ea typeface="Caviar Dreams"/>
                    <a:cs typeface="Caviar Dreams"/>
                    <a:sym typeface="Caviar Dreams"/>
                  </a:defRPr>
                </a:lvl1pPr>
              </a:lstStyle>
              <a:p>
                <a:endParaRPr lang="en-GB" sz="300" u="none" dirty="0">
                  <a:latin typeface="+mn-lt"/>
                </a:endParaRPr>
              </a:p>
              <a:p>
                <a:r>
                  <a:rPr lang="en-GB" sz="1050" b="0" u="none" dirty="0">
                    <a:latin typeface="+mn-lt"/>
                  </a:rPr>
                  <a:t>The </a:t>
                </a:r>
                <a:r>
                  <a:rPr lang="en-GB" sz="1050" u="none" dirty="0">
                    <a:latin typeface="+mn-lt"/>
                  </a:rPr>
                  <a:t>reciprocal</a:t>
                </a:r>
                <a:r>
                  <a:rPr lang="en-GB" sz="1050" b="0" u="none" dirty="0">
                    <a:latin typeface="+mn-lt"/>
                  </a:rPr>
                  <a:t> of a number is 1 divided by that number.</a:t>
                </a:r>
              </a:p>
              <a:p>
                <a:r>
                  <a:rPr lang="en-GB" sz="1050" b="0" u="none" dirty="0">
                    <a:latin typeface="+mn-lt"/>
                  </a:rPr>
                  <a:t>E.g. the reciprocal of 3 is 1 divided by 3, which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50" b="0" i="1" u="none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50" b="0" i="1" u="none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050" b="0" i="1" u="none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050" b="0" u="none" dirty="0">
                    <a:latin typeface="+mn-lt"/>
                  </a:rPr>
                  <a:t>.</a:t>
                </a:r>
              </a:p>
              <a:p>
                <a:endParaRPr lang="en-GB" sz="1050" u="none" dirty="0">
                  <a:latin typeface="+mn-lt"/>
                </a:endParaRPr>
              </a:p>
              <a:p>
                <a:r>
                  <a:rPr lang="en-GB" sz="1050" u="none" dirty="0"/>
                  <a:t>Depreciation</a:t>
                </a:r>
                <a:r>
                  <a:rPr lang="en-GB" sz="1050" b="0" u="none" dirty="0"/>
                  <a:t> is a reduction in the value of something over time.</a:t>
                </a:r>
                <a:endParaRPr lang="en-GB" sz="1050" u="none" dirty="0"/>
              </a:p>
              <a:p>
                <a:endParaRPr lang="en-GB" sz="1050" u="none" dirty="0">
                  <a:latin typeface="+mn-lt"/>
                </a:endParaRPr>
              </a:p>
              <a:p>
                <a:r>
                  <a:rPr lang="en-GB" sz="1050" u="none" dirty="0">
                    <a:latin typeface="+mn-lt"/>
                  </a:rPr>
                  <a:t>Interest </a:t>
                </a:r>
                <a:r>
                  <a:rPr lang="en-GB" sz="1050" b="0" u="none" dirty="0">
                    <a:latin typeface="+mn-lt"/>
                  </a:rPr>
                  <a:t>i</a:t>
                </a:r>
                <a:r>
                  <a:rPr lang="en-GB" sz="1050" b="0" u="none" dirty="0"/>
                  <a:t>s the cost of borrowing money normally shown as a yearly percentage.</a:t>
                </a:r>
              </a:p>
              <a:p>
                <a:r>
                  <a:rPr lang="en-GB" sz="1050" b="0" u="none" dirty="0"/>
                  <a:t>E.g. 5% interest per annum (every year). A </a:t>
                </a:r>
                <a:r>
                  <a:rPr lang="en-GB" sz="1050" u="none" dirty="0"/>
                  <a:t>loan</a:t>
                </a:r>
                <a:r>
                  <a:rPr lang="en-GB" sz="1050" b="0" u="none" dirty="0"/>
                  <a:t> is a sum of money that is borrowed.</a:t>
                </a:r>
              </a:p>
              <a:p>
                <a:endParaRPr lang="en-GB" sz="1050" b="0" u="none" dirty="0">
                  <a:latin typeface="+mn-lt"/>
                </a:endParaRPr>
              </a:p>
              <a:p>
                <a:r>
                  <a:rPr lang="en-GB" sz="1050" u="none" dirty="0">
                    <a:latin typeface="+mn-lt"/>
                  </a:rPr>
                  <a:t>Compound interest</a:t>
                </a:r>
                <a:r>
                  <a:rPr lang="en-GB" sz="1050" b="0" u="none" dirty="0">
                    <a:latin typeface="+mn-lt"/>
                  </a:rPr>
                  <a:t> is based on the original percentage amount and the </a:t>
                </a:r>
                <a:r>
                  <a:rPr lang="en-GB" sz="1050" u="none" dirty="0">
                    <a:latin typeface="+mn-lt"/>
                  </a:rPr>
                  <a:t>interest</a:t>
                </a:r>
                <a:r>
                  <a:rPr lang="en-GB" sz="1050" b="0" u="none" dirty="0">
                    <a:latin typeface="+mn-lt"/>
                  </a:rPr>
                  <a:t> that builds up on it in every year from the previous year.</a:t>
                </a:r>
                <a:endParaRPr sz="900" b="0" u="none" dirty="0">
                  <a:latin typeface="+mn-lt"/>
                </a:endParaRPr>
              </a:p>
            </p:txBody>
          </p:sp>
        </mc:Choice>
        <mc:Fallback xmlns="">
          <p:sp>
            <p:nvSpPr>
              <p:cNvPr id="20" name="TextBox 21">
                <a:extLst>
                  <a:ext uri="{FF2B5EF4-FFF2-40B4-BE49-F238E27FC236}">
                    <a16:creationId xmlns:a16="http://schemas.microsoft.com/office/drawing/2014/main" id="{04F03654-E1B3-431E-B1B5-0C018C38A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63" y="276216"/>
                <a:ext cx="5164282" cy="1821717"/>
              </a:xfrm>
              <a:prstGeom prst="rect">
                <a:avLst/>
              </a:prstGeom>
              <a:blipFill>
                <a:blip r:embed="rId10"/>
                <a:stretch>
                  <a:fillRect l="-708" b="-100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199709" y="2344203"/>
            <a:ext cx="4083430" cy="678986"/>
          </a:xfrm>
          <a:prstGeom prst="roundRect">
            <a:avLst>
              <a:gd name="adj" fmla="val 16667"/>
            </a:avLst>
          </a:prstGeom>
          <a:solidFill>
            <a:srgbClr val="CCEFFC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5D4D178-9AFF-48BC-B84C-03760BCCCA49}"/>
              </a:ext>
            </a:extLst>
          </p:cNvPr>
          <p:cNvSpPr/>
          <p:nvPr/>
        </p:nvSpPr>
        <p:spPr>
          <a:xfrm>
            <a:off x="7394009" y="611547"/>
            <a:ext cx="236422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solidFill>
                  <a:srgbClr val="0070C0"/>
                </a:solidFill>
              </a:rPr>
              <a:t>When</a:t>
            </a:r>
            <a:r>
              <a:rPr lang="en-GB" sz="1100" b="1" dirty="0">
                <a:solidFill>
                  <a:srgbClr val="0070C0"/>
                </a:solidFill>
              </a:rPr>
              <a:t> adding and subtracting fractions </a:t>
            </a:r>
            <a:r>
              <a:rPr lang="en-GB" sz="1100" dirty="0">
                <a:solidFill>
                  <a:srgbClr val="0070C0"/>
                </a:solidFill>
              </a:rPr>
              <a:t>you must make sure the denominators are the same first. You can do this by finding common factors and forming </a:t>
            </a:r>
            <a:r>
              <a:rPr lang="en-GB" sz="1100" b="1" dirty="0">
                <a:solidFill>
                  <a:srgbClr val="0070C0"/>
                </a:solidFill>
              </a:rPr>
              <a:t>equivalent</a:t>
            </a:r>
            <a:r>
              <a:rPr lang="en-GB" sz="1100" dirty="0">
                <a:solidFill>
                  <a:srgbClr val="0070C0"/>
                </a:solidFill>
              </a:rPr>
              <a:t> fractions.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BA29595-47A2-4402-A5B5-4C39C22BC1F8}"/>
              </a:ext>
            </a:extLst>
          </p:cNvPr>
          <p:cNvSpPr/>
          <p:nvPr/>
        </p:nvSpPr>
        <p:spPr>
          <a:xfrm>
            <a:off x="6000291" y="1578171"/>
            <a:ext cx="18492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solidFill>
                  <a:srgbClr val="7030A0"/>
                </a:solidFill>
              </a:rPr>
              <a:t>When</a:t>
            </a:r>
            <a:r>
              <a:rPr lang="en-GB" sz="1100" b="1" dirty="0">
                <a:solidFill>
                  <a:srgbClr val="7030A0"/>
                </a:solidFill>
              </a:rPr>
              <a:t> multiplying fractions </a:t>
            </a:r>
            <a:r>
              <a:rPr lang="en-GB" sz="1100" dirty="0">
                <a:solidFill>
                  <a:srgbClr val="7030A0"/>
                </a:solidFill>
              </a:rPr>
              <a:t>you must multiply the two numerators. Then, multiply the two denominators.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333E59F-80BE-499E-9790-56C85FA81E69}"/>
              </a:ext>
            </a:extLst>
          </p:cNvPr>
          <p:cNvSpPr/>
          <p:nvPr/>
        </p:nvSpPr>
        <p:spPr>
          <a:xfrm>
            <a:off x="7500643" y="2343513"/>
            <a:ext cx="215989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When</a:t>
            </a:r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 dividing fractions 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you must find the reciprocal of the second fraction. Next, multiply the two numerators. Then, multiply the two denominators.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AA765161-6697-4FEA-9C00-C97B72CAF7FD}"/>
                  </a:ext>
                </a:extLst>
              </p:cNvPr>
              <p:cNvSpPr txBox="1"/>
              <p:nvPr/>
            </p:nvSpPr>
            <p:spPr>
              <a:xfrm>
                <a:off x="6139937" y="736103"/>
                <a:ext cx="1872016" cy="6146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</m:ctrlPr>
                      </m:fPr>
                      <m:num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FillTx/>
                    <a:sym typeface="Calibri"/>
                  </a:rPr>
                  <a:t>  + </a:t>
                </a:r>
                <a:r>
                  <a:rPr lang="en-GB" sz="2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FillTx/>
                    <a:sym typeface="Calibri"/>
                  </a:rPr>
                  <a:t> = ?</a:t>
                </a: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AA765161-6697-4FEA-9C00-C97B72CAF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937" y="736103"/>
                <a:ext cx="1872016" cy="614653"/>
              </a:xfrm>
              <a:prstGeom prst="rect">
                <a:avLst/>
              </a:prstGeom>
              <a:blipFill>
                <a:blip r:embed="rId12"/>
                <a:stretch>
                  <a:fillRect b="-990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8CC6DBE-94FE-4F24-8C98-9F29534BD7CF}"/>
                  </a:ext>
                </a:extLst>
              </p:cNvPr>
              <p:cNvSpPr txBox="1"/>
              <p:nvPr/>
            </p:nvSpPr>
            <p:spPr>
              <a:xfrm>
                <a:off x="8113616" y="1660654"/>
                <a:ext cx="1872016" cy="6146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</m:ctrlPr>
                      </m:fPr>
                      <m:num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4</m:t>
                        </m:r>
                      </m:num>
                      <m:den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FillTx/>
                    <a:sym typeface="Calibri"/>
                  </a:rPr>
                  <a:t>  x </a:t>
                </a:r>
                <a:r>
                  <a:rPr lang="en-GB" sz="240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FillTx/>
                    <a:sym typeface="Calibri"/>
                  </a:rPr>
                  <a:t> = ?</a:t>
                </a: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8CC6DBE-94FE-4F24-8C98-9F29534BD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616" y="1660654"/>
                <a:ext cx="1872016" cy="614653"/>
              </a:xfrm>
              <a:prstGeom prst="rect">
                <a:avLst/>
              </a:prstGeom>
              <a:blipFill>
                <a:blip r:embed="rId13"/>
                <a:stretch>
                  <a:fillRect b="-990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DF918171-FCE8-4EEF-A416-3DBE99FFB9FE}"/>
                  </a:ext>
                </a:extLst>
              </p:cNvPr>
              <p:cNvSpPr txBox="1"/>
              <p:nvPr/>
            </p:nvSpPr>
            <p:spPr>
              <a:xfrm>
                <a:off x="6246303" y="2472988"/>
                <a:ext cx="1872016" cy="61651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</m:ctrlPr>
                      </m:fPr>
                      <m:num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FillTx/>
                    <a:sym typeface="Calibri"/>
                  </a:rPr>
                  <a:t>  </a:t>
                </a:r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÷</a:t>
                </a:r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FillTx/>
                    <a:sym typeface="Calibri"/>
                  </a:rPr>
                  <a:t> </a:t>
                </a:r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FillTx/>
                    <a:sym typeface="Calibri"/>
                  </a:rPr>
                  <a:t> = ?</a:t>
                </a: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DF918171-FCE8-4EEF-A416-3DBE99FFB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303" y="2472988"/>
                <a:ext cx="1872016" cy="616513"/>
              </a:xfrm>
              <a:prstGeom prst="rect">
                <a:avLst/>
              </a:prstGeom>
              <a:blipFill>
                <a:blip r:embed="rId14"/>
                <a:stretch>
                  <a:fillRect b="-990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5" name="Picture 64">
            <a:extLst>
              <a:ext uri="{FF2B5EF4-FFF2-40B4-BE49-F238E27FC236}">
                <a16:creationId xmlns:a16="http://schemas.microsoft.com/office/drawing/2014/main" id="{6BFC406D-5190-4A91-8E5F-15F572B9FBEA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b="7459"/>
          <a:stretch/>
        </p:blipFill>
        <p:spPr>
          <a:xfrm>
            <a:off x="5926179" y="4232870"/>
            <a:ext cx="2226613" cy="751033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80B67333-69DB-43DD-A969-61A55F66BE6D}"/>
              </a:ext>
            </a:extLst>
          </p:cNvPr>
          <p:cNvSpPr/>
          <p:nvPr/>
        </p:nvSpPr>
        <p:spPr>
          <a:xfrm>
            <a:off x="5961479" y="3998034"/>
            <a:ext cx="14205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u="sng" dirty="0">
                <a:solidFill>
                  <a:schemeClr val="tx1"/>
                </a:solidFill>
              </a:rPr>
              <a:t>Increase £40 by 15%</a:t>
            </a:r>
          </a:p>
          <a:p>
            <a:endParaRPr lang="en-GB" sz="1100" b="1" u="sng" dirty="0">
              <a:solidFill>
                <a:schemeClr val="tx1"/>
              </a:solidFill>
            </a:endParaRPr>
          </a:p>
          <a:p>
            <a:endParaRPr lang="en-GB" sz="1100" b="1" u="sng" dirty="0">
              <a:solidFill>
                <a:schemeClr val="tx1"/>
              </a:solidFill>
            </a:endParaRPr>
          </a:p>
          <a:p>
            <a:r>
              <a:rPr lang="en-GB" sz="1100" b="1" u="sng" dirty="0">
                <a:solidFill>
                  <a:schemeClr val="tx1"/>
                </a:solidFill>
              </a:rPr>
              <a:t>Decrease $16 by 15%</a:t>
            </a:r>
            <a:endParaRPr lang="en-GB" sz="1100" u="sng" dirty="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95DA3E4-0D11-47BD-8077-80241121A482}"/>
              </a:ext>
            </a:extLst>
          </p:cNvPr>
          <p:cNvSpPr/>
          <p:nvPr/>
        </p:nvSpPr>
        <p:spPr>
          <a:xfrm>
            <a:off x="8036596" y="4260370"/>
            <a:ext cx="183255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115% </a:t>
            </a:r>
            <a:r>
              <a:rPr lang="en-GB" sz="1100" dirty="0">
                <a:solidFill>
                  <a:srgbClr val="00B050"/>
                </a:solidFill>
              </a:rPr>
              <a:t>so…   £40 x 1.15 = £46 </a:t>
            </a:r>
          </a:p>
          <a:p>
            <a:endParaRPr lang="en-GB" sz="1100" dirty="0">
              <a:solidFill>
                <a:srgbClr val="00B050"/>
              </a:solidFill>
            </a:endParaRPr>
          </a:p>
          <a:p>
            <a:endParaRPr lang="en-GB" sz="1100" dirty="0">
              <a:solidFill>
                <a:srgbClr val="00B05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D7391DC-FC73-4D95-8C87-29D8F47DF48F}"/>
              </a:ext>
            </a:extLst>
          </p:cNvPr>
          <p:cNvSpPr/>
          <p:nvPr/>
        </p:nvSpPr>
        <p:spPr>
          <a:xfrm>
            <a:off x="7747472" y="4710450"/>
            <a:ext cx="18774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85% </a:t>
            </a:r>
            <a:r>
              <a:rPr lang="en-GB" sz="1100" dirty="0">
                <a:solidFill>
                  <a:srgbClr val="00B050"/>
                </a:solidFill>
              </a:rPr>
              <a:t>so … $16 x 0.85 = $13.60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5B9F7B9-8BCA-48A6-9D8F-87729BE472CA}"/>
              </a:ext>
            </a:extLst>
          </p:cNvPr>
          <p:cNvSpPr/>
          <p:nvPr/>
        </p:nvSpPr>
        <p:spPr>
          <a:xfrm>
            <a:off x="6671770" y="3825322"/>
            <a:ext cx="173957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	</a:t>
            </a:r>
            <a:r>
              <a:rPr lang="en-GB" sz="1050" b="1" u="sng" dirty="0"/>
              <a:t>Decimal Multipliers</a:t>
            </a:r>
          </a:p>
        </p:txBody>
      </p:sp>
      <p:sp>
        <p:nvSpPr>
          <p:cNvPr id="100" name="Rectangle: Rounded Corners 23">
            <a:extLst>
              <a:ext uri="{FF2B5EF4-FFF2-40B4-BE49-F238E27FC236}">
                <a16:creationId xmlns:a16="http://schemas.microsoft.com/office/drawing/2014/main" id="{843B6289-1932-415A-B003-88E5028324E2}"/>
              </a:ext>
            </a:extLst>
          </p:cNvPr>
          <p:cNvSpPr/>
          <p:nvPr/>
        </p:nvSpPr>
        <p:spPr>
          <a:xfrm>
            <a:off x="109340" y="3165072"/>
            <a:ext cx="2512403" cy="1602025"/>
          </a:xfrm>
          <a:prstGeom prst="roundRect">
            <a:avLst>
              <a:gd name="adj" fmla="val 16667"/>
            </a:avLst>
          </a:prstGeom>
          <a:solidFill>
            <a:srgbClr val="CCEFFC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BEAC82F5-A5D2-4168-80FC-C3855D8AD42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49310" y="2468175"/>
            <a:ext cx="2977691" cy="457682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44649FAC-49F4-4FC8-BE12-30DCCC8FAB2D}"/>
              </a:ext>
            </a:extLst>
          </p:cNvPr>
          <p:cNvSpPr/>
          <p:nvPr/>
        </p:nvSpPr>
        <p:spPr>
          <a:xfrm>
            <a:off x="776803" y="3213331"/>
            <a:ext cx="1317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u="sng" dirty="0"/>
              <a:t>Compound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2767ED4-E5A6-47CD-857A-F888CDA10AD8}"/>
                  </a:ext>
                </a:extLst>
              </p:cNvPr>
              <p:cNvSpPr/>
              <p:nvPr/>
            </p:nvSpPr>
            <p:spPr>
              <a:xfrm>
                <a:off x="119164" y="3476812"/>
                <a:ext cx="2447429" cy="11904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rgbClr val="231F20"/>
                    </a:solidFill>
                    <a:latin typeface="ReithSans"/>
                  </a:rPr>
                  <a:t>Lynn puts £78 into a savers account which pays compound interest at a rate of 5% per annum.</a:t>
                </a:r>
              </a:p>
              <a:p>
                <a:pPr algn="ctr"/>
                <a:r>
                  <a:rPr lang="en-GB" sz="1100" b="1" dirty="0">
                    <a:solidFill>
                      <a:srgbClr val="231F20"/>
                    </a:solidFill>
                    <a:latin typeface="ReithSans"/>
                  </a:rPr>
                  <a:t>How much will she have after 4 years?</a:t>
                </a:r>
              </a:p>
              <a:p>
                <a:pPr algn="ctr"/>
                <a:r>
                  <a:rPr lang="en-GB" sz="900" b="1" dirty="0">
                    <a:solidFill>
                      <a:srgbClr val="231F20"/>
                    </a:solidFill>
                    <a:latin typeface="ReithSans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</a:rPr>
                      <m:t>£78</m:t>
                    </m:r>
                  </m:oMath>
                </a14:m>
                <a:r>
                  <a:rPr lang="en-GB" dirty="0">
                    <a:solidFill>
                      <a:srgbClr val="231F20"/>
                    </a:solidFill>
                    <a:latin typeface="ReithSans"/>
                  </a:rPr>
                  <a:t> </a:t>
                </a:r>
                <a:r>
                  <a:rPr lang="en-GB" dirty="0">
                    <a:solidFill>
                      <a:srgbClr val="231F20"/>
                    </a:solidFill>
                  </a:rPr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1.05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231F20"/>
                    </a:solidFill>
                    <a:latin typeface="ReithSans"/>
                  </a:rPr>
                  <a:t> = £94.81</a:t>
                </a:r>
                <a:endParaRPr lang="en-GB" dirty="0"/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2767ED4-E5A6-47CD-857A-F888CDA10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64" y="3476812"/>
                <a:ext cx="2447429" cy="1190454"/>
              </a:xfrm>
              <a:prstGeom prst="rect">
                <a:avLst/>
              </a:prstGeom>
              <a:blipFill>
                <a:blip r:embed="rId17"/>
                <a:stretch>
                  <a:fillRect t="-510" r="-499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ectangle: Rounded Corners 23">
            <a:extLst>
              <a:ext uri="{FF2B5EF4-FFF2-40B4-BE49-F238E27FC236}">
                <a16:creationId xmlns:a16="http://schemas.microsoft.com/office/drawing/2014/main" id="{17B2EB8D-616C-41A2-8E85-73BE9DB92084}"/>
              </a:ext>
            </a:extLst>
          </p:cNvPr>
          <p:cNvSpPr/>
          <p:nvPr/>
        </p:nvSpPr>
        <p:spPr>
          <a:xfrm>
            <a:off x="2737687" y="3165071"/>
            <a:ext cx="1582124" cy="1602025"/>
          </a:xfrm>
          <a:prstGeom prst="roundRect">
            <a:avLst>
              <a:gd name="adj" fmla="val 16667"/>
            </a:avLst>
          </a:prstGeom>
          <a:solidFill>
            <a:srgbClr val="CCEFFC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B814917-EC8F-4471-B129-7CD18D39BE45}"/>
              </a:ext>
            </a:extLst>
          </p:cNvPr>
          <p:cNvSpPr/>
          <p:nvPr/>
        </p:nvSpPr>
        <p:spPr>
          <a:xfrm>
            <a:off x="2890215" y="3240073"/>
            <a:ext cx="13949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u="sng" dirty="0"/>
              <a:t>Reverse Percentages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7EF2E6F-97C7-4E55-9B6D-9C7A813FF722}"/>
              </a:ext>
            </a:extLst>
          </p:cNvPr>
          <p:cNvSpPr/>
          <p:nvPr/>
        </p:nvSpPr>
        <p:spPr>
          <a:xfrm>
            <a:off x="2317501" y="3474941"/>
            <a:ext cx="24474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solidFill>
                  <a:srgbClr val="231F20"/>
                </a:solidFill>
                <a:latin typeface="ReithSans"/>
              </a:rPr>
              <a:t>40% of a number is 32. </a:t>
            </a:r>
          </a:p>
          <a:p>
            <a:pPr algn="ctr"/>
            <a:r>
              <a:rPr lang="en-GB" sz="1100" dirty="0">
                <a:solidFill>
                  <a:srgbClr val="231F20"/>
                </a:solidFill>
                <a:latin typeface="ReithSans"/>
              </a:rPr>
              <a:t>What is the number?</a:t>
            </a:r>
          </a:p>
          <a:p>
            <a:pPr algn="ctr"/>
            <a:endParaRPr lang="en-GB" sz="300" dirty="0">
              <a:solidFill>
                <a:srgbClr val="231F20"/>
              </a:solidFill>
              <a:latin typeface="ReithSans"/>
            </a:endParaRPr>
          </a:p>
          <a:p>
            <a:r>
              <a:rPr lang="en-GB" sz="1100" dirty="0">
                <a:solidFill>
                  <a:srgbClr val="231F20"/>
                </a:solidFill>
                <a:latin typeface="ReithSans"/>
              </a:rPr>
              <a:t>                          40% = 32</a:t>
            </a:r>
          </a:p>
          <a:p>
            <a:endParaRPr lang="en-GB" sz="600" dirty="0">
              <a:solidFill>
                <a:srgbClr val="231F20"/>
              </a:solidFill>
              <a:latin typeface="ReithSans"/>
            </a:endParaRPr>
          </a:p>
          <a:p>
            <a:r>
              <a:rPr lang="en-GB" sz="1100" dirty="0">
                <a:solidFill>
                  <a:srgbClr val="231F20"/>
                </a:solidFill>
                <a:latin typeface="ReithSans"/>
              </a:rPr>
              <a:t>                            1% = 0.8</a:t>
            </a:r>
          </a:p>
          <a:p>
            <a:endParaRPr lang="en-GB" sz="600" dirty="0">
              <a:solidFill>
                <a:srgbClr val="231F20"/>
              </a:solidFill>
              <a:latin typeface="ReithSans"/>
            </a:endParaRPr>
          </a:p>
          <a:p>
            <a:r>
              <a:rPr lang="en-GB" sz="1100" b="1" dirty="0">
                <a:solidFill>
                  <a:srgbClr val="231F20"/>
                </a:solidFill>
                <a:latin typeface="ReithSans"/>
              </a:rPr>
              <a:t>                        100% = 80</a:t>
            </a:r>
          </a:p>
          <a:p>
            <a:pPr algn="ctr"/>
            <a:endParaRPr lang="en-GB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C794881-E10E-434C-A6A1-C0CC2073CC61}"/>
              </a:ext>
            </a:extLst>
          </p:cNvPr>
          <p:cNvSpPr/>
          <p:nvPr/>
        </p:nvSpPr>
        <p:spPr>
          <a:xfrm>
            <a:off x="3776889" y="3986619"/>
            <a:ext cx="4315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÷ 40</a:t>
            </a:r>
            <a:endParaRPr lang="en-GB" sz="10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2A22EEE-95B2-484A-AD2A-4AD99C90DE39}"/>
              </a:ext>
            </a:extLst>
          </p:cNvPr>
          <p:cNvSpPr/>
          <p:nvPr/>
        </p:nvSpPr>
        <p:spPr>
          <a:xfrm>
            <a:off x="3776889" y="4259306"/>
            <a:ext cx="4972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x 100</a:t>
            </a:r>
            <a:endParaRPr lang="en-GB" sz="11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1C4679-5798-BCE4-B51E-6688A44172E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94364" y="5001964"/>
            <a:ext cx="2088321" cy="17402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56EC06-4C5E-8259-F888-6B946D8827D4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1" b="1853"/>
          <a:stretch/>
        </p:blipFill>
        <p:spPr>
          <a:xfrm>
            <a:off x="3356261" y="5008228"/>
            <a:ext cx="2175440" cy="167716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F11C071-697D-B2B1-E7D8-3F40F074D2D6}"/>
              </a:ext>
            </a:extLst>
          </p:cNvPr>
          <p:cNvSpPr/>
          <p:nvPr/>
        </p:nvSpPr>
        <p:spPr>
          <a:xfrm>
            <a:off x="199709" y="5328620"/>
            <a:ext cx="994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u="sng" dirty="0"/>
              <a:t>Converting a recurring decimal into a fraction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045AF1-982E-48A5-82DF-1E1CDB5227E9}"/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2aed22c8-c6e0-43a7-9e59-3ddcb6b3939b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364</Words>
  <Application>Microsoft Office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Caviar Dreams</vt:lpstr>
      <vt:lpstr>Century Gothic</vt:lpstr>
      <vt:lpstr>ReithSans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48</cp:revision>
  <cp:lastPrinted>2020-07-14T10:47:34Z</cp:lastPrinted>
  <dcterms:modified xsi:type="dcterms:W3CDTF">2023-09-14T12:19:40Z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