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F6EB2F-A52B-51E8-C3D2-0F9B12C2014C}" v="1" dt="2023-10-13T09:42:00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BAB7-3D1A-4CD0-A976-9D749589F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5CB7D-0686-406E-B794-B8EBEED0F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466ED-5431-4B41-8435-3F87D7A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9A4AC-D6AD-4D46-9711-E9CDD0C9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14F9A-539D-45AF-ACF4-4A04F65E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2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60E57-4B54-4DC7-807A-3F49EB1E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B097C-6869-4459-8E8F-EA0D829ED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7A7E-223D-45EC-AF95-9AAEE5BA0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BF5C0-8402-48B7-839A-062C02E4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5C4ED-A565-4EC6-90FC-87310730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431A77-B0F1-4AB1-AC4D-616F21F85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653CA-5675-4FCD-8FF6-5067BB20C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BF2BA-B953-45E2-9494-B763CE0C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275A1-0DFF-414C-BEA7-A79DA426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2C47-9786-4677-8DF1-1CC64B9C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6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7165-3D73-4DD8-97DB-8E98DDE7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D476F-186D-47A7-A7B2-BE393AFDB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BAB8B-38FE-4482-8B34-0E7EACAA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09F31-FEE4-4971-8BF2-AE43E969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99901-53CE-49EA-9B0F-7A66A0AB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0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8CD2-8AB2-442B-80EF-D19A03F7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9DD9A-073D-40CA-8898-305E99DF1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B43A3-55D5-4B01-AD0A-91D7789A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0C46C-6E13-4BC2-9BD1-65C58535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CCC72-E3A0-4A76-A32B-05FFF754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9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E2CE-C437-4299-8CC0-FC3D3775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6386-013C-42B3-AE5F-A320D3939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8A649-90F7-41C8-AC4D-4F880EC48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CF13A-E8AA-4A98-9D3D-75AE4C76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B462F-AE61-47E9-8AAB-BA9FADAD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E8B95-7832-4B3B-873E-4324318F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8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2D2C-CC29-4EB2-A97A-7C916CBF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E6F2-0D13-4C01-90C1-522A03DF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CF2A3-86B9-4343-B248-886547464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1726E-6FDC-4850-A869-30BA1C3A0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60B4FC-3342-4137-B3CE-F04F83914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04DF1E-F7C0-4A2A-9F67-38201FC0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C92FA-FF53-4A82-BFB4-B57BF2C4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EEDB1-8B7F-4951-9EED-79B379B1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1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091E-6C5A-4B72-8738-216680C8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46CCA-5BE2-4F33-B6B1-F664EC8B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12D54-CA4D-453E-B028-ED90FEAFE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FC7C4-3BF6-4051-86B2-0820F2B0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1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A9735-E45B-4D28-8D82-6A7F665F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75F58-85A5-4141-B7C6-63E5726F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AA4F0-BFEC-420F-8FF4-62F8D297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2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658B-3A07-44AB-BF0C-D9033BAD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A58C4-21A5-4805-A845-E096B0BC0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2BD3E-1B72-4874-B0F6-36B8C035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81388-2E53-41A8-B346-F19D0D84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B3537-CEE0-46C1-860B-8E395891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834DF-EEA4-4731-90DF-3D3461F1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6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F3F7-97FE-4D19-AFF4-7D68EE19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3A6EE-D8C3-4572-BA1E-4E33DB303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3B429-F5F1-4730-A882-24AEEA34A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EE2B0-AFA2-45D2-95A1-138E08A9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8E9AE-7A32-405E-AD3F-6E4A4851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6A96A-E3B0-42CD-9576-175D60EB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1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7E867-9661-4295-9131-545E74E5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58298-5B19-48C5-A901-F69B0F62A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9D16D-A9E0-476D-B849-9133F5FA7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0D08-62BD-46DA-8ED6-D5B832185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F8A0F-6CFE-4C6E-9F3C-139DF854E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554481" y="221052"/>
            <a:ext cx="6007395" cy="1646922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435896" y="4903892"/>
            <a:ext cx="5709723" cy="1525321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476242" y="1987556"/>
            <a:ext cx="4025120" cy="28047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9" name="Rectangle: Rounded Corners 10"/>
          <p:cNvSpPr/>
          <p:nvPr/>
        </p:nvSpPr>
        <p:spPr>
          <a:xfrm>
            <a:off x="6717572" y="221848"/>
            <a:ext cx="2589973" cy="4098202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4657058" y="2180386"/>
            <a:ext cx="1904818" cy="21396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20" y="5002977"/>
            <a:ext cx="381301" cy="3813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1264218" y="4944046"/>
            <a:ext cx="441711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sz="1600" kern="0" dirty="0">
                <a:solidFill>
                  <a:srgbClr val="000000"/>
                </a:solidFill>
              </a:rPr>
              <a:t>KEY VOCAB</a:t>
            </a:r>
            <a:r>
              <a:rPr lang="en-GB" sz="1600" kern="0" dirty="0">
                <a:solidFill>
                  <a:srgbClr val="000000"/>
                </a:solidFill>
              </a:rPr>
              <a:t>ULARY</a:t>
            </a:r>
            <a:r>
              <a:rPr lang="en-GB" sz="1600" u="none" kern="0" dirty="0">
                <a:solidFill>
                  <a:srgbClr val="000000"/>
                </a:solidFill>
              </a:rPr>
              <a:t> – Can you learn these spellings?</a:t>
            </a:r>
            <a:endParaRPr sz="1600" u="none" kern="0" dirty="0">
              <a:solidFill>
                <a:srgbClr val="000000"/>
              </a:solidFill>
            </a:endParaRPr>
          </a:p>
        </p:txBody>
      </p:sp>
      <p:sp>
        <p:nvSpPr>
          <p:cNvPr id="105" name="TextBox 16"/>
          <p:cNvSpPr txBox="1"/>
          <p:nvPr/>
        </p:nvSpPr>
        <p:spPr>
          <a:xfrm>
            <a:off x="6818938" y="372246"/>
            <a:ext cx="2463911" cy="3754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lang="en-GB" sz="1400" b="0" u="none" kern="0" dirty="0"/>
              <a:t>Is Dr Frankenstein to blame for the deaths of Elizabeth, William, and Henry?</a:t>
            </a:r>
          </a:p>
          <a:p>
            <a:pPr defTabSz="457200" hangingPunct="0">
              <a:defRPr/>
            </a:pPr>
            <a:endParaRPr lang="en-GB" sz="1400" b="0" u="none" kern="0" dirty="0"/>
          </a:p>
          <a:p>
            <a:pPr defTabSz="457200" hangingPunct="0">
              <a:defRPr/>
            </a:pPr>
            <a:r>
              <a:rPr lang="en-GB" sz="1400" b="0" u="none" kern="0" dirty="0"/>
              <a:t>Yes, because… __________________________________________________________________________________________________________________________________</a:t>
            </a:r>
          </a:p>
          <a:p>
            <a:pPr defTabSz="457200" hangingPunct="0">
              <a:defRPr/>
            </a:pPr>
            <a:endParaRPr lang="en-GB" sz="1400" b="0" u="none" kern="0" dirty="0"/>
          </a:p>
          <a:p>
            <a:pPr defTabSz="457200" hangingPunct="0">
              <a:defRPr/>
            </a:pPr>
            <a:r>
              <a:rPr lang="en-GB" sz="1400" b="0" u="none" kern="0" dirty="0"/>
              <a:t>No, because… __________________________________________________________________________________________________________________________________</a:t>
            </a:r>
          </a:p>
        </p:txBody>
      </p:sp>
      <p:sp>
        <p:nvSpPr>
          <p:cNvPr id="106" name="TextBox 21"/>
          <p:cNvSpPr txBox="1"/>
          <p:nvPr/>
        </p:nvSpPr>
        <p:spPr>
          <a:xfrm>
            <a:off x="872923" y="229790"/>
            <a:ext cx="5676658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sz="1600" kern="0" dirty="0">
                <a:solidFill>
                  <a:srgbClr val="000000"/>
                </a:solidFill>
              </a:rPr>
              <a:t>KEY KNOWLEDGE</a:t>
            </a:r>
            <a:endParaRPr lang="en-GB" sz="1600" kern="0" dirty="0">
              <a:solidFill>
                <a:srgbClr val="000000"/>
              </a:solidFill>
            </a:endParaRPr>
          </a:p>
          <a:p>
            <a:pPr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The </a:t>
            </a:r>
            <a:r>
              <a:rPr lang="en-GB" sz="1400" u="none" kern="0" dirty="0">
                <a:sym typeface="Wingdings" panose="05000000000000000000" pitchFamily="2" charset="2"/>
              </a:rPr>
              <a:t>objective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of this </a:t>
            </a:r>
            <a:r>
              <a:rPr lang="en-GB" sz="1400" b="0" u="none" dirty="0">
                <a:sym typeface="Wingdings" panose="05000000000000000000" pitchFamily="2" charset="2"/>
              </a:rPr>
              <a:t>unit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of work is to: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effectLst/>
              </a:rPr>
              <a:t>To explore in a practical context the theme of Gothic Horror through images and music.</a:t>
            </a:r>
            <a:r>
              <a:rPr lang="en-US" sz="1400" b="0" i="0" u="none" strike="noStrike" dirty="0">
                <a:effectLst/>
              </a:rPr>
              <a:t>​</a:t>
            </a:r>
            <a:r>
              <a:rPr lang="en-US" sz="1400" b="0" i="0" dirty="0">
                <a:effectLst/>
              </a:rPr>
              <a:t>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effectLst/>
              </a:rPr>
              <a:t>To learn about tension and climax in drama</a:t>
            </a:r>
            <a:r>
              <a:rPr lang="en-US" sz="1400" b="0" i="0" u="none" strike="noStrike" dirty="0">
                <a:effectLst/>
              </a:rPr>
              <a:t>​</a:t>
            </a:r>
            <a:r>
              <a:rPr lang="en-US" sz="1400" b="0" i="0" dirty="0">
                <a:effectLst/>
              </a:rPr>
              <a:t>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effectLst/>
              </a:rPr>
              <a:t>To consider what sound can add to a performance</a:t>
            </a:r>
            <a:r>
              <a:rPr lang="en-US" sz="1400" b="0" i="0" u="none" strike="noStrike" dirty="0">
                <a:effectLst/>
              </a:rPr>
              <a:t>​</a:t>
            </a:r>
            <a:r>
              <a:rPr lang="en-US" sz="1400" b="0" i="0" dirty="0">
                <a:effectLst/>
              </a:rPr>
              <a:t>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effectLst/>
              </a:rPr>
              <a:t>To take on a variety of roles and perform to an audience.</a:t>
            </a:r>
            <a:endParaRPr lang="en-US" sz="14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062" y="340633"/>
            <a:ext cx="339045" cy="339045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4704802" y="2237301"/>
            <a:ext cx="1857074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Year 9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DRAMA 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THE GOTHIC</a:t>
            </a:r>
          </a:p>
        </p:txBody>
      </p:sp>
      <p:graphicFrame>
        <p:nvGraphicFramePr>
          <p:cNvPr id="17" name="Table 2"/>
          <p:cNvGraphicFramePr/>
          <p:nvPr>
            <p:extLst>
              <p:ext uri="{D42A27DB-BD31-4B8C-83A1-F6EECF244321}">
                <p14:modId xmlns:p14="http://schemas.microsoft.com/office/powerpoint/2010/main" val="196560100"/>
              </p:ext>
            </p:extLst>
          </p:nvPr>
        </p:nvGraphicFramePr>
        <p:xfrm>
          <a:off x="508141" y="5383041"/>
          <a:ext cx="5637478" cy="1022517"/>
        </p:xfrm>
        <a:graphic>
          <a:graphicData uri="http://schemas.openxmlformats.org/drawingml/2006/table">
            <a:tbl>
              <a:tblPr/>
              <a:tblGrid>
                <a:gridCol w="74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Gothic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Supernatural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Dark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Atmosphere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Terror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Theatre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Script work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Gloomy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Conventions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Mystery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Genre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Creation of tension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Morbid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Spatial Awareness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Narrative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76688"/>
                  </a:ext>
                </a:extLst>
              </a:tr>
            </a:tbl>
          </a:graphicData>
        </a:graphic>
      </p:graphicFrame>
      <p:sp>
        <p:nvSpPr>
          <p:cNvPr id="24" name="TextBox 16">
            <a:extLst>
              <a:ext uri="{FF2B5EF4-FFF2-40B4-BE49-F238E27FC236}">
                <a16:creationId xmlns:a16="http://schemas.microsoft.com/office/drawing/2014/main" id="{34EFAB48-E91D-4F36-A662-C398BBB50DA7}"/>
              </a:ext>
            </a:extLst>
          </p:cNvPr>
          <p:cNvSpPr txBox="1"/>
          <p:nvPr/>
        </p:nvSpPr>
        <p:spPr>
          <a:xfrm>
            <a:off x="698483" y="2067660"/>
            <a:ext cx="3605940" cy="26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KEY FEATURES OF THE GOTHIC GENRE</a:t>
            </a:r>
          </a:p>
          <a:p>
            <a:pPr algn="ctr" defTabSz="457200" hangingPunct="0">
              <a:defRPr/>
            </a:pPr>
            <a:endParaRPr lang="en-GB" sz="800" kern="0" dirty="0">
              <a:solidFill>
                <a:srgbClr val="000000"/>
              </a:solidFill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400" b="0" u="none" dirty="0">
                <a:solidFill>
                  <a:srgbClr val="000000"/>
                </a:solidFill>
              </a:rPr>
              <a:t>A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 medieval style of architecture characterised by pointed arches and ornate stone-masonry</a:t>
            </a:r>
            <a:r>
              <a:rPr lang="en-US" sz="1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400" b="0" u="none" dirty="0">
                <a:solidFill>
                  <a:srgbClr val="000000"/>
                </a:solidFill>
              </a:rPr>
              <a:t>A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 gloomy, morbid style of </a:t>
            </a:r>
            <a:r>
              <a:rPr lang="en-GB" sz="1400" b="1" i="0" u="none" strike="noStrike" dirty="0">
                <a:solidFill>
                  <a:srgbClr val="000000"/>
                </a:solidFill>
                <a:effectLst/>
              </a:rPr>
              <a:t>fashion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 and make up dominated by the colour black</a:t>
            </a:r>
            <a:endParaRPr lang="en-US" sz="1400" b="0" i="0" dirty="0">
              <a:solidFill>
                <a:srgbClr val="000000"/>
              </a:solidFill>
              <a:effectLst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A gloomy, morbid genre of </a:t>
            </a:r>
            <a:r>
              <a:rPr lang="en-GB" sz="1400" b="1" i="0" u="none" strike="noStrike" dirty="0">
                <a:solidFill>
                  <a:srgbClr val="000000"/>
                </a:solidFill>
                <a:effectLst/>
              </a:rPr>
              <a:t>music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 popular in the early 1980s;</a:t>
            </a:r>
            <a:endParaRPr lang="en-US" sz="1400" b="0" i="0" dirty="0">
              <a:solidFill>
                <a:srgbClr val="000000"/>
              </a:solidFill>
              <a:effectLst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A genre of </a:t>
            </a:r>
            <a:r>
              <a:rPr lang="en-GB" sz="1400" b="1" i="0" u="none" strike="noStrike" dirty="0">
                <a:solidFill>
                  <a:srgbClr val="000000"/>
                </a:solidFill>
                <a:effectLst/>
              </a:rPr>
              <a:t>literature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 focused on terror that was first popularised in the 18th century by Horace Walpole’s </a:t>
            </a:r>
            <a:r>
              <a:rPr lang="en-GB" sz="1400" b="0" i="1" u="none" strike="noStrike" dirty="0">
                <a:solidFill>
                  <a:srgbClr val="000000"/>
                </a:solidFill>
                <a:effectLst/>
              </a:rPr>
              <a:t>The Castle of Otranto</a:t>
            </a: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.</a:t>
            </a:r>
            <a:endParaRPr lang="en-US" sz="14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26" name="Rectangle: Rounded Corners 7">
            <a:extLst>
              <a:ext uri="{FF2B5EF4-FFF2-40B4-BE49-F238E27FC236}">
                <a16:creationId xmlns:a16="http://schemas.microsoft.com/office/drawing/2014/main" id="{EBBFA18F-78AB-45CE-AD33-255B8B9FEBC5}"/>
              </a:ext>
            </a:extLst>
          </p:cNvPr>
          <p:cNvSpPr/>
          <p:nvPr/>
        </p:nvSpPr>
        <p:spPr>
          <a:xfrm>
            <a:off x="9433002" y="3710763"/>
            <a:ext cx="2142703" cy="26947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2FA3FF39-59E5-4636-84C3-D2FF5A36C09C}"/>
              </a:ext>
            </a:extLst>
          </p:cNvPr>
          <p:cNvSpPr txBox="1"/>
          <p:nvPr/>
        </p:nvSpPr>
        <p:spPr>
          <a:xfrm>
            <a:off x="9515503" y="4085875"/>
            <a:ext cx="2008252" cy="2523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CHALLENGE TASK</a:t>
            </a:r>
          </a:p>
          <a:p>
            <a:pPr algn="ctr" defTabSz="457200" hangingPunct="0">
              <a:defRPr/>
            </a:pPr>
            <a:endParaRPr lang="en-GB" sz="8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</a:rPr>
              <a:t>Create a spooky set design for the scene when Frankenstein’s Monster comes to life.</a:t>
            </a:r>
          </a:p>
          <a:p>
            <a:pPr algn="ctr"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</a:rPr>
              <a:t>Remember to consider conventions of the genre and the atmosphere you would want to create.</a:t>
            </a:r>
          </a:p>
          <a:p>
            <a:pPr algn="ctr" defTabSz="457200" hangingPunct="0">
              <a:defRPr/>
            </a:pPr>
            <a:endParaRPr lang="en-GB" sz="8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400" u="none" kern="0" dirty="0">
              <a:solidFill>
                <a:srgbClr val="000000"/>
              </a:solidFill>
            </a:endParaRPr>
          </a:p>
        </p:txBody>
      </p:sp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267385" y="60351"/>
            <a:ext cx="648070" cy="7841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21EED6-B9D9-494E-849E-50DAC7410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3" r="11032" b="16567"/>
          <a:stretch/>
        </p:blipFill>
        <p:spPr bwMode="auto">
          <a:xfrm>
            <a:off x="6994027" y="4498129"/>
            <a:ext cx="2251141" cy="188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E4ED299A-37EA-42C6-975E-697C37D28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030" y="170020"/>
            <a:ext cx="2326646" cy="343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627819F-B38C-4643-B101-E5628313B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113" y="4610550"/>
            <a:ext cx="1146967" cy="165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5" descr="Picture 15">
            <a:extLst>
              <a:ext uri="{FF2B5EF4-FFF2-40B4-BE49-F238E27FC236}">
                <a16:creationId xmlns:a16="http://schemas.microsoft.com/office/drawing/2014/main" id="{47978B98-FFA7-4AF0-A71B-E3A0CF11CA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10576" y="3719343"/>
            <a:ext cx="387554" cy="4078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31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BA48EC-C9D7-4500-A249-D06DC91BE564}">
  <ds:schemaRefs>
    <ds:schemaRef ds:uri="http://schemas.microsoft.com/office/2006/metadata/properties"/>
    <ds:schemaRef ds:uri="http://schemas.microsoft.com/office/infopath/2007/PartnerControls"/>
    <ds:schemaRef ds:uri="e11eb945-aa1b-4c9a-82de-a6796a9fe5ae"/>
    <ds:schemaRef ds:uri="624859c0-496c-4f14-b8f5-e16a9c63003a"/>
  </ds:schemaRefs>
</ds:datastoreItem>
</file>

<file path=customXml/itemProps2.xml><?xml version="1.0" encoding="utf-8"?>
<ds:datastoreItem xmlns:ds="http://schemas.openxmlformats.org/officeDocument/2006/customXml" ds:itemID="{F8DAD7DE-2514-4D66-9C0E-791B205330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62AFE5-A4FD-4489-A92C-288AF72A4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859c0-496c-4f14-b8f5-e16a9c63003a"/>
    <ds:schemaRef ds:uri="e11eb945-aa1b-4c9a-82de-a6796a9fe5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246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Higham E</cp:lastModifiedBy>
  <cp:revision>8</cp:revision>
  <dcterms:created xsi:type="dcterms:W3CDTF">2022-07-15T08:17:44Z</dcterms:created>
  <dcterms:modified xsi:type="dcterms:W3CDTF">2023-10-13T09:42:04Z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13900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