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6"/>
  </p:notesMasterIdLst>
  <p:sldIdLst>
    <p:sldId id="258" r:id="rId5"/>
  </p:sldIdLst>
  <p:sldSz cx="9906000" cy="6858000" type="A4"/>
  <p:notesSz cx="6669088" cy="99266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3054"/>
    <a:srgbClr val="FBD1D9"/>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5940EF-4DC1-44E6-B74A-F7BDF451CFB9}" v="2" dt="2023-09-12T15:10:39.209"/>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a:tcStyle>
        <a:tcBdr/>
        <a:fill>
          <a:solidFill>
            <a:srgbClr val="FFFFFF"/>
          </a:solidFill>
        </a:fill>
      </a:tcStyle>
    </a:band2H>
    <a:firstCo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44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ites R" userId="S::r.waites@hhhs.net::7953f5a6-1453-4477-9072-cac3d57d3eb4" providerId="AD" clId="Web-{785940EF-4DC1-44E6-B74A-F7BDF451CFB9}"/>
    <pc:docChg chg="modSld">
      <pc:chgData name="Waites R" userId="S::r.waites@hhhs.net::7953f5a6-1453-4477-9072-cac3d57d3eb4" providerId="AD" clId="Web-{785940EF-4DC1-44E6-B74A-F7BDF451CFB9}" dt="2023-09-12T15:10:39.209" v="0" actId="20577"/>
      <pc:docMkLst>
        <pc:docMk/>
      </pc:docMkLst>
      <pc:sldChg chg="modSp">
        <pc:chgData name="Waites R" userId="S::r.waites@hhhs.net::7953f5a6-1453-4477-9072-cac3d57d3eb4" providerId="AD" clId="Web-{785940EF-4DC1-44E6-B74A-F7BDF451CFB9}" dt="2023-09-12T15:10:39.209" v="0" actId="20577"/>
        <pc:sldMkLst>
          <pc:docMk/>
          <pc:sldMk cId="0" sldId="258"/>
        </pc:sldMkLst>
        <pc:spChg chg="mod">
          <ac:chgData name="Waites R" userId="S::r.waites@hhhs.net::7953f5a6-1453-4477-9072-cac3d57d3eb4" providerId="AD" clId="Web-{785940EF-4DC1-44E6-B74A-F7BDF451CFB9}" dt="2023-09-12T15:10:39.209" v="0" actId="20577"/>
          <ac:spMkLst>
            <pc:docMk/>
            <pc:sldMk cId="0" sldId="258"/>
            <ac:spMk id="14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646113" y="744538"/>
            <a:ext cx="5376862" cy="3722687"/>
          </a:xfrm>
          <a:prstGeom prst="rect">
            <a:avLst/>
          </a:prstGeom>
        </p:spPr>
        <p:txBody>
          <a:bodyPr/>
          <a:lstStyle/>
          <a:p>
            <a:endParaRPr/>
          </a:p>
        </p:txBody>
      </p:sp>
      <p:sp>
        <p:nvSpPr>
          <p:cNvPr id="92" name="Shape 92"/>
          <p:cNvSpPr>
            <a:spLocks noGrp="1"/>
          </p:cNvSpPr>
          <p:nvPr>
            <p:ph type="body" sz="quarter" idx="1"/>
          </p:nvPr>
        </p:nvSpPr>
        <p:spPr>
          <a:xfrm>
            <a:off x="889212" y="4715153"/>
            <a:ext cx="4890665" cy="4466987"/>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742950" y="1122362"/>
            <a:ext cx="84201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238250" y="3602037"/>
            <a:ext cx="74295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675878" y="1709740"/>
            <a:ext cx="8543926"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675878" y="4589464"/>
            <a:ext cx="8543926" cy="1500188"/>
          </a:xfrm>
          <a:prstGeom prst="rect">
            <a:avLst/>
          </a:prstGeom>
        </p:spPr>
        <p:txBody>
          <a:bodyPr/>
          <a:lstStyle>
            <a:lvl1pPr marL="0" indent="0">
              <a:buSzTx/>
              <a:buFontTx/>
              <a:buNone/>
              <a:defRPr sz="2400"/>
            </a:lvl1pPr>
            <a:lvl2pPr marL="0" indent="457200">
              <a:buSzTx/>
              <a:buFontTx/>
              <a:buNone/>
              <a:defRPr sz="2400"/>
            </a:lvl2pPr>
            <a:lvl3pPr marL="0" indent="914400">
              <a:buSzTx/>
              <a:buFontTx/>
              <a:buNone/>
              <a:defRPr sz="2400"/>
            </a:lvl3pPr>
            <a:lvl4pPr marL="0" indent="1371600">
              <a:buSzTx/>
              <a:buFontTx/>
              <a:buNone/>
              <a:defRPr sz="2400"/>
            </a:lvl4pPr>
            <a:lvl5pPr marL="0" indent="182880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681037" y="1825625"/>
            <a:ext cx="4210051"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682328" y="365127"/>
            <a:ext cx="8543926" cy="1325563"/>
          </a:xfrm>
          <a:prstGeom prst="rect">
            <a:avLst/>
          </a:prstGeom>
        </p:spPr>
        <p:txBody>
          <a:bodyPr/>
          <a:lstStyle/>
          <a:p>
            <a:r>
              <a:t>Title Text</a:t>
            </a:r>
          </a:p>
        </p:txBody>
      </p:sp>
      <p:sp>
        <p:nvSpPr>
          <p:cNvPr id="48" name="Body Level One…"/>
          <p:cNvSpPr txBox="1">
            <a:spLocks noGrp="1"/>
          </p:cNvSpPr>
          <p:nvPr>
            <p:ph type="body" sz="quarter" idx="1"/>
          </p:nvPr>
        </p:nvSpPr>
        <p:spPr>
          <a:xfrm>
            <a:off x="682328" y="1681163"/>
            <a:ext cx="4190703"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5014912" y="1681163"/>
            <a:ext cx="4211341" cy="823913"/>
          </a:xfrm>
          <a:prstGeom prst="rect">
            <a:avLst/>
          </a:prstGeom>
        </p:spPr>
        <p:txBody>
          <a:bodyPr anchor="b"/>
          <a:lstStyle/>
          <a:p>
            <a:pPr marL="0" indent="0">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682328" y="457200"/>
            <a:ext cx="3194943"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4211339" y="987427"/>
            <a:ext cx="5014914" cy="4873626"/>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13"/>
          </p:nvPr>
        </p:nvSpPr>
        <p:spPr>
          <a:xfrm>
            <a:off x="682328" y="2057400"/>
            <a:ext cx="3194943" cy="3811588"/>
          </a:xfrm>
          <a:prstGeom prst="rect">
            <a:avLst/>
          </a:prstGeom>
        </p:spPr>
        <p:txBody>
          <a:bodyPr/>
          <a:lstStyle/>
          <a:p>
            <a:pPr marL="0" indent="0">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682328" y="457200"/>
            <a:ext cx="3194943"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13"/>
          </p:nvPr>
        </p:nvSpPr>
        <p:spPr>
          <a:xfrm>
            <a:off x="4211339" y="987427"/>
            <a:ext cx="5014914" cy="4873626"/>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682328" y="2057400"/>
            <a:ext cx="3194943"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CB4AB"/>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81037" y="365127"/>
            <a:ext cx="8543926"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681037" y="1825625"/>
            <a:ext cx="8543926"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960981" y="6404294"/>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corbettmaths.com/contents/" TargetMode="External"/><Relationship Id="rId13" Type="http://schemas.openxmlformats.org/officeDocument/2006/relationships/image" Target="../media/image9.png"/><Relationship Id="rId3" Type="http://schemas.openxmlformats.org/officeDocument/2006/relationships/image" Target="../media/image2.png"/><Relationship Id="rId7" Type="http://schemas.openxmlformats.org/officeDocument/2006/relationships/hyperlink" Target="https://www.bbc.co.uk/bitesize/topics/z7kw2hv" TargetMode="External"/><Relationship Id="rId12" Type="http://schemas.openxmlformats.org/officeDocument/2006/relationships/image" Target="../media/image8.png"/><Relationship Id="rId2" Type="http://schemas.openxmlformats.org/officeDocument/2006/relationships/image" Target="../media/image1.png"/><Relationship Id="rId16" Type="http://schemas.openxmlformats.org/officeDocument/2006/relationships/image" Target="../media/image12.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7.png"/><Relationship Id="rId5" Type="http://schemas.openxmlformats.org/officeDocument/2006/relationships/image" Target="../media/image4.png"/><Relationship Id="rId15" Type="http://schemas.openxmlformats.org/officeDocument/2006/relationships/image" Target="../media/image11.png"/><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hyperlink" Target="https://www.pearsonactivelearn.com/app/library" TargetMode="External"/><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Rounded Corners 11"/>
          <p:cNvSpPr/>
          <p:nvPr/>
        </p:nvSpPr>
        <p:spPr>
          <a:xfrm>
            <a:off x="4189217" y="2452997"/>
            <a:ext cx="1135397" cy="2963057"/>
          </a:xfrm>
          <a:prstGeom prst="roundRect">
            <a:avLst>
              <a:gd name="adj" fmla="val 16667"/>
            </a:avLst>
          </a:prstGeom>
          <a:solidFill>
            <a:srgbClr val="FFFFFF"/>
          </a:solidFill>
          <a:ln w="76200">
            <a:solidFill>
              <a:srgbClr val="404040"/>
            </a:solidFill>
            <a:miter/>
          </a:ln>
        </p:spPr>
        <p:txBody>
          <a:bodyPr lIns="45719" rIns="45719" anchor="ctr"/>
          <a:lstStyle/>
          <a:p>
            <a:pPr algn="ctr"/>
            <a:endParaRPr/>
          </a:p>
        </p:txBody>
      </p:sp>
      <p:grpSp>
        <p:nvGrpSpPr>
          <p:cNvPr id="2" name="Group 1">
            <a:extLst>
              <a:ext uri="{FF2B5EF4-FFF2-40B4-BE49-F238E27FC236}">
                <a16:creationId xmlns:a16="http://schemas.microsoft.com/office/drawing/2014/main" id="{64A65D19-4A0D-483D-9EED-8148F5F5EA0C}"/>
              </a:ext>
            </a:extLst>
          </p:cNvPr>
          <p:cNvGrpSpPr/>
          <p:nvPr/>
        </p:nvGrpSpPr>
        <p:grpSpPr>
          <a:xfrm>
            <a:off x="568694" y="96501"/>
            <a:ext cx="4818100" cy="1960066"/>
            <a:chOff x="104640" y="4746835"/>
            <a:chExt cx="4717554" cy="2052084"/>
          </a:xfrm>
        </p:grpSpPr>
        <p:sp>
          <p:nvSpPr>
            <p:cNvPr id="129" name="Rectangle: Rounded Corners 6"/>
            <p:cNvSpPr/>
            <p:nvPr/>
          </p:nvSpPr>
          <p:spPr>
            <a:xfrm>
              <a:off x="104640" y="4746835"/>
              <a:ext cx="4717554" cy="2052084"/>
            </a:xfrm>
            <a:prstGeom prst="roundRect">
              <a:avLst>
                <a:gd name="adj" fmla="val 16667"/>
              </a:avLst>
            </a:prstGeom>
            <a:solidFill>
              <a:srgbClr val="E2F0D9"/>
            </a:solidFill>
            <a:ln w="76200">
              <a:solidFill>
                <a:srgbClr val="548235"/>
              </a:solidFill>
              <a:miter/>
            </a:ln>
          </p:spPr>
          <p:txBody>
            <a:bodyPr lIns="45719" rIns="45719" anchor="ctr"/>
            <a:lstStyle/>
            <a:p>
              <a:pPr algn="ctr"/>
              <a:endParaRPr/>
            </a:p>
          </p:txBody>
        </p:sp>
        <p:pic>
          <p:nvPicPr>
            <p:cNvPr id="133" name="Picture 30" descr="Picture 30"/>
            <p:cNvPicPr>
              <a:picLocks noChangeAspect="1"/>
            </p:cNvPicPr>
            <p:nvPr/>
          </p:nvPicPr>
          <p:blipFill>
            <a:blip r:embed="rId2"/>
            <a:stretch>
              <a:fillRect/>
            </a:stretch>
          </p:blipFill>
          <p:spPr>
            <a:xfrm>
              <a:off x="260516" y="4746835"/>
              <a:ext cx="446535" cy="446534"/>
            </a:xfrm>
            <a:prstGeom prst="rect">
              <a:avLst/>
            </a:prstGeom>
            <a:ln w="12700">
              <a:miter lim="400000"/>
            </a:ln>
          </p:spPr>
        </p:pic>
        <p:sp>
          <p:nvSpPr>
            <p:cNvPr id="134" name="TextBox 31"/>
            <p:cNvSpPr txBox="1"/>
            <p:nvPr/>
          </p:nvSpPr>
          <p:spPr>
            <a:xfrm>
              <a:off x="678799" y="4816263"/>
              <a:ext cx="1702958" cy="370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b="1" u="sng">
                  <a:latin typeface="Caviar Dreams"/>
                  <a:ea typeface="Caviar Dreams"/>
                  <a:cs typeface="Caviar Dreams"/>
                  <a:sym typeface="Caviar Dreams"/>
                </a:defRPr>
              </a:lvl1pPr>
            </a:lstStyle>
            <a:p>
              <a:r>
                <a:t>KEY VOCAB</a:t>
              </a:r>
            </a:p>
          </p:txBody>
        </p:sp>
      </p:grpSp>
      <p:sp>
        <p:nvSpPr>
          <p:cNvPr id="128" name="Rectangle: Rounded Corners 5"/>
          <p:cNvSpPr/>
          <p:nvPr/>
        </p:nvSpPr>
        <p:spPr>
          <a:xfrm>
            <a:off x="155152" y="2166352"/>
            <a:ext cx="3887268" cy="4558570"/>
          </a:xfrm>
          <a:prstGeom prst="roundRect">
            <a:avLst>
              <a:gd name="adj" fmla="val 16667"/>
            </a:avLst>
          </a:prstGeom>
          <a:solidFill>
            <a:srgbClr val="FBD1D9"/>
          </a:solidFill>
          <a:ln w="76200">
            <a:solidFill>
              <a:srgbClr val="EF3054"/>
            </a:solidFill>
            <a:miter/>
          </a:ln>
        </p:spPr>
        <p:txBody>
          <a:bodyPr lIns="45719" rIns="45719" anchor="ctr"/>
          <a:lstStyle/>
          <a:p>
            <a:pPr algn="ctr"/>
            <a:endParaRPr/>
          </a:p>
        </p:txBody>
      </p:sp>
      <p:sp>
        <p:nvSpPr>
          <p:cNvPr id="138" name="TextBox 21"/>
          <p:cNvSpPr txBox="1"/>
          <p:nvPr/>
        </p:nvSpPr>
        <p:spPr>
          <a:xfrm>
            <a:off x="1233647" y="2322083"/>
            <a:ext cx="2160612" cy="3693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lvl1pPr>
              <a:defRPr b="1" u="sng">
                <a:latin typeface="Caviar Dreams"/>
                <a:ea typeface="Caviar Dreams"/>
                <a:cs typeface="Caviar Dreams"/>
                <a:sym typeface="Caviar Dreams"/>
              </a:defRPr>
            </a:lvl1pPr>
          </a:lstStyle>
          <a:p>
            <a:r>
              <a:rPr dirty="0"/>
              <a:t>KEY KNOWLEDGE</a:t>
            </a:r>
          </a:p>
        </p:txBody>
      </p:sp>
      <p:pic>
        <p:nvPicPr>
          <p:cNvPr id="141" name="Picture 17" descr="Picture 17"/>
          <p:cNvPicPr>
            <a:picLocks noChangeAspect="1"/>
          </p:cNvPicPr>
          <p:nvPr/>
        </p:nvPicPr>
        <p:blipFill>
          <a:blip r:embed="rId3"/>
          <a:stretch>
            <a:fillRect/>
          </a:stretch>
        </p:blipFill>
        <p:spPr>
          <a:xfrm>
            <a:off x="991793" y="2337914"/>
            <a:ext cx="230341" cy="266700"/>
          </a:xfrm>
          <a:prstGeom prst="rect">
            <a:avLst/>
          </a:prstGeom>
          <a:ln w="12700">
            <a:miter lim="400000"/>
          </a:ln>
        </p:spPr>
      </p:pic>
      <p:pic>
        <p:nvPicPr>
          <p:cNvPr id="142" name="Picture 20" descr="Picture 20"/>
          <p:cNvPicPr>
            <a:picLocks noChangeAspect="1"/>
          </p:cNvPicPr>
          <p:nvPr/>
        </p:nvPicPr>
        <p:blipFill>
          <a:blip r:embed="rId4"/>
          <a:srcRect l="2807" t="8911" r="67201" b="4299"/>
          <a:stretch>
            <a:fillRect/>
          </a:stretch>
        </p:blipFill>
        <p:spPr>
          <a:xfrm>
            <a:off x="43078" y="62683"/>
            <a:ext cx="466800" cy="564840"/>
          </a:xfrm>
          <a:prstGeom prst="rect">
            <a:avLst/>
          </a:prstGeom>
          <a:ln w="12700">
            <a:miter lim="400000"/>
          </a:ln>
        </p:spPr>
      </p:pic>
      <p:sp>
        <p:nvSpPr>
          <p:cNvPr id="143" name="TextBox 18"/>
          <p:cNvSpPr txBox="1"/>
          <p:nvPr/>
        </p:nvSpPr>
        <p:spPr>
          <a:xfrm>
            <a:off x="3988504" y="2600203"/>
            <a:ext cx="1584252"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tIns="45720" rIns="45719" bIns="45720" anchor="t">
            <a:spAutoFit/>
          </a:bodyPr>
          <a:lstStyle>
            <a:lvl1pPr algn="ctr">
              <a:defRPr sz="2400" b="1" u="sng">
                <a:latin typeface="Century Gothic"/>
                <a:ea typeface="Century Gothic"/>
                <a:cs typeface="Century Gothic"/>
                <a:sym typeface="Century Gothic"/>
              </a:defRPr>
            </a:lvl1pPr>
          </a:lstStyle>
          <a:p>
            <a:r>
              <a:rPr dirty="0"/>
              <a:t>MATHS</a:t>
            </a:r>
            <a:endParaRPr lang="en-GB" dirty="0"/>
          </a:p>
          <a:p>
            <a:r>
              <a:rPr lang="en-GB" sz="1200"/>
              <a:t>Number</a:t>
            </a:r>
            <a:endParaRPr sz="1200"/>
          </a:p>
        </p:txBody>
      </p:sp>
      <p:pic>
        <p:nvPicPr>
          <p:cNvPr id="144" name="Picture 22" descr="Picture 22"/>
          <p:cNvPicPr>
            <a:picLocks noChangeAspect="1"/>
          </p:cNvPicPr>
          <p:nvPr/>
        </p:nvPicPr>
        <p:blipFill>
          <a:blip r:embed="rId5"/>
          <a:srcRect l="14964" t="33372" r="69042" b="28713"/>
          <a:stretch>
            <a:fillRect/>
          </a:stretch>
        </p:blipFill>
        <p:spPr>
          <a:xfrm>
            <a:off x="4236127" y="3376697"/>
            <a:ext cx="1054964" cy="1563070"/>
          </a:xfrm>
          <a:prstGeom prst="rect">
            <a:avLst/>
          </a:prstGeom>
          <a:ln w="12700">
            <a:miter lim="400000"/>
          </a:ln>
        </p:spPr>
      </p:pic>
      <p:grpSp>
        <p:nvGrpSpPr>
          <p:cNvPr id="4" name="Group 3">
            <a:extLst>
              <a:ext uri="{FF2B5EF4-FFF2-40B4-BE49-F238E27FC236}">
                <a16:creationId xmlns:a16="http://schemas.microsoft.com/office/drawing/2014/main" id="{A002864C-1877-444E-BCA4-0FB0742A97AA}"/>
              </a:ext>
            </a:extLst>
          </p:cNvPr>
          <p:cNvGrpSpPr/>
          <p:nvPr/>
        </p:nvGrpSpPr>
        <p:grpSpPr>
          <a:xfrm>
            <a:off x="4189217" y="5585197"/>
            <a:ext cx="3520127" cy="1139725"/>
            <a:chOff x="6678071" y="85058"/>
            <a:chExt cx="3273356" cy="1155545"/>
          </a:xfrm>
        </p:grpSpPr>
        <p:sp>
          <p:nvSpPr>
            <p:cNvPr id="131" name="Rectangle: Rounded Corners 10"/>
            <p:cNvSpPr/>
            <p:nvPr/>
          </p:nvSpPr>
          <p:spPr>
            <a:xfrm>
              <a:off x="6678071" y="85058"/>
              <a:ext cx="3160783" cy="1155545"/>
            </a:xfrm>
            <a:prstGeom prst="roundRect">
              <a:avLst>
                <a:gd name="adj" fmla="val 16667"/>
              </a:avLst>
            </a:prstGeom>
            <a:solidFill>
              <a:srgbClr val="FFF2CC"/>
            </a:solidFill>
            <a:ln w="76200">
              <a:solidFill>
                <a:srgbClr val="F0A202"/>
              </a:solidFill>
              <a:miter/>
            </a:ln>
          </p:spPr>
          <p:txBody>
            <a:bodyPr lIns="45719" rIns="45719" anchor="ctr"/>
            <a:lstStyle/>
            <a:p>
              <a:pPr algn="ctr"/>
              <a:endParaRPr/>
            </a:p>
          </p:txBody>
        </p:sp>
        <p:pic>
          <p:nvPicPr>
            <p:cNvPr id="136" name="Picture 15" descr="Picture 15"/>
            <p:cNvPicPr>
              <a:picLocks noChangeAspect="1"/>
            </p:cNvPicPr>
            <p:nvPr/>
          </p:nvPicPr>
          <p:blipFill>
            <a:blip r:embed="rId6"/>
            <a:stretch>
              <a:fillRect/>
            </a:stretch>
          </p:blipFill>
          <p:spPr>
            <a:xfrm>
              <a:off x="6764958" y="131649"/>
              <a:ext cx="431436" cy="431436"/>
            </a:xfrm>
            <a:prstGeom prst="rect">
              <a:avLst/>
            </a:prstGeom>
            <a:ln w="12700">
              <a:miter lim="400000"/>
            </a:ln>
          </p:spPr>
        </p:pic>
        <p:sp>
          <p:nvSpPr>
            <p:cNvPr id="137" name="TextBox 16"/>
            <p:cNvSpPr txBox="1"/>
            <p:nvPr/>
          </p:nvSpPr>
          <p:spPr>
            <a:xfrm>
              <a:off x="7196392" y="132948"/>
              <a:ext cx="2448079" cy="3708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b="1" u="sng">
                  <a:latin typeface="Caviar Dreams"/>
                  <a:ea typeface="Caviar Dreams"/>
                  <a:cs typeface="Caviar Dreams"/>
                  <a:sym typeface="Caviar Dreams"/>
                </a:defRPr>
              </a:lvl1pPr>
            </a:lstStyle>
            <a:p>
              <a:r>
                <a:rPr dirty="0"/>
                <a:t>FURTHER READING</a:t>
              </a:r>
            </a:p>
          </p:txBody>
        </p:sp>
        <p:sp>
          <p:nvSpPr>
            <p:cNvPr id="19" name="TextBox 16">
              <a:extLst>
                <a:ext uri="{FF2B5EF4-FFF2-40B4-BE49-F238E27FC236}">
                  <a16:creationId xmlns:a16="http://schemas.microsoft.com/office/drawing/2014/main" id="{203A14D1-956D-4760-8136-D62DFEAA816A}"/>
                </a:ext>
              </a:extLst>
            </p:cNvPr>
            <p:cNvSpPr txBox="1"/>
            <p:nvPr/>
          </p:nvSpPr>
          <p:spPr>
            <a:xfrm>
              <a:off x="6788441" y="507424"/>
              <a:ext cx="3162986" cy="5850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t">
              <a:spAutoFit/>
            </a:bodyPr>
            <a:lstStyle>
              <a:lvl1pPr>
                <a:defRPr b="1" u="sng">
                  <a:latin typeface="Caviar Dreams"/>
                  <a:ea typeface="Caviar Dreams"/>
                  <a:cs typeface="Caviar Dreams"/>
                  <a:sym typeface="Caviar Dreams"/>
                </a:defRPr>
              </a:lvl1pPr>
            </a:lstStyle>
            <a:p>
              <a:r>
                <a:rPr lang="en-GB" sz="1000" dirty="0">
                  <a:hlinkClick r:id="rId7"/>
                </a:rPr>
                <a:t>https</a:t>
              </a:r>
              <a:r>
                <a:rPr lang="en-GB" sz="1050" dirty="0">
                  <a:hlinkClick r:id="rId7"/>
                </a:rPr>
                <a:t>://www.bbc.co.uk/bitesize/topics/z7kw2hv</a:t>
              </a:r>
              <a:endParaRPr lang="en-GB" sz="1050" dirty="0"/>
            </a:p>
            <a:p>
              <a:r>
                <a:rPr lang="en-GB" sz="1050" dirty="0">
                  <a:hlinkClick r:id="rId8"/>
                </a:rPr>
                <a:t>https://corbettmaths.com/contents/</a:t>
              </a:r>
              <a:endParaRPr lang="en-GB" sz="1050" dirty="0"/>
            </a:p>
            <a:p>
              <a:r>
                <a:rPr lang="en-GB" sz="1050" dirty="0">
                  <a:hlinkClick r:id="rId9"/>
                </a:rPr>
                <a:t>https://www.pearsonactivelearn.com/app/</a:t>
              </a:r>
              <a:r>
                <a:rPr lang="en-GB" sz="1000" dirty="0">
                  <a:hlinkClick r:id="rId9"/>
                </a:rPr>
                <a:t>library</a:t>
              </a:r>
              <a:endParaRPr sz="1000" dirty="0"/>
            </a:p>
          </p:txBody>
        </p:sp>
      </p:grpSp>
      <p:sp>
        <p:nvSpPr>
          <p:cNvPr id="20" name="TextBox 21">
            <a:extLst>
              <a:ext uri="{FF2B5EF4-FFF2-40B4-BE49-F238E27FC236}">
                <a16:creationId xmlns:a16="http://schemas.microsoft.com/office/drawing/2014/main" id="{04F03654-E1B3-431E-B1B5-0C018C38A4B6}"/>
              </a:ext>
            </a:extLst>
          </p:cNvPr>
          <p:cNvSpPr txBox="1"/>
          <p:nvPr/>
        </p:nvSpPr>
        <p:spPr>
          <a:xfrm>
            <a:off x="607513" y="437855"/>
            <a:ext cx="4733532" cy="20005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lvl1pPr>
              <a:defRPr b="1" u="sng">
                <a:latin typeface="Caviar Dreams"/>
                <a:ea typeface="Caviar Dreams"/>
                <a:cs typeface="Caviar Dreams"/>
                <a:sym typeface="Caviar Dreams"/>
              </a:defRPr>
            </a:lvl1pPr>
          </a:lstStyle>
          <a:p>
            <a:r>
              <a:rPr lang="en-GB" sz="1100" u="none" dirty="0">
                <a:latin typeface="+mn-lt"/>
              </a:rPr>
              <a:t>Integers</a:t>
            </a:r>
            <a:r>
              <a:rPr lang="en-GB" sz="1100" b="0" u="none" dirty="0">
                <a:latin typeface="+mn-lt"/>
              </a:rPr>
              <a:t> are whole numbers that can be positive, negative or zero.</a:t>
            </a:r>
          </a:p>
          <a:p>
            <a:endParaRPr lang="en-GB" sz="900" b="0" u="none" dirty="0">
              <a:latin typeface="+mn-lt"/>
            </a:endParaRPr>
          </a:p>
          <a:p>
            <a:r>
              <a:rPr lang="en-GB" sz="1100" u="none" dirty="0">
                <a:latin typeface="+mn-lt"/>
              </a:rPr>
              <a:t>Multiples</a:t>
            </a:r>
            <a:r>
              <a:rPr lang="en-GB" sz="1100" b="0" u="none" dirty="0">
                <a:latin typeface="+mn-lt"/>
              </a:rPr>
              <a:t> are just times tables. Multiples of 5 are 5, 10, 15, 20, 25 …</a:t>
            </a:r>
          </a:p>
          <a:p>
            <a:endParaRPr lang="en-GB" sz="900" b="0" u="none" dirty="0">
              <a:latin typeface="+mn-lt"/>
            </a:endParaRPr>
          </a:p>
          <a:p>
            <a:r>
              <a:rPr lang="en-GB" sz="1100" u="none" dirty="0">
                <a:latin typeface="+mn-lt"/>
              </a:rPr>
              <a:t>Factors</a:t>
            </a:r>
            <a:r>
              <a:rPr lang="en-GB" sz="1100" b="0" u="none" dirty="0">
                <a:latin typeface="+mn-lt"/>
              </a:rPr>
              <a:t> is a number that divides into another number exactly and without leaving a remainder. Factors of 10 are 1, 2, 5 and 10.</a:t>
            </a:r>
          </a:p>
          <a:p>
            <a:endParaRPr lang="en-GB" sz="900" b="0" u="none" dirty="0">
              <a:latin typeface="+mn-lt"/>
            </a:endParaRPr>
          </a:p>
          <a:p>
            <a:r>
              <a:rPr lang="en-GB" sz="1100" u="none" dirty="0">
                <a:latin typeface="+mn-lt"/>
              </a:rPr>
              <a:t>Index notation </a:t>
            </a:r>
            <a:r>
              <a:rPr lang="en-GB" sz="1100" b="0" u="none" dirty="0">
                <a:latin typeface="+mn-lt"/>
              </a:rPr>
              <a:t>is a way of representing repeated multiplications of the same number. For example 5</a:t>
            </a:r>
            <a:r>
              <a:rPr lang="en-GB" sz="1100" b="0" u="none" dirty="0">
                <a:latin typeface="+mn-lt"/>
                <a:cs typeface="Calibri" panose="020F0502020204030204" pitchFamily="34" charset="0"/>
              </a:rPr>
              <a:t>² x 6³ is index notation which also means 5 x 5 x 6 x 6 x 6.</a:t>
            </a:r>
          </a:p>
          <a:p>
            <a:endParaRPr lang="en-GB" sz="900" b="0" u="none" dirty="0">
              <a:latin typeface="+mn-lt"/>
              <a:cs typeface="Calibri" panose="020F0502020204030204" pitchFamily="34" charset="0"/>
            </a:endParaRPr>
          </a:p>
          <a:p>
            <a:endParaRPr lang="en-GB" sz="1100" b="0" u="none" dirty="0">
              <a:latin typeface="+mn-lt"/>
            </a:endParaRPr>
          </a:p>
          <a:p>
            <a:endParaRPr lang="en-GB" sz="1100" b="0" u="none" dirty="0">
              <a:latin typeface="+mn-lt"/>
            </a:endParaRPr>
          </a:p>
        </p:txBody>
      </p:sp>
      <p:sp>
        <p:nvSpPr>
          <p:cNvPr id="24" name="Rectangle: Rounded Corners 6">
            <a:extLst>
              <a:ext uri="{FF2B5EF4-FFF2-40B4-BE49-F238E27FC236}">
                <a16:creationId xmlns:a16="http://schemas.microsoft.com/office/drawing/2014/main" id="{0C79B5BD-C089-4CDB-BE65-904C2012D229}"/>
              </a:ext>
            </a:extLst>
          </p:cNvPr>
          <p:cNvSpPr/>
          <p:nvPr/>
        </p:nvSpPr>
        <p:spPr>
          <a:xfrm>
            <a:off x="5495709" y="84314"/>
            <a:ext cx="4277401" cy="1553289"/>
          </a:xfrm>
          <a:prstGeom prst="roundRect">
            <a:avLst>
              <a:gd name="adj" fmla="val 16667"/>
            </a:avLst>
          </a:prstGeom>
          <a:solidFill>
            <a:srgbClr val="E2F0D9"/>
          </a:solidFill>
          <a:ln w="76200">
            <a:solidFill>
              <a:srgbClr val="548235"/>
            </a:solidFill>
            <a:miter/>
          </a:ln>
        </p:spPr>
        <p:txBody>
          <a:bodyPr lIns="45719" rIns="45719" anchor="ctr"/>
          <a:lstStyle/>
          <a:p>
            <a:pPr algn="ctr"/>
            <a:endParaRPr/>
          </a:p>
        </p:txBody>
      </p:sp>
      <p:sp>
        <p:nvSpPr>
          <p:cNvPr id="40" name="Rectangle: Rounded Corners 23">
            <a:extLst>
              <a:ext uri="{FF2B5EF4-FFF2-40B4-BE49-F238E27FC236}">
                <a16:creationId xmlns:a16="http://schemas.microsoft.com/office/drawing/2014/main" id="{69446A3A-372C-4379-991B-5B7138C1BF68}"/>
              </a:ext>
            </a:extLst>
          </p:cNvPr>
          <p:cNvSpPr/>
          <p:nvPr/>
        </p:nvSpPr>
        <p:spPr>
          <a:xfrm>
            <a:off x="6926548" y="1753531"/>
            <a:ext cx="1368824" cy="1870869"/>
          </a:xfrm>
          <a:prstGeom prst="roundRect">
            <a:avLst>
              <a:gd name="adj" fmla="val 16667"/>
            </a:avLst>
          </a:prstGeom>
          <a:solidFill>
            <a:srgbClr val="FFFFFF"/>
          </a:solidFill>
          <a:ln w="76200">
            <a:solidFill>
              <a:srgbClr val="820263"/>
            </a:solidFill>
            <a:miter/>
          </a:ln>
        </p:spPr>
        <p:txBody>
          <a:bodyPr lIns="45719" rIns="45719" anchor="ctr"/>
          <a:lstStyle/>
          <a:p>
            <a:pPr algn="ctr"/>
            <a:endParaRPr/>
          </a:p>
        </p:txBody>
      </p:sp>
      <p:sp>
        <p:nvSpPr>
          <p:cNvPr id="43" name="Text Box 2">
            <a:extLst>
              <a:ext uri="{FF2B5EF4-FFF2-40B4-BE49-F238E27FC236}">
                <a16:creationId xmlns:a16="http://schemas.microsoft.com/office/drawing/2014/main" id="{4F8F11D7-F349-4D9B-BC7E-AF4BE9BD7C71}"/>
              </a:ext>
            </a:extLst>
          </p:cNvPr>
          <p:cNvSpPr txBox="1">
            <a:spLocks noChangeArrowheads="1"/>
          </p:cNvSpPr>
          <p:nvPr/>
        </p:nvSpPr>
        <p:spPr bwMode="auto">
          <a:xfrm>
            <a:off x="5368641" y="73223"/>
            <a:ext cx="1940140" cy="266700"/>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100" b="1" u="sng" dirty="0">
                <a:effectLst/>
                <a:latin typeface="Calibri" panose="020F0502020204030204" pitchFamily="34" charset="0"/>
                <a:ea typeface="Calibri" panose="020F0502020204030204" pitchFamily="34" charset="0"/>
                <a:cs typeface="Times New Roman" panose="02020603050405020304" pitchFamily="18" charset="0"/>
              </a:rPr>
              <a:t>Significant Figures</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0" name="Rectangle: Rounded Corners 9"/>
          <p:cNvSpPr/>
          <p:nvPr/>
        </p:nvSpPr>
        <p:spPr>
          <a:xfrm>
            <a:off x="7709344" y="3749745"/>
            <a:ext cx="2095396" cy="2651055"/>
          </a:xfrm>
          <a:prstGeom prst="roundRect">
            <a:avLst>
              <a:gd name="adj" fmla="val 16667"/>
            </a:avLst>
          </a:prstGeom>
          <a:solidFill>
            <a:srgbClr val="FFFFFF"/>
          </a:solidFill>
          <a:ln w="76200">
            <a:solidFill>
              <a:srgbClr val="2F5597"/>
            </a:solidFill>
            <a:miter/>
          </a:ln>
        </p:spPr>
        <p:txBody>
          <a:bodyPr lIns="45719" rIns="45719" anchor="ctr"/>
          <a:lstStyle/>
          <a:p>
            <a:pPr algn="ctr"/>
            <a:endParaRPr/>
          </a:p>
        </p:txBody>
      </p:sp>
      <p:sp>
        <p:nvSpPr>
          <p:cNvPr id="34" name="Text Box 2">
            <a:extLst>
              <a:ext uri="{FF2B5EF4-FFF2-40B4-BE49-F238E27FC236}">
                <a16:creationId xmlns:a16="http://schemas.microsoft.com/office/drawing/2014/main" id="{3F06E3DA-4B8F-4085-9724-87D3BCE5A9D4}"/>
              </a:ext>
            </a:extLst>
          </p:cNvPr>
          <p:cNvSpPr txBox="1">
            <a:spLocks noChangeArrowheads="1"/>
          </p:cNvSpPr>
          <p:nvPr/>
        </p:nvSpPr>
        <p:spPr bwMode="auto">
          <a:xfrm>
            <a:off x="7765254" y="3841806"/>
            <a:ext cx="2010554" cy="2719662"/>
          </a:xfrm>
          <a:prstGeom prst="rect">
            <a:avLst/>
          </a:prstGeom>
          <a:noFill/>
          <a:ln w="9525">
            <a:noFill/>
            <a:miter lim="800000"/>
            <a:headEnd/>
            <a:tailEnd/>
          </a:ln>
        </p:spPr>
        <p:txBody>
          <a:bodyPr rot="0" vert="horz" wrap="square" lIns="91440" tIns="45720" rIns="91440" bIns="45720" anchor="t" anchorCtr="0">
            <a:spAutoFit/>
          </a:bodyPr>
          <a:lstStyle/>
          <a:p>
            <a:pPr>
              <a:lnSpc>
                <a:spcPct val="107000"/>
              </a:lnSpc>
              <a:spcAft>
                <a:spcPts val="8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Highest Common Factor (HCF)</a:t>
            </a:r>
            <a:r>
              <a:rPr lang="en-GB" sz="1100" dirty="0">
                <a:effectLst/>
                <a:latin typeface="Calibri" panose="020F0502020204030204" pitchFamily="34" charset="0"/>
                <a:ea typeface="Calibri" panose="020F0502020204030204" pitchFamily="34" charset="0"/>
                <a:cs typeface="Times New Roman" panose="02020603050405020304" pitchFamily="18" charset="0"/>
              </a:rPr>
              <a:t> is the biggest factor that divides into two or more numbers.</a:t>
            </a:r>
          </a:p>
          <a:p>
            <a:pPr indent="457200">
              <a:lnSpc>
                <a:spcPct val="107000"/>
              </a:lnSpc>
              <a:spcAft>
                <a:spcPts val="8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r>
              <a:rPr lang="en-GB" sz="1100" b="1" u="sng" dirty="0">
                <a:effectLst/>
                <a:latin typeface="Calibri" panose="020F0502020204030204" pitchFamily="34" charset="0"/>
                <a:ea typeface="Calibri" panose="020F0502020204030204" pitchFamily="34" charset="0"/>
                <a:cs typeface="Times New Roman" panose="02020603050405020304" pitchFamily="18" charset="0"/>
              </a:rPr>
              <a:t>30</a:t>
            </a: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r>
              <a:rPr lang="en-GB" sz="1100" b="1" u="sng" dirty="0">
                <a:effectLst/>
                <a:latin typeface="Calibri" panose="020F0502020204030204" pitchFamily="34" charset="0"/>
                <a:ea typeface="Calibri" panose="020F0502020204030204" pitchFamily="34" charset="0"/>
                <a:cs typeface="Times New Roman" panose="02020603050405020304" pitchFamily="18" charset="0"/>
              </a:rPr>
              <a:t>  12</a:t>
            </a:r>
            <a:endParaRPr lang="en-GB" sz="1100" u="sng" dirty="0">
              <a:effectLst/>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1 x 30		1 x 12</a:t>
            </a:r>
          </a:p>
          <a:p>
            <a:pPr indent="457200">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2 x 15		2 x </a:t>
            </a:r>
            <a:r>
              <a:rPr lang="en-GB" sz="1100" b="1" dirty="0">
                <a:effectLst/>
                <a:latin typeface="Calibri" panose="020F0502020204030204" pitchFamily="34" charset="0"/>
                <a:ea typeface="Calibri" panose="020F0502020204030204" pitchFamily="34" charset="0"/>
                <a:cs typeface="Times New Roman" panose="02020603050405020304" pitchFamily="18" charset="0"/>
              </a:rPr>
              <a:t>6</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3 x 10		3 x 4</a:t>
            </a:r>
          </a:p>
          <a:p>
            <a:pPr indent="457200">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5 x </a:t>
            </a:r>
            <a:r>
              <a:rPr lang="en-GB" sz="1100" b="1" dirty="0">
                <a:effectLst/>
                <a:latin typeface="Calibri" panose="020F0502020204030204" pitchFamily="34" charset="0"/>
                <a:ea typeface="Calibri" panose="020F0502020204030204" pitchFamily="34" charset="0"/>
                <a:cs typeface="Times New Roman" panose="02020603050405020304" pitchFamily="18" charset="0"/>
              </a:rPr>
              <a:t>6</a:t>
            </a: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HCF of 30 and 12 = 6</a:t>
            </a:r>
          </a:p>
        </p:txBody>
      </p:sp>
      <p:sp>
        <p:nvSpPr>
          <p:cNvPr id="10" name="Oval 9">
            <a:extLst>
              <a:ext uri="{FF2B5EF4-FFF2-40B4-BE49-F238E27FC236}">
                <a16:creationId xmlns:a16="http://schemas.microsoft.com/office/drawing/2014/main" id="{2570CFDE-E831-4456-A714-C775877BCBAC}"/>
              </a:ext>
            </a:extLst>
          </p:cNvPr>
          <p:cNvSpPr/>
          <p:nvPr/>
        </p:nvSpPr>
        <p:spPr>
          <a:xfrm>
            <a:off x="8487671" y="5631150"/>
            <a:ext cx="134337" cy="227607"/>
          </a:xfrm>
          <a:prstGeom prst="ellipse">
            <a:avLst/>
          </a:prstGeom>
          <a:noFill/>
          <a:ln w="22225" cap="flat">
            <a:solidFill>
              <a:srgbClr val="FF000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57" name="Oval 56">
            <a:extLst>
              <a:ext uri="{FF2B5EF4-FFF2-40B4-BE49-F238E27FC236}">
                <a16:creationId xmlns:a16="http://schemas.microsoft.com/office/drawing/2014/main" id="{4FF5059D-6FFC-4171-96F2-1179FEF58755}"/>
              </a:ext>
            </a:extLst>
          </p:cNvPr>
          <p:cNvSpPr/>
          <p:nvPr/>
        </p:nvSpPr>
        <p:spPr>
          <a:xfrm>
            <a:off x="9403130" y="5085792"/>
            <a:ext cx="134337" cy="227607"/>
          </a:xfrm>
          <a:prstGeom prst="ellipse">
            <a:avLst/>
          </a:prstGeom>
          <a:noFill/>
          <a:ln w="22225" cap="flat">
            <a:solidFill>
              <a:srgbClr val="FF000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grpSp>
        <p:nvGrpSpPr>
          <p:cNvPr id="12" name="Group 11">
            <a:extLst>
              <a:ext uri="{FF2B5EF4-FFF2-40B4-BE49-F238E27FC236}">
                <a16:creationId xmlns:a16="http://schemas.microsoft.com/office/drawing/2014/main" id="{48C727C8-33C5-493E-A94C-F4743FB48109}"/>
              </a:ext>
            </a:extLst>
          </p:cNvPr>
          <p:cNvGrpSpPr/>
          <p:nvPr/>
        </p:nvGrpSpPr>
        <p:grpSpPr>
          <a:xfrm>
            <a:off x="5434529" y="3735599"/>
            <a:ext cx="2163173" cy="1738398"/>
            <a:chOff x="7528927" y="1778249"/>
            <a:chExt cx="2341067" cy="1806342"/>
          </a:xfrm>
        </p:grpSpPr>
        <p:pic>
          <p:nvPicPr>
            <p:cNvPr id="8" name="Picture 7">
              <a:extLst>
                <a:ext uri="{FF2B5EF4-FFF2-40B4-BE49-F238E27FC236}">
                  <a16:creationId xmlns:a16="http://schemas.microsoft.com/office/drawing/2014/main" id="{3665439D-D6A9-4F2B-B089-019451C4433E}"/>
                </a:ext>
              </a:extLst>
            </p:cNvPr>
            <p:cNvPicPr>
              <a:picLocks noChangeAspect="1"/>
            </p:cNvPicPr>
            <p:nvPr/>
          </p:nvPicPr>
          <p:blipFill>
            <a:blip r:embed="rId10"/>
            <a:stretch>
              <a:fillRect/>
            </a:stretch>
          </p:blipFill>
          <p:spPr>
            <a:xfrm>
              <a:off x="7528927" y="1778249"/>
              <a:ext cx="2341067" cy="1806342"/>
            </a:xfrm>
            <a:prstGeom prst="rect">
              <a:avLst/>
            </a:prstGeom>
          </p:spPr>
        </p:pic>
        <p:sp>
          <p:nvSpPr>
            <p:cNvPr id="36" name="Text Box 2">
              <a:extLst>
                <a:ext uri="{FF2B5EF4-FFF2-40B4-BE49-F238E27FC236}">
                  <a16:creationId xmlns:a16="http://schemas.microsoft.com/office/drawing/2014/main" id="{011271A9-50FD-4D5F-9513-D692539A321A}"/>
                </a:ext>
              </a:extLst>
            </p:cNvPr>
            <p:cNvSpPr txBox="1">
              <a:spLocks noChangeArrowheads="1"/>
            </p:cNvSpPr>
            <p:nvPr/>
          </p:nvSpPr>
          <p:spPr bwMode="auto">
            <a:xfrm>
              <a:off x="7595139" y="1950737"/>
              <a:ext cx="2269490" cy="1610995"/>
            </a:xfrm>
            <a:prstGeom prst="rect">
              <a:avLst/>
            </a:prstGeom>
            <a:noFill/>
            <a:ln w="9525">
              <a:noFill/>
              <a:miter lim="800000"/>
              <a:headEnd/>
              <a:tailEnd/>
            </a:ln>
          </p:spPr>
          <p:txBody>
            <a:bodyPr rot="0" vert="horz" wrap="square" lIns="91440" tIns="45720" rIns="91440" bIns="45720" anchor="t" anchorCtr="0">
              <a:spAutoFit/>
            </a:bodyPr>
            <a:lstStyle/>
            <a:p>
              <a:pPr>
                <a:lnSpc>
                  <a:spcPct val="107000"/>
                </a:lnSpc>
                <a:spcAft>
                  <a:spcPts val="8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Lowest Common Multiple (LCM)</a:t>
              </a:r>
              <a:r>
                <a:rPr lang="en-GB" sz="1100" dirty="0">
                  <a:effectLst/>
                  <a:latin typeface="Calibri" panose="020F0502020204030204" pitchFamily="34" charset="0"/>
                  <a:ea typeface="Calibri" panose="020F0502020204030204" pitchFamily="34" charset="0"/>
                  <a:cs typeface="Times New Roman" panose="02020603050405020304" pitchFamily="18" charset="0"/>
                </a:rPr>
                <a:t> is the first number in the times tables of two or more numbers.</a:t>
              </a: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3’s:    3, 6, 9, 12, 15, 18, </a:t>
              </a:r>
              <a:r>
                <a:rPr lang="en-GB" sz="1100" b="1" dirty="0">
                  <a:effectLst/>
                  <a:latin typeface="Calibri" panose="020F0502020204030204" pitchFamily="34" charset="0"/>
                  <a:ea typeface="Calibri" panose="020F0502020204030204" pitchFamily="34" charset="0"/>
                  <a:cs typeface="Times New Roman" panose="02020603050405020304" pitchFamily="18" charset="0"/>
                </a:rPr>
                <a:t>21</a:t>
              </a:r>
              <a:r>
                <a:rPr lang="en-GB" sz="1100" dirty="0">
                  <a:effectLst/>
                  <a:latin typeface="Calibri" panose="020F0502020204030204" pitchFamily="34" charset="0"/>
                  <a:ea typeface="Calibri" panose="020F0502020204030204" pitchFamily="34" charset="0"/>
                  <a:cs typeface="Times New Roman" panose="02020603050405020304" pitchFamily="18" charset="0"/>
                </a:rPr>
                <a:t>, 24</a:t>
              </a: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7’s:    7, 14, </a:t>
              </a:r>
              <a:r>
                <a:rPr lang="en-GB" sz="1100" b="1" dirty="0">
                  <a:effectLst/>
                  <a:latin typeface="Calibri" panose="020F0502020204030204" pitchFamily="34" charset="0"/>
                  <a:ea typeface="Calibri" panose="020F0502020204030204" pitchFamily="34" charset="0"/>
                  <a:cs typeface="Times New Roman" panose="02020603050405020304" pitchFamily="18" charset="0"/>
                </a:rPr>
                <a:t>21</a:t>
              </a:r>
              <a:r>
                <a:rPr lang="en-GB" sz="1100" dirty="0">
                  <a:effectLst/>
                  <a:latin typeface="Calibri" panose="020F0502020204030204" pitchFamily="34" charset="0"/>
                  <a:ea typeface="Calibri" panose="020F0502020204030204" pitchFamily="34" charset="0"/>
                  <a:cs typeface="Times New Roman" panose="02020603050405020304" pitchFamily="18" charset="0"/>
                </a:rPr>
                <a:t>, 28, 35</a:t>
              </a: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LCM of 3 and 7 = 21</a:t>
              </a:r>
            </a:p>
          </p:txBody>
        </p:sp>
        <p:sp>
          <p:nvSpPr>
            <p:cNvPr id="58" name="Oval 57">
              <a:extLst>
                <a:ext uri="{FF2B5EF4-FFF2-40B4-BE49-F238E27FC236}">
                  <a16:creationId xmlns:a16="http://schemas.microsoft.com/office/drawing/2014/main" id="{27316783-6063-4074-8B43-02EB4CEDF606}"/>
                </a:ext>
              </a:extLst>
            </p:cNvPr>
            <p:cNvSpPr/>
            <p:nvPr/>
          </p:nvSpPr>
          <p:spPr>
            <a:xfrm>
              <a:off x="9145233" y="2658731"/>
              <a:ext cx="197407" cy="195007"/>
            </a:xfrm>
            <a:prstGeom prst="ellipse">
              <a:avLst/>
            </a:prstGeom>
            <a:noFill/>
            <a:ln w="22225" cap="flat">
              <a:solidFill>
                <a:srgbClr val="FF000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59" name="Oval 58">
              <a:extLst>
                <a:ext uri="{FF2B5EF4-FFF2-40B4-BE49-F238E27FC236}">
                  <a16:creationId xmlns:a16="http://schemas.microsoft.com/office/drawing/2014/main" id="{360D5E34-B6D8-4B73-863C-331A53198D09}"/>
                </a:ext>
              </a:extLst>
            </p:cNvPr>
            <p:cNvSpPr/>
            <p:nvPr/>
          </p:nvSpPr>
          <p:spPr>
            <a:xfrm>
              <a:off x="8404904" y="2957190"/>
              <a:ext cx="197407" cy="195007"/>
            </a:xfrm>
            <a:prstGeom prst="ellipse">
              <a:avLst/>
            </a:prstGeom>
            <a:noFill/>
            <a:ln w="22225" cap="flat">
              <a:solidFill>
                <a:srgbClr val="FF000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grpSp>
      <p:sp>
        <p:nvSpPr>
          <p:cNvPr id="44" name="Text Box 2">
            <a:extLst>
              <a:ext uri="{FF2B5EF4-FFF2-40B4-BE49-F238E27FC236}">
                <a16:creationId xmlns:a16="http://schemas.microsoft.com/office/drawing/2014/main" id="{4C82D918-41BD-47EC-98DD-553953DAC791}"/>
              </a:ext>
            </a:extLst>
          </p:cNvPr>
          <p:cNvSpPr txBox="1">
            <a:spLocks noChangeArrowheads="1"/>
          </p:cNvSpPr>
          <p:nvPr/>
        </p:nvSpPr>
        <p:spPr bwMode="auto">
          <a:xfrm>
            <a:off x="5547255" y="1877707"/>
            <a:ext cx="1628775" cy="266700"/>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C43F0D1D-AB2F-42D5-ACB7-B5561311E3A2}"/>
              </a:ext>
            </a:extLst>
          </p:cNvPr>
          <p:cNvPicPr>
            <a:picLocks noChangeAspect="1"/>
          </p:cNvPicPr>
          <p:nvPr/>
        </p:nvPicPr>
        <p:blipFill>
          <a:blip r:embed="rId11"/>
          <a:stretch>
            <a:fillRect/>
          </a:stretch>
        </p:blipFill>
        <p:spPr>
          <a:xfrm>
            <a:off x="7110420" y="2083085"/>
            <a:ext cx="1038155" cy="1414788"/>
          </a:xfrm>
          <a:prstGeom prst="rect">
            <a:avLst/>
          </a:prstGeom>
        </p:spPr>
      </p:pic>
      <p:sp>
        <p:nvSpPr>
          <p:cNvPr id="48" name="Rectangle: Rounded Corners 23">
            <a:extLst>
              <a:ext uri="{FF2B5EF4-FFF2-40B4-BE49-F238E27FC236}">
                <a16:creationId xmlns:a16="http://schemas.microsoft.com/office/drawing/2014/main" id="{8179BC9C-89AA-472E-89EA-56F6510A0DC4}"/>
              </a:ext>
            </a:extLst>
          </p:cNvPr>
          <p:cNvSpPr/>
          <p:nvPr/>
        </p:nvSpPr>
        <p:spPr>
          <a:xfrm>
            <a:off x="8404287" y="1740489"/>
            <a:ext cx="1368824" cy="1870869"/>
          </a:xfrm>
          <a:prstGeom prst="roundRect">
            <a:avLst>
              <a:gd name="adj" fmla="val 16667"/>
            </a:avLst>
          </a:prstGeom>
          <a:solidFill>
            <a:srgbClr val="FFFFFF"/>
          </a:solidFill>
          <a:ln w="76200">
            <a:solidFill>
              <a:srgbClr val="820263"/>
            </a:solidFill>
            <a:miter/>
          </a:ln>
        </p:spPr>
        <p:txBody>
          <a:bodyPr lIns="45719" rIns="45719" anchor="ctr"/>
          <a:lstStyle/>
          <a:p>
            <a:pPr algn="ctr"/>
            <a:endParaRPr/>
          </a:p>
        </p:txBody>
      </p:sp>
      <p:pic>
        <p:nvPicPr>
          <p:cNvPr id="7" name="Picture 6">
            <a:extLst>
              <a:ext uri="{FF2B5EF4-FFF2-40B4-BE49-F238E27FC236}">
                <a16:creationId xmlns:a16="http://schemas.microsoft.com/office/drawing/2014/main" id="{CD6BD2D1-8BE1-4C13-A34A-92CD6EE2F94E}"/>
              </a:ext>
            </a:extLst>
          </p:cNvPr>
          <p:cNvPicPr>
            <a:picLocks noChangeAspect="1"/>
          </p:cNvPicPr>
          <p:nvPr/>
        </p:nvPicPr>
        <p:blipFill>
          <a:blip r:embed="rId12"/>
          <a:stretch>
            <a:fillRect/>
          </a:stretch>
        </p:blipFill>
        <p:spPr>
          <a:xfrm>
            <a:off x="8638827" y="2014213"/>
            <a:ext cx="983776" cy="1414787"/>
          </a:xfrm>
          <a:prstGeom prst="rect">
            <a:avLst/>
          </a:prstGeom>
        </p:spPr>
      </p:pic>
      <p:sp>
        <p:nvSpPr>
          <p:cNvPr id="49" name="Text Box 2">
            <a:extLst>
              <a:ext uri="{FF2B5EF4-FFF2-40B4-BE49-F238E27FC236}">
                <a16:creationId xmlns:a16="http://schemas.microsoft.com/office/drawing/2014/main" id="{1AA524E8-03EC-4A29-9401-2446BBFEC21F}"/>
              </a:ext>
            </a:extLst>
          </p:cNvPr>
          <p:cNvSpPr txBox="1">
            <a:spLocks noChangeArrowheads="1"/>
          </p:cNvSpPr>
          <p:nvPr/>
        </p:nvSpPr>
        <p:spPr bwMode="auto">
          <a:xfrm>
            <a:off x="6796572" y="1814592"/>
            <a:ext cx="1628775" cy="266700"/>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100" b="1" u="sng" dirty="0">
                <a:effectLst/>
                <a:latin typeface="Calibri" panose="020F0502020204030204" pitchFamily="34" charset="0"/>
                <a:ea typeface="Calibri" panose="020F0502020204030204" pitchFamily="34" charset="0"/>
                <a:cs typeface="Times New Roman" panose="02020603050405020304" pitchFamily="18" charset="0"/>
              </a:rPr>
              <a:t>Square Numbers</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Text Box 2">
            <a:extLst>
              <a:ext uri="{FF2B5EF4-FFF2-40B4-BE49-F238E27FC236}">
                <a16:creationId xmlns:a16="http://schemas.microsoft.com/office/drawing/2014/main" id="{480B1BBF-97CF-40E3-B55A-705665EB21CE}"/>
              </a:ext>
            </a:extLst>
          </p:cNvPr>
          <p:cNvSpPr txBox="1">
            <a:spLocks noChangeArrowheads="1"/>
          </p:cNvSpPr>
          <p:nvPr/>
        </p:nvSpPr>
        <p:spPr bwMode="auto">
          <a:xfrm>
            <a:off x="8299000" y="1781004"/>
            <a:ext cx="1628775" cy="266700"/>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100" b="1" u="sng" dirty="0">
                <a:effectLst/>
                <a:latin typeface="Calibri" panose="020F0502020204030204" pitchFamily="34" charset="0"/>
                <a:ea typeface="Calibri" panose="020F0502020204030204" pitchFamily="34" charset="0"/>
                <a:cs typeface="Times New Roman" panose="02020603050405020304" pitchFamily="18" charset="0"/>
              </a:rPr>
              <a:t>Cube Numbers</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4" name="Picture 13">
            <a:extLst>
              <a:ext uri="{FF2B5EF4-FFF2-40B4-BE49-F238E27FC236}">
                <a16:creationId xmlns:a16="http://schemas.microsoft.com/office/drawing/2014/main" id="{DC7FAE7A-34E1-49A4-8776-D046691D22E1}"/>
              </a:ext>
            </a:extLst>
          </p:cNvPr>
          <p:cNvPicPr>
            <a:picLocks noChangeAspect="1"/>
          </p:cNvPicPr>
          <p:nvPr/>
        </p:nvPicPr>
        <p:blipFill>
          <a:blip r:embed="rId13"/>
          <a:stretch>
            <a:fillRect/>
          </a:stretch>
        </p:blipFill>
        <p:spPr>
          <a:xfrm>
            <a:off x="5693845" y="322355"/>
            <a:ext cx="3871304" cy="1154259"/>
          </a:xfrm>
          <a:prstGeom prst="rect">
            <a:avLst/>
          </a:prstGeom>
        </p:spPr>
      </p:pic>
      <p:sp>
        <p:nvSpPr>
          <p:cNvPr id="56" name="Rectangle: Rounded Corners 23">
            <a:extLst>
              <a:ext uri="{FF2B5EF4-FFF2-40B4-BE49-F238E27FC236}">
                <a16:creationId xmlns:a16="http://schemas.microsoft.com/office/drawing/2014/main" id="{4E3C42A6-2737-4C84-A984-FBCA4597681D}"/>
              </a:ext>
            </a:extLst>
          </p:cNvPr>
          <p:cNvSpPr/>
          <p:nvPr/>
        </p:nvSpPr>
        <p:spPr>
          <a:xfrm>
            <a:off x="5432218" y="1768506"/>
            <a:ext cx="1368824" cy="1870869"/>
          </a:xfrm>
          <a:prstGeom prst="roundRect">
            <a:avLst>
              <a:gd name="adj" fmla="val 16667"/>
            </a:avLst>
          </a:prstGeom>
          <a:solidFill>
            <a:srgbClr val="FFFFFF"/>
          </a:solidFill>
          <a:ln w="76200">
            <a:solidFill>
              <a:srgbClr val="820263"/>
            </a:solidFill>
            <a:miter/>
          </a:ln>
        </p:spPr>
        <p:txBody>
          <a:bodyPr lIns="45719" rIns="45719" anchor="ctr"/>
          <a:lstStyle/>
          <a:p>
            <a:pPr algn="ctr"/>
            <a:endParaRPr/>
          </a:p>
        </p:txBody>
      </p:sp>
      <p:pic>
        <p:nvPicPr>
          <p:cNvPr id="15" name="Picture 14">
            <a:extLst>
              <a:ext uri="{FF2B5EF4-FFF2-40B4-BE49-F238E27FC236}">
                <a16:creationId xmlns:a16="http://schemas.microsoft.com/office/drawing/2014/main" id="{798C9D85-9BAD-42D3-A0DB-2D36A401AAC7}"/>
              </a:ext>
            </a:extLst>
          </p:cNvPr>
          <p:cNvPicPr>
            <a:picLocks noChangeAspect="1"/>
          </p:cNvPicPr>
          <p:nvPr/>
        </p:nvPicPr>
        <p:blipFill>
          <a:blip r:embed="rId14"/>
          <a:stretch>
            <a:fillRect/>
          </a:stretch>
        </p:blipFill>
        <p:spPr>
          <a:xfrm>
            <a:off x="5662561" y="2546010"/>
            <a:ext cx="995049" cy="957500"/>
          </a:xfrm>
          <a:prstGeom prst="rect">
            <a:avLst/>
          </a:prstGeom>
        </p:spPr>
      </p:pic>
      <p:sp>
        <p:nvSpPr>
          <p:cNvPr id="60" name="Text Box 2">
            <a:extLst>
              <a:ext uri="{FF2B5EF4-FFF2-40B4-BE49-F238E27FC236}">
                <a16:creationId xmlns:a16="http://schemas.microsoft.com/office/drawing/2014/main" id="{591B7747-DDE4-4F27-A3C1-8FDA5CFBEEF0}"/>
              </a:ext>
            </a:extLst>
          </p:cNvPr>
          <p:cNvSpPr txBox="1">
            <a:spLocks noChangeArrowheads="1"/>
          </p:cNvSpPr>
          <p:nvPr/>
        </p:nvSpPr>
        <p:spPr bwMode="auto">
          <a:xfrm>
            <a:off x="5425892" y="1778862"/>
            <a:ext cx="1403393" cy="266700"/>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100" b="1" u="sng" dirty="0">
                <a:effectLst/>
                <a:latin typeface="Calibri" panose="020F0502020204030204" pitchFamily="34" charset="0"/>
                <a:ea typeface="Calibri" panose="020F0502020204030204" pitchFamily="34" charset="0"/>
                <a:cs typeface="Times New Roman" panose="02020603050405020304" pitchFamily="18" charset="0"/>
              </a:rPr>
              <a:t>Write 72 as </a:t>
            </a:r>
            <a:r>
              <a:rPr lang="en-GB" sz="1100" b="1" u="sng" dirty="0">
                <a:latin typeface="Calibri" panose="020F0502020204030204" pitchFamily="34" charset="0"/>
                <a:ea typeface="Calibri" panose="020F0502020204030204" pitchFamily="34" charset="0"/>
                <a:cs typeface="Times New Roman" panose="02020603050405020304" pitchFamily="18" charset="0"/>
              </a:rPr>
              <a:t>a product </a:t>
            </a:r>
            <a:r>
              <a:rPr lang="en-GB" sz="1100" b="1" u="sng" dirty="0">
                <a:effectLst/>
                <a:latin typeface="Calibri" panose="020F0502020204030204" pitchFamily="34" charset="0"/>
                <a:ea typeface="Calibri" panose="020F0502020204030204" pitchFamily="34" charset="0"/>
                <a:cs typeface="Times New Roman" panose="02020603050405020304" pitchFamily="18" charset="0"/>
              </a:rPr>
              <a:t>of its primes</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a:extLst>
              <a:ext uri="{FF2B5EF4-FFF2-40B4-BE49-F238E27FC236}">
                <a16:creationId xmlns:a16="http://schemas.microsoft.com/office/drawing/2014/main" id="{B099CE36-515B-4F6C-9680-4467B207D952}"/>
              </a:ext>
            </a:extLst>
          </p:cNvPr>
          <p:cNvSpPr/>
          <p:nvPr/>
        </p:nvSpPr>
        <p:spPr>
          <a:xfrm>
            <a:off x="5450120" y="2162353"/>
            <a:ext cx="1370570" cy="338554"/>
          </a:xfrm>
          <a:prstGeom prst="rect">
            <a:avLst/>
          </a:prstGeom>
        </p:spPr>
        <p:txBody>
          <a:bodyPr wrap="square">
            <a:spAutoFit/>
          </a:bodyPr>
          <a:lstStyle/>
          <a:p>
            <a:pPr algn="ctr"/>
            <a:r>
              <a:rPr lang="en-GB" sz="800" dirty="0">
                <a:latin typeface="Calibri" panose="020F0502020204030204" pitchFamily="34" charset="0"/>
                <a:ea typeface="Calibri" panose="020F0502020204030204" pitchFamily="34" charset="0"/>
                <a:cs typeface="Times New Roman" panose="02020603050405020304" pitchFamily="18" charset="0"/>
              </a:rPr>
              <a:t>Hint: Try to find two factors where one of them is prime!</a:t>
            </a:r>
            <a:endParaRPr lang="en-GB" sz="800" dirty="0"/>
          </a:p>
        </p:txBody>
      </p:sp>
      <p:grpSp>
        <p:nvGrpSpPr>
          <p:cNvPr id="62" name="Group 61">
            <a:extLst>
              <a:ext uri="{FF2B5EF4-FFF2-40B4-BE49-F238E27FC236}">
                <a16:creationId xmlns:a16="http://schemas.microsoft.com/office/drawing/2014/main" id="{FD581213-EEF6-477B-9A1D-4E1B3A9F1061}"/>
              </a:ext>
            </a:extLst>
          </p:cNvPr>
          <p:cNvGrpSpPr/>
          <p:nvPr/>
        </p:nvGrpSpPr>
        <p:grpSpPr>
          <a:xfrm>
            <a:off x="-528800" y="2652786"/>
            <a:ext cx="2787887" cy="2193918"/>
            <a:chOff x="-1071120" y="-1047972"/>
            <a:chExt cx="2988451" cy="2345345"/>
          </a:xfrm>
        </p:grpSpPr>
        <p:pic>
          <p:nvPicPr>
            <p:cNvPr id="63" name="Picture 62">
              <a:extLst>
                <a:ext uri="{FF2B5EF4-FFF2-40B4-BE49-F238E27FC236}">
                  <a16:creationId xmlns:a16="http://schemas.microsoft.com/office/drawing/2014/main" id="{569AA511-1627-482D-97AE-DC910A6ABC13}"/>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64622" y="-706439"/>
              <a:ext cx="2081953" cy="2003812"/>
            </a:xfrm>
            <a:prstGeom prst="rect">
              <a:avLst/>
            </a:prstGeom>
          </p:spPr>
        </p:pic>
        <p:sp>
          <p:nvSpPr>
            <p:cNvPr id="64" name="Text Box 2">
              <a:extLst>
                <a:ext uri="{FF2B5EF4-FFF2-40B4-BE49-F238E27FC236}">
                  <a16:creationId xmlns:a16="http://schemas.microsoft.com/office/drawing/2014/main" id="{808CA2F6-C309-4DA8-903C-4ED69D8695EC}"/>
                </a:ext>
              </a:extLst>
            </p:cNvPr>
            <p:cNvSpPr txBox="1">
              <a:spLocks noChangeArrowheads="1"/>
            </p:cNvSpPr>
            <p:nvPr/>
          </p:nvSpPr>
          <p:spPr bwMode="auto">
            <a:xfrm>
              <a:off x="-1071120" y="-1047972"/>
              <a:ext cx="2800350" cy="266700"/>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100" b="1" u="sng" dirty="0">
                  <a:effectLst/>
                  <a:latin typeface="Calibri" panose="020F0502020204030204" pitchFamily="34" charset="0"/>
                  <a:ea typeface="Calibri" panose="020F0502020204030204" pitchFamily="34" charset="0"/>
                  <a:cs typeface="Times New Roman" panose="02020603050405020304" pitchFamily="18" charset="0"/>
                </a:rPr>
                <a:t>Standard Form</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18" name="Rectangle 17">
            <a:extLst>
              <a:ext uri="{FF2B5EF4-FFF2-40B4-BE49-F238E27FC236}">
                <a16:creationId xmlns:a16="http://schemas.microsoft.com/office/drawing/2014/main" id="{84AD3BE2-9D90-4F37-A93D-A4A0C91FC156}"/>
              </a:ext>
            </a:extLst>
          </p:cNvPr>
          <p:cNvSpPr/>
          <p:nvPr/>
        </p:nvSpPr>
        <p:spPr>
          <a:xfrm>
            <a:off x="2292610" y="3060869"/>
            <a:ext cx="1584252" cy="1785104"/>
          </a:xfrm>
          <a:prstGeom prst="rect">
            <a:avLst/>
          </a:prstGeom>
        </p:spPr>
        <p:txBody>
          <a:bodyPr wrap="square">
            <a:spAutoFit/>
          </a:bodyPr>
          <a:lstStyle/>
          <a:p>
            <a:pPr algn="ctr"/>
            <a:r>
              <a:rPr lang="en-GB" sz="1100" b="1" dirty="0"/>
              <a:t>Standard Form </a:t>
            </a:r>
            <a:r>
              <a:rPr lang="en-GB" sz="1100" dirty="0"/>
              <a:t>is a system of writing numbers which can be particularly useful for working with very large or very small numbers. It is based on using powers of 10 to express how big or small a number is.</a:t>
            </a:r>
          </a:p>
        </p:txBody>
      </p:sp>
      <p:sp>
        <p:nvSpPr>
          <p:cNvPr id="68" name="Text Box 2">
            <a:extLst>
              <a:ext uri="{FF2B5EF4-FFF2-40B4-BE49-F238E27FC236}">
                <a16:creationId xmlns:a16="http://schemas.microsoft.com/office/drawing/2014/main" id="{05006B0F-4D15-47D9-A87D-B4DC8EBF9ACD}"/>
              </a:ext>
            </a:extLst>
          </p:cNvPr>
          <p:cNvSpPr txBox="1">
            <a:spLocks noChangeArrowheads="1"/>
          </p:cNvSpPr>
          <p:nvPr/>
        </p:nvSpPr>
        <p:spPr bwMode="auto">
          <a:xfrm>
            <a:off x="332195" y="4952126"/>
            <a:ext cx="2612410" cy="249481"/>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1100" b="1" u="sng" dirty="0">
                <a:effectLst/>
                <a:latin typeface="Calibri" panose="020F0502020204030204" pitchFamily="34" charset="0"/>
                <a:ea typeface="Calibri" panose="020F0502020204030204" pitchFamily="34" charset="0"/>
                <a:cs typeface="Times New Roman" panose="02020603050405020304" pitchFamily="18" charset="0"/>
              </a:rPr>
              <a:t>Laws of Indices</a:t>
            </a:r>
          </a:p>
          <a:p>
            <a:pPr>
              <a:lnSpc>
                <a:spcPct val="107000"/>
              </a:lnSpc>
              <a:spcAft>
                <a:spcPts val="800"/>
              </a:spcAft>
            </a:pP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1" name="Picture 20">
            <a:extLst>
              <a:ext uri="{FF2B5EF4-FFF2-40B4-BE49-F238E27FC236}">
                <a16:creationId xmlns:a16="http://schemas.microsoft.com/office/drawing/2014/main" id="{F1F3C61D-FF13-4A74-8701-A806223645D6}"/>
              </a:ext>
            </a:extLst>
          </p:cNvPr>
          <p:cNvPicPr>
            <a:picLocks noChangeAspect="1"/>
          </p:cNvPicPr>
          <p:nvPr/>
        </p:nvPicPr>
        <p:blipFill>
          <a:blip r:embed="rId16"/>
          <a:stretch>
            <a:fillRect/>
          </a:stretch>
        </p:blipFill>
        <p:spPr>
          <a:xfrm>
            <a:off x="512601" y="5196375"/>
            <a:ext cx="2902123" cy="1412092"/>
          </a:xfrm>
          <a:prstGeom prst="rect">
            <a:avLst/>
          </a:prstGeom>
        </p:spPr>
      </p:pic>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9CB4AB"/>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0C86596C028D4691150F61051E09B6" ma:contentTypeVersion="18" ma:contentTypeDescription="Create a new document." ma:contentTypeScope="" ma:versionID="2933762d390f22e54d43439c42a5708e">
  <xsd:schema xmlns:xsd="http://www.w3.org/2001/XMLSchema" xmlns:xs="http://www.w3.org/2001/XMLSchema" xmlns:p="http://schemas.microsoft.com/office/2006/metadata/properties" xmlns:ns2="2aed22c8-c6e0-43a7-9e59-3ddcb6b3939b" xmlns:ns3="b9590396-4fab-494a-89dd-521c21ed519c" targetNamespace="http://schemas.microsoft.com/office/2006/metadata/properties" ma:root="true" ma:fieldsID="0cb9a88215c911910ae7afd7b2bed292" ns2:_="" ns3:_="">
    <xsd:import namespace="2aed22c8-c6e0-43a7-9e59-3ddcb6b3939b"/>
    <xsd:import namespace="b9590396-4fab-494a-89dd-521c21ed519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AutoKeyPoints" minOccurs="0"/>
                <xsd:element ref="ns2:MediaServiceKeyPoints" minOccurs="0"/>
                <xsd:element ref="ns2:MediaServiceGenerationTime" minOccurs="0"/>
                <xsd:element ref="ns2:MediaServiceEventHashCode" minOccurs="0"/>
                <xsd:element ref="ns2:MediaServiceLocation" minOccurs="0"/>
                <xsd:element ref="ns2:lcf76f155ced4ddcb4097134ff3c332f" minOccurs="0"/>
                <xsd:element ref="ns3:TaxCatchAll" minOccurs="0"/>
                <xsd:element ref="ns2:MediaLengthInSeconds"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ed22c8-c6e0-43a7-9e59-3ddcb6b393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bcd5a62-a70c-4280-b521-17f27abcce56" ma:termSetId="09814cd3-568e-fe90-9814-8d621ff8fb84" ma:anchorId="fba54fb3-c3e1-fe81-a776-ca4b69148c4d" ma:open="true" ma:isKeyword="false">
      <xsd:complexType>
        <xsd:sequence>
          <xsd:element ref="pc:Terms" minOccurs="0" maxOccurs="1"/>
        </xsd:sequence>
      </xsd:complex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9590396-4fab-494a-89dd-521c21ed519c"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025433ce-2785-48e6-8c34-7e9e362415c0}" ma:internalName="TaxCatchAll" ma:showField="CatchAllData" ma:web="b9590396-4fab-494a-89dd-521c21ed519c">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9590396-4fab-494a-89dd-521c21ed519c" xsi:nil="true"/>
    <lcf76f155ced4ddcb4097134ff3c332f xmlns="2aed22c8-c6e0-43a7-9e59-3ddcb6b3939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E9EF522-43D1-47E4-A74F-E4752F9177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ed22c8-c6e0-43a7-9e59-3ddcb6b3939b"/>
    <ds:schemaRef ds:uri="b9590396-4fab-494a-89dd-521c21ed51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7ECB5AB-0097-4436-8CC1-58F3770185A6}">
  <ds:schemaRefs>
    <ds:schemaRef ds:uri="http://schemas.microsoft.com/sharepoint/v3/contenttype/forms"/>
  </ds:schemaRefs>
</ds:datastoreItem>
</file>

<file path=customXml/itemProps3.xml><?xml version="1.0" encoding="utf-8"?>
<ds:datastoreItem xmlns:ds="http://schemas.openxmlformats.org/officeDocument/2006/customXml" ds:itemID="{1B04BDF4-7DD6-403C-9160-71ACEC3CE2DB}">
  <ds:schemaRefs>
    <ds:schemaRef ds:uri="http://purl.org/dc/elements/1.1/"/>
    <ds:schemaRef ds:uri="http://schemas.microsoft.com/office/2006/metadata/properties"/>
    <ds:schemaRef ds:uri="http://purl.org/dc/terms/"/>
    <ds:schemaRef ds:uri="2aed22c8-c6e0-43a7-9e59-3ddcb6b3939b"/>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 ds:uri="b9590396-4fab-494a-89dd-521c21ed519c"/>
  </ds:schemaRefs>
</ds:datastoreItem>
</file>

<file path=docProps/app.xml><?xml version="1.0" encoding="utf-8"?>
<Properties xmlns="http://schemas.openxmlformats.org/officeDocument/2006/extended-properties" xmlns:vt="http://schemas.openxmlformats.org/officeDocument/2006/docPropsVTypes">
  <TotalTime>274</TotalTime>
  <Words>288</Words>
  <Application>Microsoft Office PowerPoint</Application>
  <PresentationFormat>A4 Paper (210x297 mm)</PresentationFormat>
  <Paragraphs>35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Emma's PC</dc:creator>
  <cp:lastModifiedBy>Gibbon E</cp:lastModifiedBy>
  <cp:revision>44</cp:revision>
  <cp:lastPrinted>2020-07-14T10:47:34Z</cp:lastPrinted>
  <dcterms:modified xsi:type="dcterms:W3CDTF">2023-09-12T15:10:39Z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0x010100FF0C86596C028D4691150F61051E09B6</vt:lpwstr>
  </property>
  <property fmtid="{D5CDD505-2E9C-101B-9397-08002B2CF9AE}" pid="3" name="MediaServiceImageTags">
    <vt:lpwstr/>
  </property>
</Properties>
</file>