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bbon E" initials="GE" lastIdx="1" clrIdx="0">
    <p:extLst>
      <p:ext uri="{19B8F6BF-5375-455C-9EA6-DF929625EA0E}">
        <p15:presenceInfo xmlns:p15="http://schemas.microsoft.com/office/powerpoint/2012/main" userId="S::E.Gibbon@hhhs.net::5ebb2bec-d471-4bbe-bccc-7f36ecd3f6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054"/>
    <a:srgbClr val="F0A202"/>
    <a:srgbClr val="FFF2CC"/>
    <a:srgbClr val="CF98FC"/>
    <a:srgbClr val="B0C3E6"/>
    <a:srgbClr val="2F5597"/>
    <a:srgbClr val="820263"/>
    <a:srgbClr val="FEE8F8"/>
    <a:srgbClr val="FEDAF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390BA8-DE75-4D0D-B77C-87C1BCD5F0F4}" v="6" dt="2023-05-19T08:34:43.24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ter K" userId="S::k.slater@hhhs.net::e438a7d7-23b3-4812-a023-6b47656f5e7d" providerId="AD" clId="Web-{45390BA8-DE75-4D0D-B77C-87C1BCD5F0F4}"/>
    <pc:docChg chg="modSld">
      <pc:chgData name="Slater K" userId="S::k.slater@hhhs.net::e438a7d7-23b3-4812-a023-6b47656f5e7d" providerId="AD" clId="Web-{45390BA8-DE75-4D0D-B77C-87C1BCD5F0F4}" dt="2023-05-19T08:34:41.242" v="1" actId="20577"/>
      <pc:docMkLst>
        <pc:docMk/>
      </pc:docMkLst>
      <pc:sldChg chg="modSp">
        <pc:chgData name="Slater K" userId="S::k.slater@hhhs.net::e438a7d7-23b3-4812-a023-6b47656f5e7d" providerId="AD" clId="Web-{45390BA8-DE75-4D0D-B77C-87C1BCD5F0F4}" dt="2023-05-19T08:34:41.242" v="1" actId="20577"/>
        <pc:sldMkLst>
          <pc:docMk/>
          <pc:sldMk cId="0" sldId="258"/>
        </pc:sldMkLst>
        <pc:spChg chg="mod">
          <ac:chgData name="Slater K" userId="S::k.slater@hhhs.net::e438a7d7-23b3-4812-a023-6b47656f5e7d" providerId="AD" clId="Web-{45390BA8-DE75-4D0D-B77C-87C1BCD5F0F4}" dt="2023-05-19T08:34:41.242" v="1" actId="20577"/>
          <ac:spMkLst>
            <pc:docMk/>
            <pc:sldMk cId="0" sldId="258"/>
            <ac:spMk id="14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21" Type="http://schemas.openxmlformats.org/officeDocument/2006/relationships/image" Target="../media/image17.png"/><Relationship Id="rId7" Type="http://schemas.openxmlformats.org/officeDocument/2006/relationships/hyperlink" Target="https://www.bbc.co.uk/bitesize/topics/zrf3cdm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: Rounded Corners 5">
            <a:extLst>
              <a:ext uri="{FF2B5EF4-FFF2-40B4-BE49-F238E27FC236}">
                <a16:creationId xmlns:a16="http://schemas.microsoft.com/office/drawing/2014/main" id="{563CC975-A31E-4F2B-91B0-54CC4F00A3EE}"/>
              </a:ext>
            </a:extLst>
          </p:cNvPr>
          <p:cNvSpPr/>
          <p:nvPr/>
        </p:nvSpPr>
        <p:spPr>
          <a:xfrm>
            <a:off x="1879431" y="2985568"/>
            <a:ext cx="2082564" cy="1682122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 lang="en-GB" sz="1100" dirty="0"/>
          </a:p>
        </p:txBody>
      </p:sp>
      <p:sp>
        <p:nvSpPr>
          <p:cNvPr id="86" name="Rectangle: Rounded Corners 5">
            <a:extLst>
              <a:ext uri="{FF2B5EF4-FFF2-40B4-BE49-F238E27FC236}">
                <a16:creationId xmlns:a16="http://schemas.microsoft.com/office/drawing/2014/main" id="{A019D56A-779F-4143-A406-0F42FC09A198}"/>
              </a:ext>
            </a:extLst>
          </p:cNvPr>
          <p:cNvSpPr/>
          <p:nvPr/>
        </p:nvSpPr>
        <p:spPr>
          <a:xfrm>
            <a:off x="1885465" y="1880874"/>
            <a:ext cx="2084477" cy="977736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 lang="en-GB" sz="1100" dirty="0"/>
          </a:p>
        </p:txBody>
      </p:sp>
      <p:sp>
        <p:nvSpPr>
          <p:cNvPr id="101" name="Rectangle: Rounded Corners 23">
            <a:extLst>
              <a:ext uri="{FF2B5EF4-FFF2-40B4-BE49-F238E27FC236}">
                <a16:creationId xmlns:a16="http://schemas.microsoft.com/office/drawing/2014/main" id="{BCBE166A-3D21-4B1B-A48D-44DF7CC6AEF9}"/>
              </a:ext>
            </a:extLst>
          </p:cNvPr>
          <p:cNvSpPr/>
          <p:nvPr/>
        </p:nvSpPr>
        <p:spPr>
          <a:xfrm>
            <a:off x="5700764" y="94233"/>
            <a:ext cx="3959181" cy="466910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33511" y="4795868"/>
            <a:ext cx="5181055" cy="18991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32" name="Rectangle: Rounded Corners 11"/>
          <p:cNvSpPr/>
          <p:nvPr/>
        </p:nvSpPr>
        <p:spPr>
          <a:xfrm>
            <a:off x="4069850" y="1873717"/>
            <a:ext cx="1270707" cy="254020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431354" y="107365"/>
            <a:ext cx="5182023" cy="164342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4929" y="4780094"/>
              <a:ext cx="379493" cy="379492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8431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sz="1400" dirty="0"/>
                <a:t>KEY VOCAB</a:t>
              </a:r>
            </a:p>
          </p:txBody>
        </p:sp>
      </p:grpSp>
      <p:sp>
        <p:nvSpPr>
          <p:cNvPr id="138" name="TextBox 21"/>
          <p:cNvSpPr txBox="1"/>
          <p:nvPr/>
        </p:nvSpPr>
        <p:spPr>
          <a:xfrm>
            <a:off x="6137804" y="111823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097" y="161995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328319" cy="397274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003245" y="1933252"/>
            <a:ext cx="1421429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20" rIns="45719" bIns="45720" anchor="t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endParaRPr lang="en-GB" sz="1100" dirty="0"/>
          </a:p>
          <a:p>
            <a:r>
              <a:rPr lang="en-GB" sz="1100" dirty="0"/>
              <a:t>Y9 Area,</a:t>
            </a:r>
          </a:p>
          <a:p>
            <a:r>
              <a:rPr lang="en-GB" sz="1100" dirty="0"/>
              <a:t> Perimeter &amp; Volume</a:t>
            </a:r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338633" y="3127344"/>
            <a:ext cx="750652" cy="111219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565345" y="5727520"/>
            <a:ext cx="4358952" cy="1034536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70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 dirty="0">
                  <a:hlinkClick r:id="rId7"/>
                </a:rPr>
                <a:t>https://www.bbc.co.uk/bitesize/topics/zrf3cdm</a:t>
              </a:r>
              <a:endParaRPr lang="en-GB" sz="1100" dirty="0"/>
            </a:p>
            <a:p>
              <a:r>
                <a:rPr lang="en-GB" sz="1100" dirty="0">
                  <a:hlinkClick r:id="rId8"/>
                </a:rPr>
                <a:t>https://corbettmaths.com/contents/</a:t>
              </a:r>
              <a:endParaRPr lang="en-GB" sz="1100" dirty="0"/>
            </a:p>
            <a:p>
              <a:r>
                <a:rPr lang="en-GB" sz="1100" dirty="0">
                  <a:hlinkClick r:id="rId9"/>
                </a:rPr>
                <a:t>https://www.pearsonactivelearn.com/app/library</a:t>
              </a:r>
              <a:endParaRPr sz="11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531866" y="385776"/>
            <a:ext cx="5087799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50" u="none" dirty="0">
                <a:latin typeface="+mn-lt"/>
              </a:rPr>
              <a:t>Perimeter </a:t>
            </a:r>
            <a:r>
              <a:rPr lang="en-GB" sz="1050" b="0" u="none" dirty="0">
                <a:latin typeface="+mn-lt"/>
              </a:rPr>
              <a:t>is the distance measured around a 2D shape. You add to reach your answer.</a:t>
            </a:r>
          </a:p>
          <a:p>
            <a:endParaRPr lang="en-GB" sz="2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Area </a:t>
            </a:r>
            <a:r>
              <a:rPr lang="en-GB" sz="1050" b="0" u="none" dirty="0">
                <a:latin typeface="+mn-lt"/>
              </a:rPr>
              <a:t>is the space measured inside a 2D shape. You multiply to reach your answer.</a:t>
            </a:r>
          </a:p>
          <a:p>
            <a:endParaRPr lang="en-GB" sz="2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Volume </a:t>
            </a:r>
            <a:r>
              <a:rPr lang="en-GB" sz="1050" b="0" u="none" dirty="0"/>
              <a:t>is the space measured inside a 3D shape.</a:t>
            </a:r>
            <a:endParaRPr lang="en-GB" sz="1050" u="none" dirty="0">
              <a:latin typeface="+mn-lt"/>
            </a:endParaRPr>
          </a:p>
          <a:p>
            <a:endParaRPr lang="en-GB" sz="2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Radius </a:t>
            </a:r>
            <a:r>
              <a:rPr lang="en-GB" sz="1050" b="0" u="none" dirty="0">
                <a:latin typeface="+mn-lt"/>
              </a:rPr>
              <a:t>is the length of a circle from the centre to its edge.</a:t>
            </a:r>
          </a:p>
          <a:p>
            <a:endParaRPr lang="en-GB" sz="2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Diameter </a:t>
            </a:r>
            <a:r>
              <a:rPr lang="en-GB" sz="1050" b="0" u="none" dirty="0">
                <a:latin typeface="+mn-lt"/>
              </a:rPr>
              <a:t>is the length of a circle from one side to another that goes through the centre.</a:t>
            </a:r>
          </a:p>
          <a:p>
            <a:endParaRPr lang="en-GB" sz="2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Circumference </a:t>
            </a:r>
            <a:r>
              <a:rPr lang="en-GB" sz="1050" b="0" u="none" dirty="0">
                <a:latin typeface="+mn-lt"/>
              </a:rPr>
              <a:t>is the distance around the outside (perimeter) of a circle. </a:t>
            </a:r>
          </a:p>
          <a:p>
            <a:endParaRPr lang="en-GB" sz="1050" b="0" u="none" dirty="0">
              <a:latin typeface="+mn-lt"/>
            </a:endParaRPr>
          </a:p>
          <a:p>
            <a:endParaRPr lang="en-GB" sz="200" b="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67" name="Rectangle: Rounded Corners 23">
            <a:extLst>
              <a:ext uri="{FF2B5EF4-FFF2-40B4-BE49-F238E27FC236}">
                <a16:creationId xmlns:a16="http://schemas.microsoft.com/office/drawing/2014/main" id="{126BE40B-0163-429E-BC28-E05E9CD7DA4B}"/>
              </a:ext>
            </a:extLst>
          </p:cNvPr>
          <p:cNvSpPr/>
          <p:nvPr/>
        </p:nvSpPr>
        <p:spPr>
          <a:xfrm>
            <a:off x="5693459" y="685145"/>
            <a:ext cx="1849901" cy="2354154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2E82344-BDFE-4062-AE6F-FCC21B9D0D7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15430" y="1241602"/>
            <a:ext cx="802022" cy="795366"/>
          </a:xfrm>
          <a:prstGeom prst="rect">
            <a:avLst/>
          </a:prstGeom>
        </p:spPr>
      </p:pic>
      <p:sp>
        <p:nvSpPr>
          <p:cNvPr id="76" name="Rectangle: Rounded Corners 23">
            <a:extLst>
              <a:ext uri="{FF2B5EF4-FFF2-40B4-BE49-F238E27FC236}">
                <a16:creationId xmlns:a16="http://schemas.microsoft.com/office/drawing/2014/main" id="{03B8EBE2-4808-44D1-A564-487263CD40E1}"/>
              </a:ext>
            </a:extLst>
          </p:cNvPr>
          <p:cNvSpPr/>
          <p:nvPr/>
        </p:nvSpPr>
        <p:spPr>
          <a:xfrm>
            <a:off x="7651215" y="673240"/>
            <a:ext cx="2008730" cy="2354154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E1F12B1-6D3F-4FF1-AC34-BBF6BEEB74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55583" y="1310729"/>
            <a:ext cx="781653" cy="795366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423E6CE2-7103-43C1-8886-CA7FA5CCDE89}"/>
              </a:ext>
            </a:extLst>
          </p:cNvPr>
          <p:cNvSpPr/>
          <p:nvPr/>
        </p:nvSpPr>
        <p:spPr>
          <a:xfrm>
            <a:off x="6094314" y="737803"/>
            <a:ext cx="328327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Area of a circle</a:t>
            </a:r>
            <a:r>
              <a:rPr lang="en-GB" sz="1050" b="1" dirty="0"/>
              <a:t>  		           </a:t>
            </a:r>
            <a:r>
              <a:rPr lang="en-GB" sz="1050" b="1" u="sng" dirty="0"/>
              <a:t>Circumference of a circle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EE80A2A-52FF-4AEE-92BE-F29174B1BC28}"/>
                  </a:ext>
                </a:extLst>
              </p:cNvPr>
              <p:cNvSpPr/>
              <p:nvPr/>
            </p:nvSpPr>
            <p:spPr>
              <a:xfrm>
                <a:off x="5820485" y="957767"/>
                <a:ext cx="1376915" cy="312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400" b="1" i="1" smtClean="0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 b="1" dirty="0"/>
                            <m:t>x</m:t>
                          </m:r>
                          <m:r>
                            <a:rPr lang="en-GB" sz="1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𝒓𝒂𝒅𝒊𝒖𝒔</m:t>
                          </m:r>
                        </m:e>
                        <m: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EE80A2A-52FF-4AEE-92BE-F29174B1BC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485" y="957767"/>
                <a:ext cx="1376915" cy="3125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357E6EE9-EF3D-44C7-9BD7-05A0F1E0C2E8}"/>
                  </a:ext>
                </a:extLst>
              </p:cNvPr>
              <p:cNvSpPr/>
              <p:nvPr/>
            </p:nvSpPr>
            <p:spPr>
              <a:xfrm>
                <a:off x="7930458" y="981220"/>
                <a:ext cx="1654235" cy="32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400" b="1" i="1" smtClean="0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 b="1" dirty="0"/>
                            <m:t>x</m:t>
                          </m:r>
                          <m:r>
                            <a:rPr lang="en-GB" sz="1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b="1" i="1" dirty="0" smtClean="0">
                              <a:latin typeface="Cambria Math" panose="02040503050406030204" pitchFamily="18" charset="0"/>
                            </a:rPr>
                            <m:t>𝒅𝒊𝒂𝒎𝒆𝒕𝒆𝒓</m:t>
                          </m:r>
                        </m:e>
                        <m:sup/>
                      </m:sSup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357E6EE9-EF3D-44C7-9BD7-05A0F1E0C2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458" y="981220"/>
                <a:ext cx="1654235" cy="32618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E20BD6B-A55B-4EDB-93A4-52ED52BB9120}"/>
                  </a:ext>
                </a:extLst>
              </p:cNvPr>
              <p:cNvSpPr/>
              <p:nvPr/>
            </p:nvSpPr>
            <p:spPr>
              <a:xfrm>
                <a:off x="5777575" y="1850981"/>
                <a:ext cx="1930565" cy="1080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100" b="1" dirty="0"/>
              </a:p>
              <a:p>
                <a:r>
                  <a:rPr lang="en-GB" sz="1100" b="1" dirty="0"/>
                  <a:t>= </a:t>
                </a:r>
                <a14:m>
                  <m:oMath xmlns:m="http://schemas.openxmlformats.org/officeDocument/2006/math">
                    <m:r>
                      <a:rPr lang="el-GR" sz="1100" b="1" i="1"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GB" sz="1100" b="1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1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100" b="1" dirty="0"/>
                          <m:t>x</m:t>
                        </m:r>
                        <m:r>
                          <a:rPr lang="en-GB" sz="1100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100" b="1" i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GB" sz="11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100" b="1" dirty="0"/>
              </a:p>
              <a:p>
                <a:r>
                  <a:rPr lang="en-GB" sz="1100" b="1" dirty="0"/>
                  <a:t>= </a:t>
                </a:r>
                <a14:m>
                  <m:oMath xmlns:m="http://schemas.openxmlformats.org/officeDocument/2006/math">
                    <m:r>
                      <a:rPr lang="el-GR" sz="1100" b="1" i="1"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GB" sz="1100" b="1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1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100" b="1" dirty="0"/>
                          <m:t>x</m:t>
                        </m:r>
                        <m:r>
                          <a:rPr lang="en-GB" sz="1100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100" b="1" i="1" dirty="0"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  <m:sup/>
                    </m:sSup>
                  </m:oMath>
                </a14:m>
                <a:endParaRPr lang="en-GB" sz="1100" b="1" dirty="0"/>
              </a:p>
              <a:p>
                <a:r>
                  <a:rPr lang="en-GB" sz="1100" b="1" dirty="0"/>
                  <a:t>= 28.27433…</a:t>
                </a:r>
              </a:p>
              <a:p>
                <a:endParaRPr lang="en-GB" sz="800" b="1" dirty="0"/>
              </a:p>
              <a:p>
                <a:r>
                  <a:rPr lang="en-GB" sz="1100" b="1" dirty="0"/>
                  <a:t>      = 28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1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00" b="1" i="1" smtClean="0"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GB" sz="11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 dirty="0"/>
                  <a:t> (to 2 </a:t>
                </a:r>
                <a:r>
                  <a:rPr lang="en-GB" sz="1100" b="1" dirty="0" err="1"/>
                  <a:t>d.p</a:t>
                </a:r>
                <a:r>
                  <a:rPr lang="en-GB" sz="1100" b="1" dirty="0"/>
                  <a:t>) </a:t>
                </a:r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E20BD6B-A55B-4EDB-93A4-52ED52BB9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575" y="1850981"/>
                <a:ext cx="1930565" cy="1080167"/>
              </a:xfrm>
              <a:prstGeom prst="rect">
                <a:avLst/>
              </a:prstGeom>
              <a:blipFill>
                <a:blip r:embed="rId14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F0A1E21-CB89-42A9-8709-0F96FFD6AAF7}"/>
                  </a:ext>
                </a:extLst>
              </p:cNvPr>
              <p:cNvSpPr/>
              <p:nvPr/>
            </p:nvSpPr>
            <p:spPr>
              <a:xfrm>
                <a:off x="7789238" y="1863858"/>
                <a:ext cx="1930565" cy="107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100" b="1" dirty="0"/>
              </a:p>
              <a:p>
                <a:endParaRPr lang="en-GB" sz="1100" b="1" dirty="0"/>
              </a:p>
              <a:p>
                <a:r>
                  <a:rPr lang="en-GB" sz="1100" b="1" dirty="0"/>
                  <a:t>= </a:t>
                </a:r>
                <a14:m>
                  <m:oMath xmlns:m="http://schemas.openxmlformats.org/officeDocument/2006/math">
                    <m:r>
                      <a:rPr lang="el-GR" sz="1100" b="1" i="1"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GB" sz="1100" b="1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1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100" b="1" dirty="0"/>
                          <m:t>x</m:t>
                        </m:r>
                        <m:r>
                          <a:rPr lang="en-GB" sz="1100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100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/>
                    </m:sSup>
                  </m:oMath>
                </a14:m>
                <a:endParaRPr lang="en-GB" sz="1100" b="1" dirty="0"/>
              </a:p>
              <a:p>
                <a:r>
                  <a:rPr lang="en-GB" sz="1100" b="1" dirty="0"/>
                  <a:t>= 31.4159265…</a:t>
                </a:r>
              </a:p>
              <a:p>
                <a:endParaRPr lang="en-GB" sz="800" b="1" dirty="0"/>
              </a:p>
              <a:p>
                <a:r>
                  <a:rPr lang="en-GB" sz="1100" b="1" dirty="0"/>
                  <a:t>       = 31cm (to 2 </a:t>
                </a:r>
                <a:r>
                  <a:rPr lang="en-GB" sz="1100" b="1" dirty="0" err="1"/>
                  <a:t>d.p</a:t>
                </a:r>
                <a:r>
                  <a:rPr lang="en-GB" sz="1100" b="1" dirty="0"/>
                  <a:t>) </a:t>
                </a: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F0A1E21-CB89-42A9-8709-0F96FFD6AA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238" y="1863858"/>
                <a:ext cx="1930565" cy="1076320"/>
              </a:xfrm>
              <a:prstGeom prst="rect">
                <a:avLst/>
              </a:prstGeom>
              <a:blipFill>
                <a:blip r:embed="rId15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>
            <a:extLst>
              <a:ext uri="{FF2B5EF4-FFF2-40B4-BE49-F238E27FC236}">
                <a16:creationId xmlns:a16="http://schemas.microsoft.com/office/drawing/2014/main" id="{7E16A8E1-20C5-4E72-BD59-44EFAC5E1F1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2531" y="4975100"/>
            <a:ext cx="4868834" cy="1620467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FFA2E912-A2B0-4ED3-9A92-155741ECC2CC}"/>
              </a:ext>
            </a:extLst>
          </p:cNvPr>
          <p:cNvSpPr/>
          <p:nvPr/>
        </p:nvSpPr>
        <p:spPr>
          <a:xfrm>
            <a:off x="349364" y="4848142"/>
            <a:ext cx="203132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Surface area of a cuboid</a:t>
            </a:r>
            <a:r>
              <a:rPr lang="en-GB" sz="1050" b="1" dirty="0"/>
              <a:t>		</a:t>
            </a:r>
            <a:endParaRPr lang="en-GB" sz="1050" b="1" u="sng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A7C569C1-D63B-45B1-A3DC-0E5C830C099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027279" y="2136915"/>
            <a:ext cx="1564207" cy="665079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9192EA78-E806-473F-9B3A-DEBB146EBAE6}"/>
              </a:ext>
            </a:extLst>
          </p:cNvPr>
          <p:cNvSpPr/>
          <p:nvPr/>
        </p:nvSpPr>
        <p:spPr>
          <a:xfrm>
            <a:off x="1935051" y="1907563"/>
            <a:ext cx="196723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b="1" u="sng" dirty="0"/>
              <a:t>Conversions</a:t>
            </a:r>
          </a:p>
        </p:txBody>
      </p:sp>
      <p:sp>
        <p:nvSpPr>
          <p:cNvPr id="102" name="Rectangle: Rounded Corners 23">
            <a:extLst>
              <a:ext uri="{FF2B5EF4-FFF2-40B4-BE49-F238E27FC236}">
                <a16:creationId xmlns:a16="http://schemas.microsoft.com/office/drawing/2014/main" id="{23F364B3-B9ED-4329-BF86-79BBC9E0DB25}"/>
              </a:ext>
            </a:extLst>
          </p:cNvPr>
          <p:cNvSpPr/>
          <p:nvPr/>
        </p:nvSpPr>
        <p:spPr>
          <a:xfrm>
            <a:off x="5565345" y="3190810"/>
            <a:ext cx="4204208" cy="2425587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ACE53E1-30A2-4494-BAE1-E988C73E4F6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39341" y="4795868"/>
            <a:ext cx="1979591" cy="644420"/>
          </a:xfrm>
          <a:prstGeom prst="rect">
            <a:avLst/>
          </a:prstGeom>
        </p:spPr>
      </p:pic>
      <p:sp>
        <p:nvSpPr>
          <p:cNvPr id="103" name="Rectangle 102">
            <a:extLst>
              <a:ext uri="{FF2B5EF4-FFF2-40B4-BE49-F238E27FC236}">
                <a16:creationId xmlns:a16="http://schemas.microsoft.com/office/drawing/2014/main" id="{B400CFDE-5624-4CD5-90D9-F1CF27A83AA1}"/>
              </a:ext>
            </a:extLst>
          </p:cNvPr>
          <p:cNvSpPr/>
          <p:nvPr/>
        </p:nvSpPr>
        <p:spPr>
          <a:xfrm>
            <a:off x="5799271" y="3263154"/>
            <a:ext cx="3979934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Upper and Lower Bounds</a:t>
            </a:r>
          </a:p>
          <a:p>
            <a:endParaRPr lang="en-GB" sz="600" b="1" u="sng" dirty="0">
              <a:solidFill>
                <a:srgbClr val="EF3054"/>
              </a:solidFill>
            </a:endParaRPr>
          </a:p>
          <a:p>
            <a:pPr algn="ctr"/>
            <a:r>
              <a:rPr lang="en-GB" sz="1200" b="1" dirty="0">
                <a:solidFill>
                  <a:srgbClr val="EF3054"/>
                </a:solidFill>
              </a:rPr>
              <a:t>“State the upper and lower bounds for 5cm”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1F20CF0-E106-4D6A-82B9-384C28258104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228576" y="5273722"/>
            <a:ext cx="883728" cy="139536"/>
          </a:xfrm>
          <a:prstGeom prst="rect">
            <a:avLst/>
          </a:prstGeom>
        </p:spPr>
      </p:pic>
      <p:sp>
        <p:nvSpPr>
          <p:cNvPr id="104" name="Rectangle 103">
            <a:extLst>
              <a:ext uri="{FF2B5EF4-FFF2-40B4-BE49-F238E27FC236}">
                <a16:creationId xmlns:a16="http://schemas.microsoft.com/office/drawing/2014/main" id="{DE4F1F99-F351-41A8-B5DF-7C1E69C84EA6}"/>
              </a:ext>
            </a:extLst>
          </p:cNvPr>
          <p:cNvSpPr/>
          <p:nvPr/>
        </p:nvSpPr>
        <p:spPr>
          <a:xfrm>
            <a:off x="5678402" y="3799194"/>
            <a:ext cx="416735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The </a:t>
            </a:r>
            <a:r>
              <a:rPr lang="en-GB" sz="1050" b="1" dirty="0"/>
              <a:t>lower bound </a:t>
            </a:r>
            <a:r>
              <a:rPr lang="en-GB" sz="1050" dirty="0"/>
              <a:t>is the smallest possible value that rounds up to the number. Therefore the lower bound is 4.5cm.</a:t>
            </a:r>
          </a:p>
          <a:p>
            <a:endParaRPr lang="en-GB" sz="1050" dirty="0"/>
          </a:p>
          <a:p>
            <a:r>
              <a:rPr lang="en-GB" sz="1050" dirty="0"/>
              <a:t>The </a:t>
            </a:r>
            <a:r>
              <a:rPr lang="en-GB" sz="1050" b="1" dirty="0"/>
              <a:t>upper bound </a:t>
            </a:r>
            <a:r>
              <a:rPr lang="en-GB" sz="1050" dirty="0"/>
              <a:t>is the largest possible value that rounds down to the number. Therefore the upper bound is 5.5cm.</a:t>
            </a:r>
          </a:p>
          <a:p>
            <a:endParaRPr lang="en-GB" sz="1050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B5A5D84-3D24-463B-9D28-2D8301452B2E}"/>
              </a:ext>
            </a:extLst>
          </p:cNvPr>
          <p:cNvSpPr/>
          <p:nvPr/>
        </p:nvSpPr>
        <p:spPr>
          <a:xfrm>
            <a:off x="5705194" y="4795868"/>
            <a:ext cx="165110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/>
              <a:t>This can also be shown as an inequality…</a:t>
            </a:r>
          </a:p>
        </p:txBody>
      </p:sp>
      <p:sp>
        <p:nvSpPr>
          <p:cNvPr id="106" name="Rectangle: Rounded Corners 5">
            <a:extLst>
              <a:ext uri="{FF2B5EF4-FFF2-40B4-BE49-F238E27FC236}">
                <a16:creationId xmlns:a16="http://schemas.microsoft.com/office/drawing/2014/main" id="{CE7CE013-684F-4831-BC17-A158B6951B15}"/>
              </a:ext>
            </a:extLst>
          </p:cNvPr>
          <p:cNvSpPr/>
          <p:nvPr/>
        </p:nvSpPr>
        <p:spPr>
          <a:xfrm>
            <a:off x="159617" y="1880874"/>
            <a:ext cx="1573617" cy="2786816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 lang="en-GB" sz="11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AA291D47-3E47-483F-A6B8-90C955A0F83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88619" y="2467669"/>
            <a:ext cx="1102245" cy="970158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EAC99F71-9988-4A1A-B39D-76FA6EB50203}"/>
              </a:ext>
            </a:extLst>
          </p:cNvPr>
          <p:cNvSpPr/>
          <p:nvPr/>
        </p:nvSpPr>
        <p:spPr>
          <a:xfrm>
            <a:off x="289622" y="2034521"/>
            <a:ext cx="133882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Volume of a cylinder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A34BBDC-965A-4006-952D-B6BD5CEAB508}"/>
              </a:ext>
            </a:extLst>
          </p:cNvPr>
          <p:cNvSpPr/>
          <p:nvPr/>
        </p:nvSpPr>
        <p:spPr>
          <a:xfrm>
            <a:off x="159617" y="3581071"/>
            <a:ext cx="15736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Area of the </a:t>
            </a:r>
          </a:p>
          <a:p>
            <a:pPr algn="ctr"/>
            <a:r>
              <a:rPr lang="en-GB" sz="1100" b="1" dirty="0"/>
              <a:t>cross section </a:t>
            </a:r>
          </a:p>
          <a:p>
            <a:pPr algn="ctr"/>
            <a:r>
              <a:rPr lang="en-GB" sz="1100" b="1" dirty="0"/>
              <a:t>x</a:t>
            </a:r>
          </a:p>
          <a:p>
            <a:pPr algn="ctr"/>
            <a:r>
              <a:rPr lang="en-GB" sz="1100" b="1" dirty="0"/>
              <a:t>Height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9788B2C0-C296-4656-9487-149F4AA5FCF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535905" y="3529065"/>
            <a:ext cx="1309157" cy="969831"/>
          </a:xfrm>
          <a:prstGeom prst="rect">
            <a:avLst/>
          </a:prstGeom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id="{3A50C842-1A91-4C64-9713-BF76D8007B54}"/>
              </a:ext>
            </a:extLst>
          </p:cNvPr>
          <p:cNvSpPr/>
          <p:nvPr/>
        </p:nvSpPr>
        <p:spPr>
          <a:xfrm>
            <a:off x="1924006" y="3056981"/>
            <a:ext cx="1978281" cy="145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Careful!</a:t>
            </a:r>
          </a:p>
          <a:p>
            <a:endParaRPr lang="en-GB" sz="600" b="1" u="sng" dirty="0"/>
          </a:p>
          <a:p>
            <a:r>
              <a:rPr lang="en-GB" sz="900" dirty="0"/>
              <a:t>When asked to find the surface area of a triangular prism </a:t>
            </a:r>
          </a:p>
          <a:p>
            <a:r>
              <a:rPr lang="en-GB" sz="900" dirty="0"/>
              <a:t>like this one, you </a:t>
            </a:r>
          </a:p>
          <a:p>
            <a:r>
              <a:rPr lang="en-GB" sz="900" dirty="0"/>
              <a:t>may need to use</a:t>
            </a:r>
          </a:p>
          <a:p>
            <a:r>
              <a:rPr lang="en-GB" sz="900" dirty="0"/>
              <a:t> Pythagoras’</a:t>
            </a:r>
          </a:p>
          <a:p>
            <a:r>
              <a:rPr lang="en-GB" sz="900" dirty="0"/>
              <a:t> theorem to</a:t>
            </a:r>
          </a:p>
          <a:p>
            <a:r>
              <a:rPr lang="en-GB" sz="900" dirty="0"/>
              <a:t>get all of the</a:t>
            </a:r>
          </a:p>
          <a:p>
            <a:r>
              <a:rPr lang="en-GB" sz="900" dirty="0"/>
              <a:t>lengths!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7" ma:contentTypeDescription="Create a new document." ma:contentTypeScope="" ma:versionID="3b9007cba38f4cc811c1c538a4117e7d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814e01eca5c04fdcca3e04fd6a534e21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F9AEE9-C190-4F3B-938F-C49E1C88CE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d22c8-c6e0-43a7-9e59-3ddcb6b3939b"/>
    <ds:schemaRef ds:uri="b9590396-4fab-494a-89dd-521c21ed51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b9590396-4fab-494a-89dd-521c21ed519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311</Words>
  <Application>Microsoft Office PowerPoint</Application>
  <PresentationFormat>A4 Paper (210x297 mm)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81</cp:revision>
  <cp:lastPrinted>2020-07-14T10:47:34Z</cp:lastPrinted>
  <dcterms:modified xsi:type="dcterms:W3CDTF">2023-05-19T08:34:46Z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  <property fmtid="{D5CDD505-2E9C-101B-9397-08002B2CF9AE}" pid="3" name="MediaServiceImageTags">
    <vt:lpwstr/>
  </property>
</Properties>
</file>