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054"/>
    <a:srgbClr val="FBD1D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3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889212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rbettmaths.com/contents/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hyperlink" Target="https://www.bbc.co.uk/bitesize/topics/zxw76sg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hyperlink" Target="https://www.pearsonactivelearn.com/app/library" TargetMode="Externa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>
            <a:extLst>
              <a:ext uri="{FF2B5EF4-FFF2-40B4-BE49-F238E27FC236}">
                <a16:creationId xmlns:a16="http://schemas.microsoft.com/office/drawing/2014/main" id="{ED4D2CAD-9896-48CB-BFB8-AD726FAAE016}"/>
              </a:ext>
            </a:extLst>
          </p:cNvPr>
          <p:cNvSpPr/>
          <p:nvPr/>
        </p:nvSpPr>
        <p:spPr>
          <a:xfrm>
            <a:off x="6060953" y="3767670"/>
            <a:ext cx="3779968" cy="2932189"/>
          </a:xfrm>
          <a:prstGeom prst="rect">
            <a:avLst/>
          </a:prstGeom>
          <a:solidFill>
            <a:srgbClr val="FBD1D9"/>
          </a:solidFill>
          <a:ln w="76200" cap="flat">
            <a:solidFill>
              <a:srgbClr val="EF3054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5CAC1A2-F574-423F-8022-E358C410C525}"/>
              </a:ext>
            </a:extLst>
          </p:cNvPr>
          <p:cNvSpPr/>
          <p:nvPr/>
        </p:nvSpPr>
        <p:spPr>
          <a:xfrm>
            <a:off x="6049183" y="107365"/>
            <a:ext cx="3780618" cy="3531574"/>
          </a:xfrm>
          <a:prstGeom prst="rect">
            <a:avLst/>
          </a:prstGeom>
          <a:solidFill>
            <a:srgbClr val="FBD1D9"/>
          </a:solidFill>
          <a:ln w="76200" cap="flat">
            <a:solidFill>
              <a:srgbClr val="EF3054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68" name="Rectangle: Rounded Corners 9">
            <a:extLst>
              <a:ext uri="{FF2B5EF4-FFF2-40B4-BE49-F238E27FC236}">
                <a16:creationId xmlns:a16="http://schemas.microsoft.com/office/drawing/2014/main" id="{852175CF-A2E7-4F97-B2CE-D1B5BAE510BF}"/>
              </a:ext>
            </a:extLst>
          </p:cNvPr>
          <p:cNvSpPr/>
          <p:nvPr/>
        </p:nvSpPr>
        <p:spPr>
          <a:xfrm>
            <a:off x="2168054" y="2142041"/>
            <a:ext cx="2399210" cy="293219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32" name="Rectangle: Rounded Corners 11"/>
          <p:cNvSpPr/>
          <p:nvPr/>
        </p:nvSpPr>
        <p:spPr>
          <a:xfrm>
            <a:off x="4676077" y="2152698"/>
            <a:ext cx="1237418" cy="292153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4A65D19-4A0D-483D-9EED-8148F5F5EA0C}"/>
              </a:ext>
            </a:extLst>
          </p:cNvPr>
          <p:cNvGrpSpPr/>
          <p:nvPr/>
        </p:nvGrpSpPr>
        <p:grpSpPr>
          <a:xfrm>
            <a:off x="416513" y="99128"/>
            <a:ext cx="5452509" cy="1928470"/>
            <a:chOff x="104640" y="4746835"/>
            <a:chExt cx="4717554" cy="2052084"/>
          </a:xfrm>
        </p:grpSpPr>
        <p:sp>
          <p:nvSpPr>
            <p:cNvPr id="129" name="Rectangle: Rounded Corners 6"/>
            <p:cNvSpPr/>
            <p:nvPr/>
          </p:nvSpPr>
          <p:spPr>
            <a:xfrm>
              <a:off x="104640" y="4746835"/>
              <a:ext cx="4717554" cy="2052084"/>
            </a:xfrm>
            <a:prstGeom prst="roundRect">
              <a:avLst>
                <a:gd name="adj" fmla="val 16667"/>
              </a:avLst>
            </a:prstGeom>
            <a:solidFill>
              <a:srgbClr val="E2F0D9"/>
            </a:solidFill>
            <a:ln w="76200">
              <a:solidFill>
                <a:srgbClr val="548235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3" name="Picture 30" descr="Picture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0516" y="4746835"/>
              <a:ext cx="446535" cy="44653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4" name="TextBox 31"/>
            <p:cNvSpPr txBox="1"/>
            <p:nvPr/>
          </p:nvSpPr>
          <p:spPr>
            <a:xfrm>
              <a:off x="678799" y="4816263"/>
              <a:ext cx="1702958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t>KEY VOCAB</a:t>
              </a:r>
            </a:p>
          </p:txBody>
        </p:sp>
      </p:grpSp>
      <p:sp>
        <p:nvSpPr>
          <p:cNvPr id="138" name="TextBox 21"/>
          <p:cNvSpPr txBox="1"/>
          <p:nvPr/>
        </p:nvSpPr>
        <p:spPr>
          <a:xfrm>
            <a:off x="6623841" y="172611"/>
            <a:ext cx="216061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dirty="0"/>
              <a:t>KEY KNOWLEDGE</a:t>
            </a:r>
          </a:p>
        </p:txBody>
      </p:sp>
      <p:pic>
        <p:nvPicPr>
          <p:cNvPr id="141" name="Picture 17" descr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134" y="222783"/>
            <a:ext cx="230341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20" descr="Picture 20"/>
          <p:cNvPicPr>
            <a:picLocks noChangeAspect="1"/>
          </p:cNvPicPr>
          <p:nvPr/>
        </p:nvPicPr>
        <p:blipFill>
          <a:blip r:embed="rId4"/>
          <a:srcRect l="2807" t="8911" r="67201" b="4299"/>
          <a:stretch>
            <a:fillRect/>
          </a:stretch>
        </p:blipFill>
        <p:spPr>
          <a:xfrm>
            <a:off x="43078" y="62683"/>
            <a:ext cx="334437" cy="404677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extBox 18"/>
          <p:cNvSpPr txBox="1"/>
          <p:nvPr/>
        </p:nvSpPr>
        <p:spPr>
          <a:xfrm>
            <a:off x="4513748" y="2315686"/>
            <a:ext cx="1584252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 u="sng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MATHS</a:t>
            </a:r>
            <a:endParaRPr lang="en-GB" dirty="0"/>
          </a:p>
          <a:p>
            <a:r>
              <a:rPr lang="en-GB" sz="1100" dirty="0"/>
              <a:t>Y9 Ratio &amp; </a:t>
            </a:r>
          </a:p>
          <a:p>
            <a:r>
              <a:rPr lang="en-GB" sz="1100" dirty="0"/>
              <a:t>Proportion</a:t>
            </a:r>
            <a:endParaRPr sz="1100" dirty="0"/>
          </a:p>
        </p:txBody>
      </p:sp>
      <p:pic>
        <p:nvPicPr>
          <p:cNvPr id="144" name="Picture 22" descr="Picture 22"/>
          <p:cNvPicPr>
            <a:picLocks noChangeAspect="1"/>
          </p:cNvPicPr>
          <p:nvPr/>
        </p:nvPicPr>
        <p:blipFill>
          <a:blip r:embed="rId5"/>
          <a:srcRect l="14964" t="33372" r="69042" b="28713"/>
          <a:stretch>
            <a:fillRect/>
          </a:stretch>
        </p:blipFill>
        <p:spPr>
          <a:xfrm>
            <a:off x="4825254" y="3224964"/>
            <a:ext cx="985372" cy="145996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002864C-1877-444E-BCA4-0FB0742A97AA}"/>
              </a:ext>
            </a:extLst>
          </p:cNvPr>
          <p:cNvGrpSpPr/>
          <p:nvPr/>
        </p:nvGrpSpPr>
        <p:grpSpPr>
          <a:xfrm>
            <a:off x="47772" y="4337990"/>
            <a:ext cx="2117121" cy="758285"/>
            <a:chOff x="6714302" y="-22108"/>
            <a:chExt cx="3273354" cy="1155545"/>
          </a:xfrm>
        </p:grpSpPr>
        <p:sp>
          <p:nvSpPr>
            <p:cNvPr id="131" name="Rectangle: Rounded Corners 10"/>
            <p:cNvSpPr/>
            <p:nvPr/>
          </p:nvSpPr>
          <p:spPr>
            <a:xfrm>
              <a:off x="6714302" y="-22108"/>
              <a:ext cx="3160783" cy="1155545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 w="76200">
              <a:solidFill>
                <a:srgbClr val="F0A202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 sz="1050"/>
            </a:p>
          </p:txBody>
        </p:sp>
        <p:pic>
          <p:nvPicPr>
            <p:cNvPr id="136" name="Picture 15" descr="Picture 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824671" y="45482"/>
              <a:ext cx="345011" cy="431436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7" name="TextBox 16"/>
            <p:cNvSpPr txBox="1"/>
            <p:nvPr/>
          </p:nvSpPr>
          <p:spPr>
            <a:xfrm>
              <a:off x="7233085" y="22761"/>
              <a:ext cx="2448079" cy="29221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sz="1050" dirty="0"/>
                <a:t>FURTHER READING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203A14D1-956D-4760-8136-D62DFEAA816A}"/>
                </a:ext>
              </a:extLst>
            </p:cNvPr>
            <p:cNvSpPr txBox="1"/>
            <p:nvPr/>
          </p:nvSpPr>
          <p:spPr>
            <a:xfrm>
              <a:off x="6824670" y="393601"/>
              <a:ext cx="3162986" cy="46409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rIns="45719" anchor="t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lang="en-GB" sz="700" dirty="0">
                  <a:hlinkClick r:id="rId7"/>
                </a:rPr>
                <a:t>https://www.bbc.co.uk/bitesize/topics/zxw76sg</a:t>
              </a:r>
              <a:endParaRPr lang="en-GB" sz="700" dirty="0"/>
            </a:p>
            <a:p>
              <a:r>
                <a:rPr lang="en-GB" sz="700" dirty="0">
                  <a:hlinkClick r:id="rId8"/>
                </a:rPr>
                <a:t>https://corbettmaths.com/contents/</a:t>
              </a:r>
              <a:endParaRPr lang="en-GB" sz="700" dirty="0"/>
            </a:p>
            <a:p>
              <a:r>
                <a:rPr lang="en-GB" sz="700" dirty="0">
                  <a:hlinkClick r:id="rId9"/>
                </a:rPr>
                <a:t>https://www.pearsonactivelearn.com/app/library</a:t>
              </a:r>
              <a:endParaRPr sz="700" dirty="0"/>
            </a:p>
          </p:txBody>
        </p:sp>
      </p:grpSp>
      <p:sp>
        <p:nvSpPr>
          <p:cNvPr id="20" name="TextBox 21">
            <a:extLst>
              <a:ext uri="{FF2B5EF4-FFF2-40B4-BE49-F238E27FC236}">
                <a16:creationId xmlns:a16="http://schemas.microsoft.com/office/drawing/2014/main" id="{04F03654-E1B3-431E-B1B5-0C018C38A4B6}"/>
              </a:ext>
            </a:extLst>
          </p:cNvPr>
          <p:cNvSpPr txBox="1"/>
          <p:nvPr/>
        </p:nvSpPr>
        <p:spPr>
          <a:xfrm>
            <a:off x="503566" y="459123"/>
            <a:ext cx="5365456" cy="1823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lang="en-GB" sz="1050" u="none" dirty="0">
                <a:latin typeface="+mn-lt"/>
              </a:rPr>
              <a:t>Ratio </a:t>
            </a:r>
            <a:r>
              <a:rPr lang="en-GB" sz="1050" b="0" u="none" dirty="0"/>
              <a:t>shows how much of one quantity there is of something compared to another. </a:t>
            </a:r>
          </a:p>
          <a:p>
            <a:r>
              <a:rPr lang="en-GB" sz="1050" b="0" u="none" dirty="0"/>
              <a:t>They are usually written in the form a:b. </a:t>
            </a:r>
            <a:r>
              <a:rPr lang="en-US" altLang="en-US" sz="1050" b="0" u="none" dirty="0">
                <a:solidFill>
                  <a:srgbClr val="231F20"/>
                </a:solidFill>
                <a:latin typeface="ReithSans"/>
              </a:rPr>
              <a:t>The order in which a ratio is stated is important.</a:t>
            </a:r>
            <a:endParaRPr lang="en-GB" sz="1050" b="0" u="none" dirty="0">
              <a:latin typeface="+mn-lt"/>
            </a:endParaRPr>
          </a:p>
          <a:p>
            <a:endParaRPr lang="en-GB" sz="70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Equivalent </a:t>
            </a:r>
            <a:r>
              <a:rPr lang="en-GB" sz="1050" b="0" u="none" dirty="0">
                <a:latin typeface="+mn-lt"/>
              </a:rPr>
              <a:t>ratios</a:t>
            </a:r>
            <a:r>
              <a:rPr lang="en-GB" sz="1050" u="none" dirty="0">
                <a:latin typeface="+mn-lt"/>
              </a:rPr>
              <a:t> </a:t>
            </a:r>
            <a:r>
              <a:rPr lang="en-GB" sz="1050" b="0" u="none" dirty="0"/>
              <a:t>have the same value even though they may look different, e.g. 50:100 and 1:2.</a:t>
            </a:r>
            <a:endParaRPr lang="en-GB" sz="1050" u="none" dirty="0">
              <a:latin typeface="+mn-lt"/>
            </a:endParaRPr>
          </a:p>
          <a:p>
            <a:endParaRPr lang="en-GB" sz="70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Proportion</a:t>
            </a:r>
            <a:r>
              <a:rPr lang="en-GB" sz="1050" b="0" u="none" dirty="0">
                <a:latin typeface="+mn-lt"/>
              </a:rPr>
              <a:t> is w</a:t>
            </a:r>
            <a:r>
              <a:rPr lang="en-GB" sz="1050" b="0" u="none" dirty="0"/>
              <a:t>hen two or more quantities have the same relative size.</a:t>
            </a:r>
            <a:r>
              <a:rPr lang="en-GB" b="0" dirty="0"/>
              <a:t> </a:t>
            </a:r>
          </a:p>
          <a:p>
            <a:endParaRPr lang="en-GB" sz="70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Unitary </a:t>
            </a:r>
            <a:r>
              <a:rPr lang="en-GB" sz="1050" b="0" u="none" dirty="0"/>
              <a:t>means the value of a single unit. Think of other words that begin with ‘</a:t>
            </a:r>
            <a:r>
              <a:rPr lang="en-GB" sz="1050" b="0" u="none" dirty="0" err="1"/>
              <a:t>uni</a:t>
            </a:r>
            <a:r>
              <a:rPr lang="en-GB" sz="1050" b="0" u="none" dirty="0"/>
              <a:t>’ meaning ‘one’ such as unicycle, unison, uniform etc.</a:t>
            </a:r>
            <a:endParaRPr lang="en-GB" sz="1050" u="none" dirty="0">
              <a:latin typeface="+mn-lt"/>
            </a:endParaRPr>
          </a:p>
          <a:p>
            <a:endParaRPr lang="en-GB" sz="1050" u="none" dirty="0">
              <a:latin typeface="+mn-lt"/>
            </a:endParaRPr>
          </a:p>
          <a:p>
            <a:endParaRPr sz="1050" b="0" u="none" dirty="0">
              <a:latin typeface="+mn-lt"/>
            </a:endParaRPr>
          </a:p>
        </p:txBody>
      </p:sp>
      <p:sp>
        <p:nvSpPr>
          <p:cNvPr id="40" name="Rectangle: Rounded Corners 23">
            <a:extLst>
              <a:ext uri="{FF2B5EF4-FFF2-40B4-BE49-F238E27FC236}">
                <a16:creationId xmlns:a16="http://schemas.microsoft.com/office/drawing/2014/main" id="{69446A3A-372C-4379-991B-5B7138C1BF68}"/>
              </a:ext>
            </a:extLst>
          </p:cNvPr>
          <p:cNvSpPr/>
          <p:nvPr/>
        </p:nvSpPr>
        <p:spPr>
          <a:xfrm>
            <a:off x="95900" y="2142039"/>
            <a:ext cx="1925195" cy="209258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025F5EA-0AD3-418A-8C08-086D726A1FBA}"/>
              </a:ext>
            </a:extLst>
          </p:cNvPr>
          <p:cNvSpPr/>
          <p:nvPr/>
        </p:nvSpPr>
        <p:spPr>
          <a:xfrm>
            <a:off x="211965" y="2256038"/>
            <a:ext cx="2726537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latin typeface="Comic Sans MS" panose="030F0702030302020204" pitchFamily="66" charset="0"/>
              </a:rPr>
              <a:t>Simplifying Ratios</a:t>
            </a:r>
          </a:p>
          <a:p>
            <a:endParaRPr lang="en-GB" sz="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9C7B653-E967-4D4E-A659-658AD2698FE0}"/>
                  </a:ext>
                </a:extLst>
              </p:cNvPr>
              <p:cNvSpPr txBox="1"/>
              <p:nvPr/>
            </p:nvSpPr>
            <p:spPr>
              <a:xfrm>
                <a:off x="6171485" y="595583"/>
                <a:ext cx="3724894" cy="532991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r>
                  <a:rPr lang="en-GB" sz="1050" b="1" dirty="0"/>
                  <a:t>Directly Proportional </a:t>
                </a:r>
                <a:r>
                  <a:rPr lang="en-GB" sz="1050" dirty="0"/>
                  <a:t>is when one amount </a:t>
                </a:r>
                <a:r>
                  <a:rPr lang="en-GB" sz="1050" b="1" dirty="0"/>
                  <a:t>increases</a:t>
                </a:r>
                <a:r>
                  <a:rPr lang="en-GB" sz="1050" dirty="0"/>
                  <a:t>, another amount </a:t>
                </a:r>
                <a:r>
                  <a:rPr lang="en-GB" sz="1050" b="1" dirty="0"/>
                  <a:t>increases</a:t>
                </a:r>
                <a:r>
                  <a:rPr lang="en-GB" sz="1050" dirty="0"/>
                  <a:t> at the same rate. This can be written as:              </a:t>
                </a:r>
                <a:r>
                  <a:rPr lang="en-GB" sz="1600" b="1" dirty="0"/>
                  <a:t>y = </a:t>
                </a:r>
                <a:r>
                  <a:rPr lang="en-GB" sz="1600" b="1" dirty="0" err="1"/>
                  <a:t>kx</a:t>
                </a:r>
                <a:r>
                  <a:rPr lang="en-GB" sz="1600" b="1" dirty="0"/>
                  <a:t> </a:t>
                </a:r>
                <a:r>
                  <a:rPr lang="en-GB" sz="1050" dirty="0"/>
                  <a:t>where k is the constant of proportionality.</a:t>
                </a:r>
              </a:p>
              <a:p>
                <a:endParaRPr lang="en-GB" sz="1050" dirty="0"/>
              </a:p>
              <a:p>
                <a:pPr algn="ctr"/>
                <a:r>
                  <a:rPr lang="en-GB" sz="1400" b="1" dirty="0"/>
                  <a:t>Example: </a:t>
                </a:r>
                <a:r>
                  <a:rPr lang="en-GB" sz="1400" dirty="0"/>
                  <a:t>y is directly proportional to x,            </a:t>
                </a:r>
              </a:p>
              <a:p>
                <a:pPr algn="ctr"/>
                <a:r>
                  <a:rPr lang="en-GB" sz="1400" dirty="0"/>
                  <a:t>when x = 3 then y = 15.</a:t>
                </a:r>
                <a:br>
                  <a:rPr lang="en-GB" sz="1400" dirty="0"/>
                </a:br>
                <a:r>
                  <a:rPr lang="en-GB" sz="1400" dirty="0"/>
                  <a:t>What is the constant of proportionality (k)?</a:t>
                </a:r>
              </a:p>
              <a:p>
                <a:endParaRPr lang="en-GB" sz="100" dirty="0"/>
              </a:p>
              <a:p>
                <a:endParaRPr lang="en-GB" sz="300" dirty="0"/>
              </a:p>
              <a:p>
                <a:r>
                  <a:rPr lang="en-GB" sz="1050" b="1" dirty="0"/>
                  <a:t>   </a:t>
                </a:r>
              </a:p>
              <a:p>
                <a:r>
                  <a:rPr lang="en-GB" sz="1050" b="1" dirty="0"/>
                  <a:t>Answer (do this after your lesson)</a:t>
                </a:r>
                <a:r>
                  <a:rPr lang="en-GB" sz="1050" dirty="0"/>
                  <a:t>:</a:t>
                </a:r>
              </a:p>
              <a:p>
                <a:endParaRPr lang="en-GB" sz="1050" dirty="0"/>
              </a:p>
              <a:p>
                <a:endParaRPr lang="en-GB" sz="1050" dirty="0"/>
              </a:p>
              <a:p>
                <a:endParaRPr lang="en-GB" sz="1050" dirty="0"/>
              </a:p>
              <a:p>
                <a:endParaRPr lang="en-GB" sz="1050" dirty="0"/>
              </a:p>
              <a:p>
                <a:endParaRPr lang="en-GB" sz="1050" dirty="0"/>
              </a:p>
              <a:p>
                <a:endParaRPr lang="en-GB" sz="1050" dirty="0"/>
              </a:p>
              <a:p>
                <a:endParaRPr lang="en-GB" sz="700" b="1" dirty="0"/>
              </a:p>
              <a:p>
                <a:endParaRPr lang="en-GB" sz="1050" b="1" dirty="0"/>
              </a:p>
              <a:p>
                <a:endParaRPr lang="en-GB" sz="700" b="1" dirty="0"/>
              </a:p>
              <a:p>
                <a:endParaRPr lang="en-GB" sz="1050" b="1" dirty="0"/>
              </a:p>
              <a:p>
                <a:r>
                  <a:rPr lang="en-GB" sz="1050" b="1" dirty="0"/>
                  <a:t>Inversely Proportional </a:t>
                </a:r>
                <a:r>
                  <a:rPr lang="en-GB" sz="1050" dirty="0"/>
                  <a:t>is when one value </a:t>
                </a:r>
                <a:r>
                  <a:rPr lang="en-GB" sz="1050" b="1" dirty="0"/>
                  <a:t>decreases</a:t>
                </a:r>
                <a:r>
                  <a:rPr lang="en-GB" sz="1050" dirty="0"/>
                  <a:t> at the same rate that the other </a:t>
                </a:r>
                <a:r>
                  <a:rPr lang="en-GB" sz="1050" b="1" dirty="0"/>
                  <a:t>increases</a:t>
                </a:r>
                <a:r>
                  <a:rPr lang="en-GB" sz="1050" dirty="0"/>
                  <a:t>. This can be written as:</a:t>
                </a:r>
              </a:p>
              <a:p>
                <a:r>
                  <a:rPr lang="en-GB" sz="1600" b="1" dirty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num>
                      <m:den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GB" sz="1600" b="1" dirty="0"/>
                  <a:t> </a:t>
                </a:r>
                <a:r>
                  <a:rPr lang="en-GB" sz="1050" dirty="0"/>
                  <a:t>where k is the constant of proportionality.</a:t>
                </a:r>
              </a:p>
              <a:p>
                <a:endParaRPr lang="en-GB" sz="600" b="1" dirty="0"/>
              </a:p>
              <a:p>
                <a:pPr algn="ctr"/>
                <a:r>
                  <a:rPr lang="en-GB" sz="1400" b="1" dirty="0"/>
                  <a:t>Example: </a:t>
                </a:r>
                <a:r>
                  <a:rPr lang="en-GB" sz="1400" dirty="0"/>
                  <a:t>y is indirectly proportional to x, </a:t>
                </a:r>
              </a:p>
              <a:p>
                <a:pPr algn="ctr"/>
                <a:r>
                  <a:rPr lang="en-GB" sz="1400" dirty="0"/>
                  <a:t>when x = 4 and y = 3.</a:t>
                </a:r>
              </a:p>
              <a:p>
                <a:pPr algn="ctr"/>
                <a:r>
                  <a:rPr lang="en-GB" sz="1400" dirty="0"/>
                  <a:t>What is the constant of proportionality (k)?</a:t>
                </a:r>
              </a:p>
              <a:p>
                <a:endParaRPr lang="en-GB" sz="700" dirty="0"/>
              </a:p>
              <a:p>
                <a:r>
                  <a:rPr lang="en-GB" sz="1050" b="1" dirty="0"/>
                  <a:t>Answer (do this after your lesson)</a:t>
                </a:r>
                <a:r>
                  <a:rPr lang="en-GB" sz="1050" dirty="0"/>
                  <a:t>:</a:t>
                </a:r>
              </a:p>
              <a:p>
                <a:endParaRPr lang="en-GB" sz="1050" dirty="0"/>
              </a:p>
              <a:p>
                <a:pPr marL="0" marR="0" indent="0" algn="l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05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9C7B653-E967-4D4E-A659-658AD2698F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1485" y="595583"/>
                <a:ext cx="3724894" cy="5329919"/>
              </a:xfrm>
              <a:prstGeom prst="rect">
                <a:avLst/>
              </a:prstGeom>
              <a:blipFill>
                <a:blip r:embed="rId10"/>
                <a:stretch>
                  <a:fillRect l="-2128" r="-3928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>
            <a:extLst>
              <a:ext uri="{FF2B5EF4-FFF2-40B4-BE49-F238E27FC236}">
                <a16:creationId xmlns:a16="http://schemas.microsoft.com/office/drawing/2014/main" id="{F669F0DC-11E0-4832-953A-5E3F53631E5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0296" y="2624550"/>
            <a:ext cx="1632342" cy="138215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B1F8216-E2B6-45A1-8384-43472011D8D5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13858"/>
          <a:stretch/>
        </p:blipFill>
        <p:spPr>
          <a:xfrm>
            <a:off x="2321317" y="4108203"/>
            <a:ext cx="2117121" cy="79591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B2CA4F9-1A9B-4158-AA4D-CE4E1CB37C0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362206" y="2876956"/>
            <a:ext cx="1176468" cy="846069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F775175-278D-43D0-8A90-C96438BDA2A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275075" y="2375376"/>
            <a:ext cx="2190340" cy="219433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409321FC-C825-4286-A89D-A03CEB0DABCA}"/>
              </a:ext>
            </a:extLst>
          </p:cNvPr>
          <p:cNvSpPr/>
          <p:nvPr/>
        </p:nvSpPr>
        <p:spPr>
          <a:xfrm>
            <a:off x="2299454" y="2595160"/>
            <a:ext cx="5517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Step 1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9CBEF41-E0AB-4FF9-B569-B901E8FB667E}"/>
              </a:ext>
            </a:extLst>
          </p:cNvPr>
          <p:cNvSpPr/>
          <p:nvPr/>
        </p:nvSpPr>
        <p:spPr>
          <a:xfrm>
            <a:off x="2299454" y="3801440"/>
            <a:ext cx="53412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Step 2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61566F4-E419-4DCD-AFDD-4FE03072D04E}"/>
              </a:ext>
            </a:extLst>
          </p:cNvPr>
          <p:cNvSpPr/>
          <p:nvPr/>
        </p:nvSpPr>
        <p:spPr>
          <a:xfrm>
            <a:off x="6146333" y="2134588"/>
            <a:ext cx="3561440" cy="1294412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dash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B0A1E74-D5F8-47F5-8D5F-0D6F5CAEA7FC}"/>
              </a:ext>
            </a:extLst>
          </p:cNvPr>
          <p:cNvSpPr/>
          <p:nvPr/>
        </p:nvSpPr>
        <p:spPr>
          <a:xfrm>
            <a:off x="6171485" y="5329685"/>
            <a:ext cx="3560623" cy="1294412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dash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91" name="Rectangle: Rounded Corners 9">
            <a:extLst>
              <a:ext uri="{FF2B5EF4-FFF2-40B4-BE49-F238E27FC236}">
                <a16:creationId xmlns:a16="http://schemas.microsoft.com/office/drawing/2014/main" id="{DEF803B3-1CF2-4AED-8E95-7D1FC4E03585}"/>
              </a:ext>
            </a:extLst>
          </p:cNvPr>
          <p:cNvSpPr/>
          <p:nvPr/>
        </p:nvSpPr>
        <p:spPr>
          <a:xfrm>
            <a:off x="81353" y="5183290"/>
            <a:ext cx="5832142" cy="159567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ADC945B-8D9F-478D-A318-86E3580BC8CC}"/>
              </a:ext>
            </a:extLst>
          </p:cNvPr>
          <p:cNvSpPr/>
          <p:nvPr/>
        </p:nvSpPr>
        <p:spPr>
          <a:xfrm>
            <a:off x="210296" y="5313152"/>
            <a:ext cx="56003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Frank, Mary and Seth shared some sweets in the ratio 4 : 5 : 7 Seth got 18 more sweets than Frank. </a:t>
            </a:r>
            <a:r>
              <a:rPr lang="en-GB" sz="1200" b="1" dirty="0"/>
              <a:t>Work out the total number of sweets they shared.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0B0084C3-1403-4364-AE3F-4E33F49AF75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78490" y="5815199"/>
            <a:ext cx="5532136" cy="85109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C86596C028D4691150F61051E09B6" ma:contentTypeVersion="9" ma:contentTypeDescription="Create a new document." ma:contentTypeScope="" ma:versionID="f680683fd97e92b45ec1ae738450b1f7">
  <xsd:schema xmlns:xsd="http://www.w3.org/2001/XMLSchema" xmlns:xs="http://www.w3.org/2001/XMLSchema" xmlns:p="http://schemas.microsoft.com/office/2006/metadata/properties" xmlns:ns2="2aed22c8-c6e0-43a7-9e59-3ddcb6b3939b" targetNamespace="http://schemas.microsoft.com/office/2006/metadata/properties" ma:root="true" ma:fieldsID="99655e103f524f67b541f2b86db0411b" ns2:_="">
    <xsd:import namespace="2aed22c8-c6e0-43a7-9e59-3ddcb6b393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d22c8-c6e0-43a7-9e59-3ddcb6b39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FDC9D7-B51E-460E-9301-5E356AD29C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d22c8-c6e0-43a7-9e59-3ddcb6b393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04BDF4-7DD6-403C-9160-71ACEC3CE2DB}">
  <ds:schemaRefs>
    <ds:schemaRef ds:uri="http://purl.org/dc/terms/"/>
    <ds:schemaRef ds:uri="2aed22c8-c6e0-43a7-9e59-3ddcb6b3939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7ECB5AB-0097-4436-8CC1-58F3770185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326</Words>
  <Application>Microsoft Office PowerPoint</Application>
  <PresentationFormat>A4 Paper (210x297 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Caviar Dreams</vt:lpstr>
      <vt:lpstr>Century Gothic</vt:lpstr>
      <vt:lpstr>Comic Sans MS</vt:lpstr>
      <vt:lpstr>ReithSans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Emma's PC</dc:creator>
  <cp:lastModifiedBy>Gibbon E</cp:lastModifiedBy>
  <cp:revision>58</cp:revision>
  <cp:lastPrinted>2020-07-14T10:47:34Z</cp:lastPrinted>
  <dcterms:modified xsi:type="dcterms:W3CDTF">2020-08-05T15:26:25Z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0x010100FF0C86596C028D4691150F61051E09B6</vt:lpwstr>
  </property>
</Properties>
</file>