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04B34-208F-D55F-DBF3-0937DB184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88C1A-EBEC-6C5F-1864-1768D3459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7D1A4-55BB-3E91-7532-1EE6FCA0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80601-FBCD-058C-7C67-39FBF364D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EAD3-E2C6-F3F6-B991-7DF4454E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7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08C3-2EE9-D43B-649E-F7E67FAC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A6804-7902-3972-5600-2FB8C28E0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02C91-9647-F3A9-6768-CB826572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E536A-D60C-548F-7B4E-D32C2BC9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01D12-03DA-7762-FBD9-548E82663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2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3AF3B-D60E-3764-2669-01048C129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4D6D4-2817-C5F1-2BC0-264BC6285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0935B-8C7E-0A72-A3A5-5B1B1369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8AC79-B15D-E1C7-F98F-7BB5B432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23755-6D79-80F7-FA94-133687EB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88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2DB8-F240-6EB7-429B-449F0E2A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DA490-21FE-396A-4B7E-F6DAFBE97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BDBB-B3FB-6884-725E-2B6E38CC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BC4DA-5F41-6C50-BFCD-0CFDA9C3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CD31B-7577-7634-107C-72076048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52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D7589-7BB5-6E80-1B6E-DA8BDB8D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B4102-2F20-B5AE-7C1D-79CA275FF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C0346-8FB4-CDD7-B87D-613B13F7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4EE36-BD82-6856-FE2E-931A7C20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F75B9-17FA-A3B9-5C21-FDF9DC8E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3342-5B27-4036-1377-756F7248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C085A-8A2D-4605-4C5D-19B9D35C0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E881D-4CEA-204D-4F77-E467983DF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3DCCD-2F6D-1E27-534B-99984FB9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7B15C-F194-12F7-31DD-75EE0533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DE709-F1C7-9DE1-2A37-FADC6DB3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1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0116-B398-CF07-FBF1-2480DFDD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4ECDC-D3FA-3563-5D4B-7DE3CCCCC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912BB-09D9-C6A4-2760-3ABF0E097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38EB3-D6A4-F56B-9E5C-48ABC0B78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A8464-DFD8-7B55-798B-99F5A6E35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69CD61-373F-FA9F-A059-383EF427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9417A-F165-48E8-23A8-F0623B7D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B063D-DE79-EBF0-6025-D4EACA4B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1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13CC-163D-3193-FE4E-71169A334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6B1528-F7CB-130F-450D-E165C055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DAE00-6437-9354-FD96-6DAF97AF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7D0B0-2383-9DE8-22F6-A2F20851F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13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B284F-5C59-34C1-87AC-6C3AFF5B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935B2-C08D-61F9-4275-B58E36088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964BB-EC2E-3C6C-AFE8-23F776D5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0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CFFC-2838-7645-5612-3C5D1882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D5A2-810D-C468-BD69-57134CC06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75D9D-4C7B-C5BE-8357-0C586280E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E2D92-E8F3-8142-A499-E200651A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32EF0-F71A-6674-6DE6-9F499D58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B2882-A41D-61E1-F9D5-4DDC6DEF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0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FB7C-09E1-F5AF-4C12-6AA975B9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A957F8-152E-1547-BE3C-0C03B4D67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ED08F-CA82-45B3-3175-A5E86EAA4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9F3F1-B4B1-369B-453C-E781888E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CB419-78DA-3011-C5A4-116091A6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C3B50-4C81-DEB2-A6C8-0A21012D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AC72D4-6BD0-F905-BED9-BF8A7B9DD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ECD31-F047-374A-2B58-1B49D1EB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CE5C7-F0F1-7DEE-C80D-D5E80B5AA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7249-96AF-45CD-9E4D-6FEC3D050945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877FD-D870-9601-FAED-2594AC39D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01484-9C82-CABC-BC61-EEBC59CA3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D25A-5119-4DE5-B778-F0715FE3D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5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3787684" y="615902"/>
            <a:ext cx="7682352" cy="1599216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316229" y="4703918"/>
            <a:ext cx="6871971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7404100" y="4584897"/>
            <a:ext cx="4101872" cy="18320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What is your favourite film, and why?</a:t>
            </a:r>
          </a:p>
          <a:p>
            <a:pPr algn="ctr" defTabSz="457200" hangingPunct="0">
              <a:defRPr/>
            </a:pPr>
            <a:r>
              <a:rPr lang="en-GB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____________________________________________________________________________________________________________________________________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7837967" y="2369673"/>
            <a:ext cx="3632069" cy="2060669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5007843" y="2369672"/>
            <a:ext cx="2546037" cy="210072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96" y="4821490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2465061" y="4821490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kern="0" dirty="0">
                <a:solidFill>
                  <a:srgbClr val="000000"/>
                </a:solidFill>
              </a:rPr>
              <a:t>KEY VOCAB</a:t>
            </a:r>
            <a:r>
              <a:rPr lang="en-GB" kern="0" dirty="0">
                <a:solidFill>
                  <a:srgbClr val="000000"/>
                </a:solidFill>
              </a:rPr>
              <a:t>ULARY</a:t>
            </a:r>
            <a:endParaRPr kern="0" dirty="0">
              <a:solidFill>
                <a:srgbClr val="000000"/>
              </a:solidFill>
            </a:endParaRPr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3619343303"/>
              </p:ext>
            </p:extLst>
          </p:nvPr>
        </p:nvGraphicFramePr>
        <p:xfrm>
          <a:off x="459065" y="5320002"/>
          <a:ext cx="6462435" cy="845204"/>
        </p:xfrm>
        <a:graphic>
          <a:graphicData uri="http://schemas.openxmlformats.org/drawingml/2006/table">
            <a:tbl>
              <a:tblPr/>
              <a:tblGrid>
                <a:gridCol w="1168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Theatrical Skills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602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Convey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Highlight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Imply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Portray</a:t>
                      </a:r>
                      <a:endParaRPr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4459" y="2467333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8258639" y="2467333"/>
            <a:ext cx="2807814" cy="182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kern="0" dirty="0">
                <a:solidFill>
                  <a:srgbClr val="000000"/>
                </a:solidFill>
              </a:rPr>
              <a:t>FURTHER READING</a:t>
            </a:r>
            <a:endParaRPr lang="en-GB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b="0" u="none" kern="0" dirty="0">
                <a:solidFill>
                  <a:srgbClr val="000000"/>
                </a:solidFill>
              </a:rPr>
              <a:t>Google a review of your favourite film, and see if you get identify any evaluative terminology within it.</a:t>
            </a:r>
          </a:p>
          <a:p>
            <a:pPr algn="ctr" defTabSz="457200" hangingPunct="0">
              <a:defRPr/>
            </a:pPr>
            <a:endParaRPr lang="en-GB" sz="1050" kern="0" dirty="0">
              <a:solidFill>
                <a:srgbClr val="000000"/>
              </a:solidFill>
            </a:endParaRPr>
          </a:p>
        </p:txBody>
      </p:sp>
      <p:sp>
        <p:nvSpPr>
          <p:cNvPr id="106" name="TextBox 21"/>
          <p:cNvSpPr txBox="1"/>
          <p:nvPr/>
        </p:nvSpPr>
        <p:spPr>
          <a:xfrm>
            <a:off x="3911600" y="692794"/>
            <a:ext cx="7409871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kern="0" dirty="0">
                <a:solidFill>
                  <a:srgbClr val="000000"/>
                </a:solidFill>
              </a:rPr>
              <a:t>KEY KNOWLEDGE</a:t>
            </a:r>
            <a:endParaRPr lang="en-GB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2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600" b="0" u="none" dirty="0"/>
              <a:t>During this unit of work you are going to watch a piece of professional theatre and then review one or more of the actors. In this review you will </a:t>
            </a:r>
            <a:r>
              <a:rPr lang="en-GB" sz="1600" u="none" dirty="0">
                <a:solidFill>
                  <a:srgbClr val="0070C0"/>
                </a:solidFill>
              </a:rPr>
              <a:t>describe</a:t>
            </a:r>
            <a:r>
              <a:rPr lang="en-GB" sz="1600" b="0" u="none" dirty="0"/>
              <a:t>, </a:t>
            </a:r>
            <a:r>
              <a:rPr lang="en-GB" sz="1600" u="none" dirty="0">
                <a:solidFill>
                  <a:srgbClr val="0070C0"/>
                </a:solidFill>
              </a:rPr>
              <a:t>analyse</a:t>
            </a:r>
            <a:r>
              <a:rPr lang="en-GB" sz="1600" b="0" u="none" dirty="0"/>
              <a:t> and </a:t>
            </a:r>
            <a:r>
              <a:rPr lang="en-GB" sz="1600" u="none" dirty="0">
                <a:solidFill>
                  <a:srgbClr val="0070C0"/>
                </a:solidFill>
              </a:rPr>
              <a:t>evaluate</a:t>
            </a:r>
            <a:r>
              <a:rPr lang="en-GB" sz="1600" b="0" u="none" dirty="0"/>
              <a:t> how they used their theatrical skills to portray their character to the audience.</a:t>
            </a:r>
          </a:p>
          <a:p>
            <a:pPr defTabSz="457200" hangingPunct="0">
              <a:defRPr/>
            </a:pPr>
            <a:endParaRPr lang="en-GB" sz="1600" b="0" u="none" kern="0" dirty="0">
              <a:solidFill>
                <a:srgbClr val="000000"/>
              </a:solidFill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6125" y="754661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992924" y="2348581"/>
            <a:ext cx="2546036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7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Year 9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7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DRAMA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1200" b="1" u="sng" kern="0" dirty="0">
              <a:solidFill>
                <a:srgbClr val="000000"/>
              </a:solidFill>
              <a:latin typeface="Century Gothic"/>
              <a:sym typeface="Century Gothic"/>
            </a:endParaRP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700" b="1" u="sng" dirty="0">
                <a:latin typeface="Century Gothic"/>
                <a:sym typeface="Century Gothic"/>
              </a:rPr>
              <a:t>Theatre Appreciation</a:t>
            </a:r>
            <a:endParaRPr sz="2700" b="1" u="sng" kern="0" dirty="0">
              <a:solidFill>
                <a:srgbClr val="000000"/>
              </a:solidFill>
              <a:latin typeface="Century Gothic"/>
              <a:sym typeface="Century Gothic"/>
            </a:endParaRPr>
          </a:p>
        </p:txBody>
      </p:sp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459065" y="2346240"/>
            <a:ext cx="4285873" cy="21828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GB" sz="1400" b="1" i="0" u="sng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Tips for </a:t>
            </a:r>
            <a:r>
              <a:rPr lang="en-GB" sz="1400" b="1" u="sng" dirty="0">
                <a:solidFill>
                  <a:srgbClr val="545454"/>
                </a:solidFill>
                <a:latin typeface="Helvetica" panose="020B0604020202020204" pitchFamily="34" charset="0"/>
              </a:rPr>
              <a:t>writing a compelling review:</a:t>
            </a:r>
          </a:p>
          <a:p>
            <a:pPr algn="ctr" defTabSz="457200" hangingPunct="0">
              <a:defRPr/>
            </a:pPr>
            <a:endParaRPr lang="en-GB" sz="800" b="1" u="sng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342900" indent="-342900" defTabSz="457200" hangingPunct="0">
              <a:buAutoNum type="arabicPeriod"/>
              <a:defRPr/>
            </a:pPr>
            <a:r>
              <a:rPr lang="en-GB" sz="140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Start with a compelling fact or opinion on the movie. You want to get the reader hooked immediately.</a:t>
            </a:r>
          </a:p>
          <a:p>
            <a:pPr marL="342900" indent="-342900" defTabSz="457200" hangingPunct="0">
              <a:buAutoNum type="arabicPeriod"/>
              <a:defRPr/>
            </a:pPr>
            <a:r>
              <a:rPr lang="en-GB" sz="140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Give a clear, well-established opinion early on. Don't leave the reader guessing whether you like the movie or not.</a:t>
            </a:r>
            <a:endParaRPr lang="en-GB" sz="1400" dirty="0">
              <a:solidFill>
                <a:srgbClr val="545454"/>
              </a:solidFill>
              <a:latin typeface="Helvetica" panose="020B0604020202020204" pitchFamily="34" charset="0"/>
            </a:endParaRPr>
          </a:p>
          <a:p>
            <a:pPr marL="342900" indent="-342900" defTabSz="457200" hangingPunct="0">
              <a:buAutoNum type="arabicPeriod"/>
              <a:defRPr/>
            </a:pPr>
            <a:r>
              <a:rPr lang="en-GB" sz="140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Support your opinions with evidence from specific scenes.</a:t>
            </a:r>
            <a:endParaRPr lang="en-GB" sz="1400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24310B-AA68-5575-694B-CFEA654E2E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964" y="415811"/>
            <a:ext cx="2705100" cy="1685925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6"/>
          <a:srcRect l="2807" t="8911" r="67201" b="4299"/>
          <a:stretch>
            <a:fillRect/>
          </a:stretch>
        </p:blipFill>
        <p:spPr>
          <a:xfrm>
            <a:off x="459065" y="177753"/>
            <a:ext cx="621661" cy="7522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271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Props1.xml><?xml version="1.0" encoding="utf-8"?>
<ds:datastoreItem xmlns:ds="http://schemas.openxmlformats.org/officeDocument/2006/customXml" ds:itemID="{6DF43D0A-2066-43EA-9800-38C8BD89288C}"/>
</file>

<file path=customXml/itemProps2.xml><?xml version="1.0" encoding="utf-8"?>
<ds:datastoreItem xmlns:ds="http://schemas.openxmlformats.org/officeDocument/2006/customXml" ds:itemID="{0DBAF1EE-6D82-4171-9F6B-4D8F8342C948}"/>
</file>

<file path=customXml/itemProps3.xml><?xml version="1.0" encoding="utf-8"?>
<ds:datastoreItem xmlns:ds="http://schemas.openxmlformats.org/officeDocument/2006/customXml" ds:itemID="{32299472-2F02-4B23-875D-50913FBA8ED9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2</cp:revision>
  <dcterms:created xsi:type="dcterms:W3CDTF">2023-05-23T07:29:39Z</dcterms:created>
  <dcterms:modified xsi:type="dcterms:W3CDTF">2023-05-23T09:54:24Z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51500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