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7" r:id="rId2"/>
    <p:sldId id="258" r:id="rId3"/>
    <p:sldId id="259" r:id="rId4"/>
    <p:sldId id="260" r:id="rId5"/>
    <p:sldId id="261" r:id="rId6"/>
    <p:sldId id="326" r:id="rId7"/>
    <p:sldId id="308" r:id="rId8"/>
    <p:sldId id="265" r:id="rId9"/>
    <p:sldId id="263" r:id="rId10"/>
    <p:sldId id="277" r:id="rId11"/>
    <p:sldId id="266" r:id="rId12"/>
    <p:sldId id="267" r:id="rId13"/>
    <p:sldId id="293" r:id="rId14"/>
    <p:sldId id="305" r:id="rId15"/>
    <p:sldId id="269" r:id="rId16"/>
    <p:sldId id="323" r:id="rId17"/>
    <p:sldId id="281" r:id="rId18"/>
    <p:sldId id="284" r:id="rId19"/>
    <p:sldId id="303" r:id="rId20"/>
    <p:sldId id="310" r:id="rId21"/>
    <p:sldId id="312" r:id="rId22"/>
    <p:sldId id="282" r:id="rId23"/>
    <p:sldId id="325" r:id="rId24"/>
    <p:sldId id="324" r:id="rId25"/>
    <p:sldId id="283"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S" userId="9aed15a8-d68e-4a94-a6df-4f3593d749e6" providerId="ADAL" clId="{5E4DECDC-5447-42AC-93A8-BF0B0EFA06DD}"/>
    <pc:docChg chg="delSld modSld">
      <pc:chgData name="Holt S" userId="9aed15a8-d68e-4a94-a6df-4f3593d749e6" providerId="ADAL" clId="{5E4DECDC-5447-42AC-93A8-BF0B0EFA06DD}" dt="2024-01-25T08:02:29.371" v="5" actId="20577"/>
      <pc:docMkLst>
        <pc:docMk/>
      </pc:docMkLst>
      <pc:sldChg chg="modNotesTx">
        <pc:chgData name="Holt S" userId="9aed15a8-d68e-4a94-a6df-4f3593d749e6" providerId="ADAL" clId="{5E4DECDC-5447-42AC-93A8-BF0B0EFA06DD}" dt="2024-01-25T08:02:29.371" v="5" actId="20577"/>
        <pc:sldMkLst>
          <pc:docMk/>
          <pc:sldMk cId="1427854949" sldId="261"/>
        </pc:sldMkLst>
      </pc:sldChg>
      <pc:sldChg chg="modNotesTx">
        <pc:chgData name="Holt S" userId="9aed15a8-d68e-4a94-a6df-4f3593d749e6" providerId="ADAL" clId="{5E4DECDC-5447-42AC-93A8-BF0B0EFA06DD}" dt="2024-01-25T08:02:19.845" v="3" actId="20577"/>
        <pc:sldMkLst>
          <pc:docMk/>
          <pc:sldMk cId="3668681313" sldId="263"/>
        </pc:sldMkLst>
      </pc:sldChg>
      <pc:sldChg chg="modNotesTx">
        <pc:chgData name="Holt S" userId="9aed15a8-d68e-4a94-a6df-4f3593d749e6" providerId="ADAL" clId="{5E4DECDC-5447-42AC-93A8-BF0B0EFA06DD}" dt="2024-01-25T08:02:23.149" v="4" actId="20577"/>
        <pc:sldMkLst>
          <pc:docMk/>
          <pc:sldMk cId="1552967199" sldId="265"/>
        </pc:sldMkLst>
      </pc:sldChg>
      <pc:sldChg chg="modNotesTx">
        <pc:chgData name="Holt S" userId="9aed15a8-d68e-4a94-a6df-4f3593d749e6" providerId="ADAL" clId="{5E4DECDC-5447-42AC-93A8-BF0B0EFA06DD}" dt="2024-01-25T08:02:12.024" v="0" actId="20577"/>
        <pc:sldMkLst>
          <pc:docMk/>
          <pc:sldMk cId="0" sldId="277"/>
        </pc:sldMkLst>
      </pc:sldChg>
      <pc:sldChg chg="del modNotesTx">
        <pc:chgData name="Holt S" userId="9aed15a8-d68e-4a94-a6df-4f3593d749e6" providerId="ADAL" clId="{5E4DECDC-5447-42AC-93A8-BF0B0EFA06DD}" dt="2024-01-25T08:02:16.642" v="2" actId="47"/>
        <pc:sldMkLst>
          <pc:docMk/>
          <pc:sldMk cId="2882259862" sldId="3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316"/>
          </a:xfrm>
          <a:prstGeom prst="rect">
            <a:avLst/>
          </a:prstGeom>
        </p:spPr>
        <p:txBody>
          <a:bodyPr vert="horz" lIns="91440" tIns="45720" rIns="91440" bIns="45720" rtlCol="0"/>
          <a:lstStyle>
            <a:lvl1pPr algn="r">
              <a:defRPr sz="1200"/>
            </a:lvl1pPr>
          </a:lstStyle>
          <a:p>
            <a:fld id="{2ECC82DD-ACD9-40B0-8FA3-33473E0E63F6}" type="datetimeFigureOut">
              <a:rPr lang="en-GB" smtClean="0"/>
              <a:t>25/01/2024</a:t>
            </a:fld>
            <a:endParaRPr lang="en-GB"/>
          </a:p>
        </p:txBody>
      </p:sp>
      <p:sp>
        <p:nvSpPr>
          <p:cNvPr id="4" name="Footer Placeholder 3"/>
          <p:cNvSpPr>
            <a:spLocks noGrp="1"/>
          </p:cNvSpPr>
          <p:nvPr>
            <p:ph type="ftr" sz="quarter" idx="2"/>
          </p:nvPr>
        </p:nvSpPr>
        <p:spPr>
          <a:xfrm>
            <a:off x="0" y="9428323"/>
            <a:ext cx="2946400" cy="498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323"/>
            <a:ext cx="2946400" cy="498316"/>
          </a:xfrm>
          <a:prstGeom prst="rect">
            <a:avLst/>
          </a:prstGeom>
        </p:spPr>
        <p:txBody>
          <a:bodyPr vert="horz" lIns="91440" tIns="45720" rIns="91440" bIns="45720" rtlCol="0" anchor="b"/>
          <a:lstStyle>
            <a:lvl1pPr algn="r">
              <a:defRPr sz="1200"/>
            </a:lvl1pPr>
          </a:lstStyle>
          <a:p>
            <a:fld id="{39C62EDA-8069-48F1-AFF0-7963C4F3DD04}" type="slidenum">
              <a:rPr lang="en-GB" smtClean="0"/>
              <a:t>‹#›</a:t>
            </a:fld>
            <a:endParaRPr lang="en-GB"/>
          </a:p>
        </p:txBody>
      </p:sp>
    </p:spTree>
    <p:extLst>
      <p:ext uri="{BB962C8B-B14F-4D97-AF65-F5344CB8AC3E}">
        <p14:creationId xmlns:p14="http://schemas.microsoft.com/office/powerpoint/2010/main" val="135504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2622E1CA-B1C0-43E0-8222-E03D7BA7077B}" type="datetimeFigureOut">
              <a:rPr lang="en-GB" smtClean="0"/>
              <a:t>25/01/2024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011F075D-ED51-4858-98B2-A4A9B95FC0A5}" type="slidenum">
              <a:rPr lang="en-GB" smtClean="0"/>
              <a:t>‹#›</a:t>
            </a:fld>
            <a:endParaRPr lang="en-GB"/>
          </a:p>
        </p:txBody>
      </p:sp>
    </p:spTree>
    <p:extLst>
      <p:ext uri="{BB962C8B-B14F-4D97-AF65-F5344CB8AC3E}">
        <p14:creationId xmlns:p14="http://schemas.microsoft.com/office/powerpoint/2010/main" val="118456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1F075D-ED51-4858-98B2-A4A9B95FC0A5}" type="slidenum">
              <a:rPr lang="en-GB" smtClean="0"/>
              <a:t>2</a:t>
            </a:fld>
            <a:endParaRPr lang="en-GB"/>
          </a:p>
        </p:txBody>
      </p:sp>
    </p:spTree>
    <p:extLst>
      <p:ext uri="{BB962C8B-B14F-4D97-AF65-F5344CB8AC3E}">
        <p14:creationId xmlns:p14="http://schemas.microsoft.com/office/powerpoint/2010/main" val="259405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1F075D-ED51-4858-98B2-A4A9B95FC0A5}" type="slidenum">
              <a:rPr lang="en-GB" smtClean="0"/>
              <a:t>5</a:t>
            </a:fld>
            <a:endParaRPr lang="en-GB"/>
          </a:p>
        </p:txBody>
      </p:sp>
    </p:spTree>
    <p:extLst>
      <p:ext uri="{BB962C8B-B14F-4D97-AF65-F5344CB8AC3E}">
        <p14:creationId xmlns:p14="http://schemas.microsoft.com/office/powerpoint/2010/main" val="278392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F4613-295A-4970-A018-A42A72CEF525}" type="slidenum">
              <a:rPr lang="en-GB" altLang="en-US" smtClean="0"/>
              <a:pPr/>
              <a:t>6</a:t>
            </a:fld>
            <a:endParaRPr lang="en-GB" altLang="en-US"/>
          </a:p>
        </p:txBody>
      </p:sp>
    </p:spTree>
    <p:extLst>
      <p:ext uri="{BB962C8B-B14F-4D97-AF65-F5344CB8AC3E}">
        <p14:creationId xmlns:p14="http://schemas.microsoft.com/office/powerpoint/2010/main" val="409620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F4613-295A-4970-A018-A42A72CEF525}" type="slidenum">
              <a:rPr lang="en-GB" altLang="en-US" smtClean="0"/>
              <a:pPr/>
              <a:t>7</a:t>
            </a:fld>
            <a:endParaRPr lang="en-GB" altLang="en-US"/>
          </a:p>
        </p:txBody>
      </p:sp>
    </p:spTree>
    <p:extLst>
      <p:ext uri="{BB962C8B-B14F-4D97-AF65-F5344CB8AC3E}">
        <p14:creationId xmlns:p14="http://schemas.microsoft.com/office/powerpoint/2010/main" val="112079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391992-1B28-4C6B-BC3C-FFE116DA1A9D}" type="slidenum">
              <a:rPr lang="en-GB" altLang="en-US" smtClean="0"/>
              <a:pPr/>
              <a:t>8</a:t>
            </a:fld>
            <a:endParaRPr lang="en-GB" altLang="en-US"/>
          </a:p>
        </p:txBody>
      </p:sp>
    </p:spTree>
    <p:extLst>
      <p:ext uri="{BB962C8B-B14F-4D97-AF65-F5344CB8AC3E}">
        <p14:creationId xmlns:p14="http://schemas.microsoft.com/office/powerpoint/2010/main" val="355980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A21155-F805-47B3-A133-2D3441904AC8}" type="slidenum">
              <a:rPr lang="en-GB" altLang="en-US" smtClean="0"/>
              <a:pPr/>
              <a:t>9</a:t>
            </a:fld>
            <a:endParaRPr lang="en-GB" altLang="en-US"/>
          </a:p>
        </p:txBody>
      </p:sp>
    </p:spTree>
    <p:extLst>
      <p:ext uri="{BB962C8B-B14F-4D97-AF65-F5344CB8AC3E}">
        <p14:creationId xmlns:p14="http://schemas.microsoft.com/office/powerpoint/2010/main" val="33716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3DA06BE-0FF7-4CA6-B74E-03163448B7BF}"/>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B9E1CAC-DDB5-4BE2-8BDF-62A66DFA3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A663BB1A-E689-4D91-ADA7-4169DD16F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E69046-B66E-40E1-A46E-523CCD26408E}" type="slidenum">
              <a:rPr lang="en-GB" altLang="en-US" smtClean="0"/>
              <a:pPr/>
              <a:t>10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1F075D-ED51-4858-98B2-A4A9B95FC0A5}" type="slidenum">
              <a:rPr lang="en-GB" smtClean="0"/>
              <a:t>12</a:t>
            </a:fld>
            <a:endParaRPr lang="en-GB"/>
          </a:p>
        </p:txBody>
      </p:sp>
    </p:spTree>
    <p:extLst>
      <p:ext uri="{BB962C8B-B14F-4D97-AF65-F5344CB8AC3E}">
        <p14:creationId xmlns:p14="http://schemas.microsoft.com/office/powerpoint/2010/main" val="69236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1F075D-ED51-4858-98B2-A4A9B95FC0A5}" type="slidenum">
              <a:rPr lang="en-GB" smtClean="0"/>
              <a:t>13</a:t>
            </a:fld>
            <a:endParaRPr lang="en-GB"/>
          </a:p>
        </p:txBody>
      </p:sp>
    </p:spTree>
    <p:extLst>
      <p:ext uri="{BB962C8B-B14F-4D97-AF65-F5344CB8AC3E}">
        <p14:creationId xmlns:p14="http://schemas.microsoft.com/office/powerpoint/2010/main" val="34746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6B973-8421-428D-AF03-638A2F3AAA3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47774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6B973-8421-428D-AF03-638A2F3AAA3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341463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6B973-8421-428D-AF03-638A2F3AAA3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41113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6B973-8421-428D-AF03-638A2F3AAA3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84410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6B973-8421-428D-AF03-638A2F3AAA3A}"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116964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6B973-8421-428D-AF03-638A2F3AAA3A}"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147531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6B973-8421-428D-AF03-638A2F3AAA3A}"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234540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6B973-8421-428D-AF03-638A2F3AAA3A}"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248135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6B973-8421-428D-AF03-638A2F3AAA3A}"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70111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6B973-8421-428D-AF03-638A2F3AAA3A}"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15902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6B973-8421-428D-AF03-638A2F3AAA3A}"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5F0271-D2CB-4732-9A95-FE5BDEDC3622}" type="slidenum">
              <a:rPr lang="en-GB" smtClean="0"/>
              <a:t>‹#›</a:t>
            </a:fld>
            <a:endParaRPr lang="en-GB"/>
          </a:p>
        </p:txBody>
      </p:sp>
    </p:spTree>
    <p:extLst>
      <p:ext uri="{BB962C8B-B14F-4D97-AF65-F5344CB8AC3E}">
        <p14:creationId xmlns:p14="http://schemas.microsoft.com/office/powerpoint/2010/main" val="382742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6B973-8421-428D-AF03-638A2F3AAA3A}" type="datetimeFigureOut">
              <a:rPr lang="en-GB" smtClean="0"/>
              <a:t>25/01/2024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F0271-D2CB-4732-9A95-FE5BDEDC3622}" type="slidenum">
              <a:rPr lang="en-GB" smtClean="0"/>
              <a:t>‹#›</a:t>
            </a:fld>
            <a:endParaRPr lang="en-GB"/>
          </a:p>
        </p:txBody>
      </p:sp>
    </p:spTree>
    <p:extLst>
      <p:ext uri="{BB962C8B-B14F-4D97-AF65-F5344CB8AC3E}">
        <p14:creationId xmlns:p14="http://schemas.microsoft.com/office/powerpoint/2010/main" val="1265982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Rectangle 6"/>
          <p:cNvSpPr>
            <a:spLocks noChangeArrowheads="1"/>
          </p:cNvSpPr>
          <p:nvPr/>
        </p:nvSpPr>
        <p:spPr bwMode="auto">
          <a:xfrm>
            <a:off x="2495550" y="188914"/>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dirty="0"/>
              <a:t>Year 9 Options 2024</a:t>
            </a:r>
          </a:p>
        </p:txBody>
      </p:sp>
      <p:sp>
        <p:nvSpPr>
          <p:cNvPr id="3078" name="Rectangle 7"/>
          <p:cNvSpPr>
            <a:spLocks noChangeArrowheads="1"/>
          </p:cNvSpPr>
          <p:nvPr/>
        </p:nvSpPr>
        <p:spPr bwMode="auto">
          <a:xfrm>
            <a:off x="2855913" y="1676400"/>
            <a:ext cx="61912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6000">
                <a:solidFill>
                  <a:schemeClr val="bg1"/>
                </a:solidFill>
              </a:rPr>
              <a:t>Welcome!</a:t>
            </a:r>
          </a:p>
          <a:p>
            <a:pPr algn="ctr" eaLnBrk="1" hangingPunct="1">
              <a:buFont typeface="Arial" panose="020B0604020202020204" pitchFamily="34" charset="0"/>
              <a:buNone/>
            </a:pPr>
            <a:endParaRPr lang="en-GB" altLang="en-US" sz="3600">
              <a:solidFill>
                <a:schemeClr val="bg1"/>
              </a:solidFill>
            </a:endParaRPr>
          </a:p>
        </p:txBody>
      </p:sp>
      <p:sp>
        <p:nvSpPr>
          <p:cNvPr id="2" name="TextBox 1"/>
          <p:cNvSpPr txBox="1"/>
          <p:nvPr/>
        </p:nvSpPr>
        <p:spPr>
          <a:xfrm>
            <a:off x="343627" y="3681414"/>
            <a:ext cx="11333901" cy="2123658"/>
          </a:xfrm>
          <a:prstGeom prst="rect">
            <a:avLst/>
          </a:prstGeom>
          <a:noFill/>
        </p:spPr>
        <p:txBody>
          <a:bodyPr wrap="square">
            <a:spAutoFit/>
          </a:bodyPr>
          <a:lstStyle/>
          <a:p>
            <a:pPr>
              <a:defRPr/>
            </a:pPr>
            <a:r>
              <a:rPr lang="en-GB" sz="3200">
                <a:solidFill>
                  <a:schemeClr val="bg1"/>
                </a:solidFill>
                <a:latin typeface="Arial" charset="0"/>
              </a:rPr>
              <a:t>The aim of this presentation is to clarify the options process, the types of qualifications offered and some of the terminology involved.</a:t>
            </a:r>
          </a:p>
          <a:p>
            <a:pPr marL="285750" indent="-285750">
              <a:buFont typeface="Arial" pitchFamily="34" charset="0"/>
              <a:buChar char="•"/>
              <a:defRPr/>
            </a:pPr>
            <a:endParaRPr lang="en-GB">
              <a:latin typeface="Arial" charset="0"/>
            </a:endParaRPr>
          </a:p>
          <a:p>
            <a:pPr>
              <a:defRPr/>
            </a:pPr>
            <a:endParaRPr lang="en-GB">
              <a:latin typeface="Arial" charset="0"/>
            </a:endParaRPr>
          </a:p>
        </p:txBody>
      </p:sp>
      <p:pic>
        <p:nvPicPr>
          <p:cNvPr id="8" name="Picture 5" descr="HawkleyLogo_Transparent.gif">
            <a:extLst>
              <a:ext uri="{FF2B5EF4-FFF2-40B4-BE49-F238E27FC236}">
                <a16:creationId xmlns:a16="http://schemas.microsoft.com/office/drawing/2014/main" id="{E2D45EC8-0209-4607-97CE-815F09BD3B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awkleyLogo_Transparent.gif">
            <a:extLst>
              <a:ext uri="{FF2B5EF4-FFF2-40B4-BE49-F238E27FC236}">
                <a16:creationId xmlns:a16="http://schemas.microsoft.com/office/drawing/2014/main" id="{A146DE91-5444-4FF6-B6B6-03B3F7106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5357" y="1469363"/>
            <a:ext cx="1803016" cy="220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A3F85C-579D-4BD5-80F7-AD0F9A9FEDBB}"/>
              </a:ext>
            </a:extLst>
          </p:cNvPr>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sz="2400">
              <a:solidFill>
                <a:schemeClr val="bg1"/>
              </a:solidFill>
            </a:endParaRPr>
          </a:p>
        </p:txBody>
      </p:sp>
      <p:sp>
        <p:nvSpPr>
          <p:cNvPr id="5" name="Rectangle 4">
            <a:extLst>
              <a:ext uri="{FF2B5EF4-FFF2-40B4-BE49-F238E27FC236}">
                <a16:creationId xmlns:a16="http://schemas.microsoft.com/office/drawing/2014/main" id="{9C850A6C-F57D-4B0C-B386-ED8737F1D7FE}"/>
              </a:ext>
            </a:extLst>
          </p:cNvPr>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Rectangle 6">
            <a:extLst>
              <a:ext uri="{FF2B5EF4-FFF2-40B4-BE49-F238E27FC236}">
                <a16:creationId xmlns:a16="http://schemas.microsoft.com/office/drawing/2014/main" id="{6036EAD0-D82B-43BF-A12E-7C37A9286EFD}"/>
              </a:ext>
            </a:extLst>
          </p:cNvPr>
          <p:cNvSpPr>
            <a:spLocks noChangeArrowheads="1"/>
          </p:cNvSpPr>
          <p:nvPr/>
        </p:nvSpPr>
        <p:spPr bwMode="auto">
          <a:xfrm>
            <a:off x="359595" y="158750"/>
            <a:ext cx="11476233"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Vocational Qualifications</a:t>
            </a:r>
            <a:endParaRPr lang="en-US" altLang="en-US" sz="4400"/>
          </a:p>
        </p:txBody>
      </p:sp>
      <p:sp>
        <p:nvSpPr>
          <p:cNvPr id="2" name="TextBox 1">
            <a:extLst>
              <a:ext uri="{FF2B5EF4-FFF2-40B4-BE49-F238E27FC236}">
                <a16:creationId xmlns:a16="http://schemas.microsoft.com/office/drawing/2014/main" id="{12B444D7-25C8-406B-AF69-230366082C58}"/>
              </a:ext>
            </a:extLst>
          </p:cNvPr>
          <p:cNvSpPr txBox="1"/>
          <p:nvPr/>
        </p:nvSpPr>
        <p:spPr>
          <a:xfrm>
            <a:off x="715767" y="5620803"/>
            <a:ext cx="11476233" cy="830997"/>
          </a:xfrm>
          <a:prstGeom prst="rect">
            <a:avLst/>
          </a:prstGeom>
          <a:noFill/>
        </p:spPr>
        <p:txBody>
          <a:bodyPr wrap="square">
            <a:spAutoFit/>
          </a:bodyPr>
          <a:lstStyle/>
          <a:p>
            <a:pPr>
              <a:defRPr/>
            </a:pPr>
            <a:r>
              <a:rPr lang="en-GB" sz="2400" dirty="0">
                <a:solidFill>
                  <a:schemeClr val="bg1"/>
                </a:solidFill>
              </a:rPr>
              <a:t>It may not be possible to give you your vocational choice. If you want to follow a vocational option you will also need to choose a backup GCSE option</a:t>
            </a:r>
          </a:p>
        </p:txBody>
      </p:sp>
      <p:sp>
        <p:nvSpPr>
          <p:cNvPr id="12295" name="TextBox 15">
            <a:extLst>
              <a:ext uri="{FF2B5EF4-FFF2-40B4-BE49-F238E27FC236}">
                <a16:creationId xmlns:a16="http://schemas.microsoft.com/office/drawing/2014/main" id="{10AAF1BE-B9FA-4821-BD3D-4CCD5F5A2D99}"/>
              </a:ext>
            </a:extLst>
          </p:cNvPr>
          <p:cNvSpPr txBox="1">
            <a:spLocks noChangeArrowheads="1"/>
          </p:cNvSpPr>
          <p:nvPr/>
        </p:nvSpPr>
        <p:spPr bwMode="auto">
          <a:xfrm>
            <a:off x="359595" y="1778066"/>
            <a:ext cx="114762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a:solidFill>
                  <a:schemeClr val="bg1"/>
                </a:solidFill>
                <a:latin typeface="Arial" panose="020B0604020202020204" pitchFamily="34" charset="0"/>
              </a:rPr>
              <a:t>These are equivalent GCSE courses and are awarded the following grades:</a:t>
            </a:r>
          </a:p>
        </p:txBody>
      </p:sp>
      <p:graphicFrame>
        <p:nvGraphicFramePr>
          <p:cNvPr id="8" name="Table 7">
            <a:extLst>
              <a:ext uri="{FF2B5EF4-FFF2-40B4-BE49-F238E27FC236}">
                <a16:creationId xmlns:a16="http://schemas.microsoft.com/office/drawing/2014/main" id="{BF925A37-8A87-4A56-A82B-EB69B88E0967}"/>
              </a:ext>
            </a:extLst>
          </p:cNvPr>
          <p:cNvGraphicFramePr>
            <a:graphicFrameLocks noGrp="1"/>
          </p:cNvGraphicFramePr>
          <p:nvPr>
            <p:extLst>
              <p:ext uri="{D42A27DB-BD31-4B8C-83A1-F6EECF244321}">
                <p14:modId xmlns:p14="http://schemas.microsoft.com/office/powerpoint/2010/main" val="1205934644"/>
              </p:ext>
            </p:extLst>
          </p:nvPr>
        </p:nvGraphicFramePr>
        <p:xfrm>
          <a:off x="1633539" y="2308291"/>
          <a:ext cx="8897939" cy="889000"/>
        </p:xfrm>
        <a:graphic>
          <a:graphicData uri="http://schemas.openxmlformats.org/drawingml/2006/table">
            <a:tbl>
              <a:tblPr firstRow="1" bandRow="1">
                <a:tableStyleId>{5C22544A-7EE6-4342-B048-85BDC9FD1C3A}</a:tableStyleId>
              </a:tblPr>
              <a:tblGrid>
                <a:gridCol w="1460244">
                  <a:extLst>
                    <a:ext uri="{9D8B030D-6E8A-4147-A177-3AD203B41FA5}">
                      <a16:colId xmlns:a16="http://schemas.microsoft.com/office/drawing/2014/main" val="20000"/>
                    </a:ext>
                  </a:extLst>
                </a:gridCol>
                <a:gridCol w="1146360">
                  <a:extLst>
                    <a:ext uri="{9D8B030D-6E8A-4147-A177-3AD203B41FA5}">
                      <a16:colId xmlns:a16="http://schemas.microsoft.com/office/drawing/2014/main" val="20001"/>
                    </a:ext>
                  </a:extLst>
                </a:gridCol>
                <a:gridCol w="1050831">
                  <a:extLst>
                    <a:ext uri="{9D8B030D-6E8A-4147-A177-3AD203B41FA5}">
                      <a16:colId xmlns:a16="http://schemas.microsoft.com/office/drawing/2014/main" val="20002"/>
                    </a:ext>
                  </a:extLst>
                </a:gridCol>
                <a:gridCol w="990392">
                  <a:extLst>
                    <a:ext uri="{9D8B030D-6E8A-4147-A177-3AD203B41FA5}">
                      <a16:colId xmlns:a16="http://schemas.microsoft.com/office/drawing/2014/main" val="20003"/>
                    </a:ext>
                  </a:extLst>
                </a:gridCol>
                <a:gridCol w="1062528">
                  <a:extLst>
                    <a:ext uri="{9D8B030D-6E8A-4147-A177-3AD203B41FA5}">
                      <a16:colId xmlns:a16="http://schemas.microsoft.com/office/drawing/2014/main" val="20004"/>
                    </a:ext>
                  </a:extLst>
                </a:gridCol>
                <a:gridCol w="1062528">
                  <a:extLst>
                    <a:ext uri="{9D8B030D-6E8A-4147-A177-3AD203B41FA5}">
                      <a16:colId xmlns:a16="http://schemas.microsoft.com/office/drawing/2014/main" val="20005"/>
                    </a:ext>
                  </a:extLst>
                </a:gridCol>
                <a:gridCol w="1062528">
                  <a:extLst>
                    <a:ext uri="{9D8B030D-6E8A-4147-A177-3AD203B41FA5}">
                      <a16:colId xmlns:a16="http://schemas.microsoft.com/office/drawing/2014/main" val="20006"/>
                    </a:ext>
                  </a:extLst>
                </a:gridCol>
                <a:gridCol w="1062528">
                  <a:extLst>
                    <a:ext uri="{9D8B030D-6E8A-4147-A177-3AD203B41FA5}">
                      <a16:colId xmlns:a16="http://schemas.microsoft.com/office/drawing/2014/main" val="20007"/>
                    </a:ext>
                  </a:extLst>
                </a:gridCol>
              </a:tblGrid>
              <a:tr h="370840">
                <a:tc>
                  <a:txBody>
                    <a:bodyPr/>
                    <a:lstStyle/>
                    <a:p>
                      <a:r>
                        <a:rPr lang="en-GB"/>
                        <a:t>Grade</a:t>
                      </a:r>
                    </a:p>
                  </a:txBody>
                  <a:tcPr marL="91436" marR="91436" anchor="ctr"/>
                </a:tc>
                <a:tc>
                  <a:txBody>
                    <a:bodyPr/>
                    <a:lstStyle/>
                    <a:p>
                      <a:pPr algn="ctr"/>
                      <a:r>
                        <a:rPr lang="en-GB" sz="1400"/>
                        <a:t>L2 Distinction*</a:t>
                      </a:r>
                    </a:p>
                  </a:txBody>
                  <a:tcPr marL="91436" marR="91436" anchor="ctr"/>
                </a:tc>
                <a:tc>
                  <a:txBody>
                    <a:bodyPr/>
                    <a:lstStyle/>
                    <a:p>
                      <a:pPr algn="ctr"/>
                      <a:r>
                        <a:rPr lang="en-GB" sz="1400"/>
                        <a:t>L2 Distinction</a:t>
                      </a:r>
                    </a:p>
                  </a:txBody>
                  <a:tcPr marL="91436" marR="91436" anchor="ctr"/>
                </a:tc>
                <a:tc>
                  <a:txBody>
                    <a:bodyPr/>
                    <a:lstStyle/>
                    <a:p>
                      <a:pPr algn="ctr"/>
                      <a:r>
                        <a:rPr lang="en-GB" sz="1400"/>
                        <a:t>L2 Merit</a:t>
                      </a:r>
                    </a:p>
                  </a:txBody>
                  <a:tcPr marL="91436" marR="91436" anchor="ctr"/>
                </a:tc>
                <a:tc>
                  <a:txBody>
                    <a:bodyPr/>
                    <a:lstStyle/>
                    <a:p>
                      <a:pPr algn="ctr"/>
                      <a:r>
                        <a:rPr lang="en-GB" sz="1400"/>
                        <a:t>L2 Pass</a:t>
                      </a:r>
                    </a:p>
                  </a:txBody>
                  <a:tcPr marL="91436" marR="91436" anchor="ctr"/>
                </a:tc>
                <a:tc>
                  <a:txBody>
                    <a:bodyPr/>
                    <a:lstStyle/>
                    <a:p>
                      <a:pPr algn="ctr"/>
                      <a:r>
                        <a:rPr lang="en-GB" sz="1400"/>
                        <a:t>L1</a:t>
                      </a:r>
                      <a:r>
                        <a:rPr lang="en-GB" sz="1400" baseline="0"/>
                        <a:t> Distinction</a:t>
                      </a:r>
                      <a:endParaRPr lang="en-GB" sz="1400"/>
                    </a:p>
                  </a:txBody>
                  <a:tcPr marL="91436" marR="91436" anchor="ctr"/>
                </a:tc>
                <a:tc>
                  <a:txBody>
                    <a:bodyPr/>
                    <a:lstStyle/>
                    <a:p>
                      <a:pPr algn="ctr"/>
                      <a:r>
                        <a:rPr lang="en-GB" sz="1400"/>
                        <a:t>L1 Merit</a:t>
                      </a:r>
                    </a:p>
                  </a:txBody>
                  <a:tcPr marL="91436" marR="91436" anchor="ctr"/>
                </a:tc>
                <a:tc>
                  <a:txBody>
                    <a:bodyPr/>
                    <a:lstStyle/>
                    <a:p>
                      <a:pPr algn="ctr"/>
                      <a:r>
                        <a:rPr lang="en-GB" sz="1400"/>
                        <a:t>L1 Pass</a:t>
                      </a:r>
                    </a:p>
                  </a:txBody>
                  <a:tcPr marL="91436" marR="91436" anchor="ctr"/>
                </a:tc>
                <a:extLst>
                  <a:ext uri="{0D108BD9-81ED-4DB2-BD59-A6C34878D82A}">
                    <a16:rowId xmlns:a16="http://schemas.microsoft.com/office/drawing/2014/main" val="10000"/>
                  </a:ext>
                </a:extLst>
              </a:tr>
              <a:tr h="370840">
                <a:tc>
                  <a:txBody>
                    <a:bodyPr/>
                    <a:lstStyle/>
                    <a:p>
                      <a:r>
                        <a:rPr lang="en-GB"/>
                        <a:t>Equivalent to</a:t>
                      </a:r>
                    </a:p>
                  </a:txBody>
                  <a:tcPr marL="91436" marR="91436"/>
                </a:tc>
                <a:tc>
                  <a:txBody>
                    <a:bodyPr/>
                    <a:lstStyle/>
                    <a:p>
                      <a:pPr algn="ctr"/>
                      <a:r>
                        <a:rPr lang="en-GB" sz="1400"/>
                        <a:t>8</a:t>
                      </a:r>
                    </a:p>
                  </a:txBody>
                  <a:tcPr marL="91436" marR="91436" anchor="ctr"/>
                </a:tc>
                <a:tc>
                  <a:txBody>
                    <a:bodyPr/>
                    <a:lstStyle/>
                    <a:p>
                      <a:pPr algn="ctr"/>
                      <a:r>
                        <a:rPr lang="en-GB" sz="1400"/>
                        <a:t>7</a:t>
                      </a:r>
                    </a:p>
                  </a:txBody>
                  <a:tcPr marL="91436" marR="91436" anchor="ctr"/>
                </a:tc>
                <a:tc>
                  <a:txBody>
                    <a:bodyPr/>
                    <a:lstStyle/>
                    <a:p>
                      <a:pPr algn="ctr"/>
                      <a:r>
                        <a:rPr lang="en-GB" sz="1400"/>
                        <a:t>5/6</a:t>
                      </a:r>
                    </a:p>
                  </a:txBody>
                  <a:tcPr marL="91436" marR="91436" anchor="ctr"/>
                </a:tc>
                <a:tc>
                  <a:txBody>
                    <a:bodyPr/>
                    <a:lstStyle/>
                    <a:p>
                      <a:pPr algn="ctr"/>
                      <a:r>
                        <a:rPr lang="en-GB" sz="1400"/>
                        <a:t>4</a:t>
                      </a:r>
                    </a:p>
                  </a:txBody>
                  <a:tcPr marL="91436" marR="91436" anchor="ctr"/>
                </a:tc>
                <a:tc>
                  <a:txBody>
                    <a:bodyPr/>
                    <a:lstStyle/>
                    <a:p>
                      <a:pPr algn="ctr"/>
                      <a:r>
                        <a:rPr lang="en-GB" sz="1400"/>
                        <a:t>3</a:t>
                      </a:r>
                    </a:p>
                  </a:txBody>
                  <a:tcPr marL="91436" marR="91436" anchor="ctr"/>
                </a:tc>
                <a:tc>
                  <a:txBody>
                    <a:bodyPr/>
                    <a:lstStyle/>
                    <a:p>
                      <a:pPr algn="ctr"/>
                      <a:r>
                        <a:rPr lang="en-GB" sz="1400"/>
                        <a:t>2</a:t>
                      </a:r>
                    </a:p>
                  </a:txBody>
                  <a:tcPr marL="91436" marR="91436" anchor="ctr"/>
                </a:tc>
                <a:tc>
                  <a:txBody>
                    <a:bodyPr/>
                    <a:lstStyle/>
                    <a:p>
                      <a:pPr algn="ctr"/>
                      <a:r>
                        <a:rPr lang="en-GB" sz="1400"/>
                        <a:t>1</a:t>
                      </a:r>
                    </a:p>
                  </a:txBody>
                  <a:tcPr marL="91436" marR="91436" anchor="ctr"/>
                </a:tc>
                <a:extLst>
                  <a:ext uri="{0D108BD9-81ED-4DB2-BD59-A6C34878D82A}">
                    <a16:rowId xmlns:a16="http://schemas.microsoft.com/office/drawing/2014/main" val="10001"/>
                  </a:ext>
                </a:extLst>
              </a:tr>
            </a:tbl>
          </a:graphicData>
        </a:graphic>
      </p:graphicFrame>
      <p:sp>
        <p:nvSpPr>
          <p:cNvPr id="12325" name="TextBox 18">
            <a:extLst>
              <a:ext uri="{FF2B5EF4-FFF2-40B4-BE49-F238E27FC236}">
                <a16:creationId xmlns:a16="http://schemas.microsoft.com/office/drawing/2014/main" id="{4EC3D4D8-843B-4572-935B-7549685B765B}"/>
              </a:ext>
            </a:extLst>
          </p:cNvPr>
          <p:cNvSpPr txBox="1">
            <a:spLocks noChangeArrowheads="1"/>
          </p:cNvSpPr>
          <p:nvPr/>
        </p:nvSpPr>
        <p:spPr bwMode="auto">
          <a:xfrm>
            <a:off x="1543153" y="3357629"/>
            <a:ext cx="889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2000" dirty="0">
                <a:solidFill>
                  <a:schemeClr val="bg1"/>
                </a:solidFill>
                <a:latin typeface="Arial" panose="020B0604020202020204" pitchFamily="34" charset="0"/>
              </a:rPr>
              <a:t>Vocational Award in ICT</a:t>
            </a:r>
          </a:p>
          <a:p>
            <a:pPr>
              <a:spcBef>
                <a:spcPct val="0"/>
              </a:spcBef>
              <a:buFont typeface="Wingdings" panose="05000000000000000000" pitchFamily="2" charset="2"/>
              <a:buChar char="Ø"/>
            </a:pPr>
            <a:r>
              <a:rPr lang="en-US" altLang="en-US" sz="2000" dirty="0">
                <a:solidFill>
                  <a:schemeClr val="bg1"/>
                </a:solidFill>
                <a:latin typeface="Arial" panose="020B0604020202020204" pitchFamily="34" charset="0"/>
              </a:rPr>
              <a:t>Child Care</a:t>
            </a:r>
          </a:p>
          <a:p>
            <a:pPr>
              <a:spcBef>
                <a:spcPct val="0"/>
              </a:spcBef>
              <a:buFont typeface="Wingdings" panose="05000000000000000000" pitchFamily="2" charset="2"/>
              <a:buChar char="Ø"/>
            </a:pPr>
            <a:r>
              <a:rPr lang="en-US" altLang="en-US" sz="2000" dirty="0">
                <a:solidFill>
                  <a:schemeClr val="bg1"/>
                </a:solidFill>
                <a:latin typeface="Arial" panose="020B0604020202020204" pitchFamily="34" charset="0"/>
              </a:rPr>
              <a:t>Construction</a:t>
            </a:r>
          </a:p>
          <a:p>
            <a:pPr>
              <a:spcBef>
                <a:spcPct val="0"/>
              </a:spcBef>
              <a:buFont typeface="Wingdings" panose="05000000000000000000" pitchFamily="2" charset="2"/>
              <a:buChar char="Ø"/>
            </a:pPr>
            <a:r>
              <a:rPr lang="en-US" altLang="en-US" sz="2000" dirty="0">
                <a:solidFill>
                  <a:schemeClr val="bg1"/>
                </a:solidFill>
                <a:latin typeface="Arial" panose="020B0604020202020204" pitchFamily="34" charset="0"/>
              </a:rPr>
              <a:t>Sport Studies</a:t>
            </a:r>
          </a:p>
        </p:txBody>
      </p:sp>
      <p:pic>
        <p:nvPicPr>
          <p:cNvPr id="10" name="Picture 5" descr="HawkleyLogo_Transparent.gif">
            <a:extLst>
              <a:ext uri="{FF2B5EF4-FFF2-40B4-BE49-F238E27FC236}">
                <a16:creationId xmlns:a16="http://schemas.microsoft.com/office/drawing/2014/main" id="{83B071D1-32E2-45E8-A2EE-FDBD80311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sz="2500">
              <a:solidFill>
                <a:schemeClr val="bg1"/>
              </a:solidFill>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5" name="Rectangle 6"/>
          <p:cNvSpPr>
            <a:spLocks noChangeArrowheads="1"/>
          </p:cNvSpPr>
          <p:nvPr/>
        </p:nvSpPr>
        <p:spPr bwMode="auto">
          <a:xfrm>
            <a:off x="318499" y="158750"/>
            <a:ext cx="11476234"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Advice for Students</a:t>
            </a:r>
            <a:endParaRPr lang="en-US" altLang="en-US" sz="4400"/>
          </a:p>
        </p:txBody>
      </p:sp>
      <p:sp>
        <p:nvSpPr>
          <p:cNvPr id="15366" name="Rectangle 1"/>
          <p:cNvSpPr>
            <a:spLocks noChangeArrowheads="1"/>
          </p:cNvSpPr>
          <p:nvPr/>
        </p:nvSpPr>
        <p:spPr bwMode="auto">
          <a:xfrm>
            <a:off x="318499" y="1891568"/>
            <a:ext cx="11476234" cy="41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1" indent="-457200">
              <a:spcAft>
                <a:spcPts val="1200"/>
              </a:spcAft>
              <a:buFont typeface="+mj-lt"/>
              <a:buAutoNum type="arabicPeriod"/>
              <a:defRPr/>
            </a:pPr>
            <a:r>
              <a:rPr lang="en-GB" sz="2300" b="1" dirty="0">
                <a:solidFill>
                  <a:schemeClr val="bg1"/>
                </a:solidFill>
              </a:rPr>
              <a:t>Choose subjects they are likely to do best in</a:t>
            </a:r>
            <a:r>
              <a:rPr lang="en-GB" sz="2300" dirty="0">
                <a:solidFill>
                  <a:schemeClr val="bg1"/>
                </a:solidFill>
              </a:rPr>
              <a:t>. Use the information from reports and the feedback from teachers as guidance</a:t>
            </a:r>
          </a:p>
          <a:p>
            <a:pPr marL="914400" lvl="1" indent="-457200">
              <a:spcAft>
                <a:spcPts val="1200"/>
              </a:spcAft>
              <a:buFont typeface="+mj-lt"/>
              <a:buAutoNum type="arabicPeriod"/>
              <a:defRPr/>
            </a:pPr>
            <a:r>
              <a:rPr lang="en-GB" sz="2300" b="1" dirty="0">
                <a:solidFill>
                  <a:schemeClr val="bg1"/>
                </a:solidFill>
              </a:rPr>
              <a:t>Don’t make a choice just because they like the teacher</a:t>
            </a:r>
            <a:r>
              <a:rPr lang="en-GB" sz="2300" dirty="0">
                <a:solidFill>
                  <a:schemeClr val="bg1"/>
                </a:solidFill>
              </a:rPr>
              <a:t>. That teacher may well not be taking the group students end up in</a:t>
            </a:r>
          </a:p>
          <a:p>
            <a:pPr marL="914400" lvl="1" indent="-457200">
              <a:spcAft>
                <a:spcPts val="1200"/>
              </a:spcAft>
              <a:buFont typeface="+mj-lt"/>
              <a:buAutoNum type="arabicPeriod"/>
              <a:defRPr/>
            </a:pPr>
            <a:r>
              <a:rPr lang="en-GB" sz="2300" b="1" dirty="0">
                <a:solidFill>
                  <a:schemeClr val="bg1"/>
                </a:solidFill>
              </a:rPr>
              <a:t>Be realistic</a:t>
            </a:r>
            <a:r>
              <a:rPr lang="en-GB" sz="2300" dirty="0">
                <a:solidFill>
                  <a:schemeClr val="bg1"/>
                </a:solidFill>
              </a:rPr>
              <a:t> about strengths and weaknesses and accept advice about the type of courses on offer.</a:t>
            </a:r>
          </a:p>
          <a:p>
            <a:pPr marL="914400" lvl="1" indent="-457200">
              <a:spcAft>
                <a:spcPts val="1200"/>
              </a:spcAft>
              <a:buFont typeface="+mj-lt"/>
              <a:buAutoNum type="arabicPeriod"/>
              <a:defRPr/>
            </a:pPr>
            <a:r>
              <a:rPr lang="en-GB" sz="2300" b="1" dirty="0">
                <a:solidFill>
                  <a:schemeClr val="bg1"/>
                </a:solidFill>
              </a:rPr>
              <a:t>Complete research </a:t>
            </a:r>
            <a:r>
              <a:rPr lang="en-GB" sz="2300" dirty="0">
                <a:solidFill>
                  <a:schemeClr val="bg1"/>
                </a:solidFill>
              </a:rPr>
              <a:t>by reading the options booklet thoroughly and talking to teachers</a:t>
            </a:r>
          </a:p>
          <a:p>
            <a:pPr marL="914400" lvl="1" indent="-457200">
              <a:spcAft>
                <a:spcPts val="1200"/>
              </a:spcAft>
              <a:buFont typeface="+mj-lt"/>
              <a:buAutoNum type="arabicPeriod"/>
              <a:defRPr/>
            </a:pPr>
            <a:r>
              <a:rPr lang="en-GB" sz="2300" b="1" dirty="0">
                <a:solidFill>
                  <a:schemeClr val="bg1"/>
                </a:solidFill>
              </a:rPr>
              <a:t>Above all don’t choose a subject because friends are doing it!</a:t>
            </a:r>
            <a:r>
              <a:rPr lang="en-GB" sz="2300" dirty="0">
                <a:solidFill>
                  <a:schemeClr val="bg1"/>
                </a:solidFill>
              </a:rPr>
              <a:t> There is no guarantee they will end up in the same class!</a:t>
            </a:r>
          </a:p>
        </p:txBody>
      </p:sp>
      <p:pic>
        <p:nvPicPr>
          <p:cNvPr id="7" name="Picture 5" descr="HawkleyLogo_Transparent.gif">
            <a:extLst>
              <a:ext uri="{FF2B5EF4-FFF2-40B4-BE49-F238E27FC236}">
                <a16:creationId xmlns:a16="http://schemas.microsoft.com/office/drawing/2014/main" id="{9ED9071F-4FD9-4E61-9C11-BA2E40ED5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1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414"/>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 typeface="Arial" pitchFamily="34" charset="0"/>
              <a:buChar char="•"/>
              <a:defRPr/>
            </a:pPr>
            <a:endParaRPr lang="en-GB" sz="2800">
              <a:solidFill>
                <a:schemeClr val="bg1"/>
              </a:solidFill>
            </a:endParaRPr>
          </a:p>
          <a:p>
            <a:pPr marL="342900" indent="-342900">
              <a:defRPr/>
            </a:pPr>
            <a:endParaRPr lang="en-GB" sz="2400">
              <a:solidFill>
                <a:srgbClr val="FFFFFF"/>
              </a:solidFill>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9" name="Rectangle 5"/>
          <p:cNvSpPr>
            <a:spLocks noChangeArrowheads="1"/>
          </p:cNvSpPr>
          <p:nvPr/>
        </p:nvSpPr>
        <p:spPr bwMode="auto">
          <a:xfrm>
            <a:off x="287676" y="158750"/>
            <a:ext cx="11578976"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t>Guidance</a:t>
            </a:r>
            <a:endParaRPr lang="en-US" altLang="en-US" sz="4400" dirty="0"/>
          </a:p>
        </p:txBody>
      </p:sp>
      <p:sp>
        <p:nvSpPr>
          <p:cNvPr id="16390" name="Rectangle 1"/>
          <p:cNvSpPr>
            <a:spLocks noChangeArrowheads="1"/>
          </p:cNvSpPr>
          <p:nvPr/>
        </p:nvSpPr>
        <p:spPr bwMode="auto">
          <a:xfrm>
            <a:off x="215757" y="1452146"/>
            <a:ext cx="1165089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pPr>
            <a:r>
              <a:rPr lang="en-GB" altLang="en-US" sz="2800" dirty="0">
                <a:solidFill>
                  <a:schemeClr val="bg1"/>
                </a:solidFill>
                <a:latin typeface="Arial" panose="020B0604020202020204" pitchFamily="34" charset="0"/>
              </a:rPr>
              <a:t>We can guide student to courses which we </a:t>
            </a:r>
            <a:r>
              <a:rPr lang="en-GB" altLang="en-US" sz="2800" b="1" u="sng" dirty="0">
                <a:solidFill>
                  <a:schemeClr val="bg1"/>
                </a:solidFill>
                <a:latin typeface="Arial" panose="020B0604020202020204" pitchFamily="34" charset="0"/>
              </a:rPr>
              <a:t>know</a:t>
            </a:r>
            <a:r>
              <a:rPr lang="en-GB" altLang="en-US" sz="2800" b="1" dirty="0">
                <a:solidFill>
                  <a:schemeClr val="bg1"/>
                </a:solidFill>
                <a:latin typeface="Arial" panose="020B0604020202020204" pitchFamily="34" charset="0"/>
              </a:rPr>
              <a:t> </a:t>
            </a:r>
            <a:r>
              <a:rPr lang="en-GB" altLang="en-US" sz="2800" dirty="0">
                <a:solidFill>
                  <a:schemeClr val="bg1"/>
                </a:solidFill>
                <a:latin typeface="Arial" panose="020B0604020202020204" pitchFamily="34" charset="0"/>
              </a:rPr>
              <a:t>will offer the very best chances of achieving the best grades.</a:t>
            </a:r>
          </a:p>
          <a:p>
            <a:pPr lvl="2">
              <a:spcBef>
                <a:spcPct val="0"/>
              </a:spcBef>
            </a:pPr>
            <a:endParaRPr lang="en-GB" altLang="en-US" sz="2800" dirty="0">
              <a:solidFill>
                <a:schemeClr val="bg1"/>
              </a:solidFill>
              <a:latin typeface="Arial" panose="020B0604020202020204" pitchFamily="34" charset="0"/>
            </a:endParaRPr>
          </a:p>
          <a:p>
            <a:pPr lvl="2">
              <a:spcBef>
                <a:spcPct val="0"/>
              </a:spcBef>
            </a:pPr>
            <a:r>
              <a:rPr lang="en-GB" altLang="en-US" sz="2800" dirty="0">
                <a:solidFill>
                  <a:schemeClr val="bg1"/>
                </a:solidFill>
                <a:latin typeface="Arial" panose="020B0604020202020204" pitchFamily="34" charset="0"/>
              </a:rPr>
              <a:t>Vocational options offer the best progression routes for </a:t>
            </a:r>
            <a:r>
              <a:rPr lang="en-GB" altLang="en-US" sz="2800" b="1" u="sng" dirty="0">
                <a:solidFill>
                  <a:schemeClr val="bg1"/>
                </a:solidFill>
                <a:latin typeface="Arial" panose="020B0604020202020204" pitchFamily="34" charset="0"/>
              </a:rPr>
              <a:t>some</a:t>
            </a:r>
            <a:r>
              <a:rPr lang="en-GB" altLang="en-US" sz="2800" dirty="0">
                <a:solidFill>
                  <a:schemeClr val="bg1"/>
                </a:solidFill>
                <a:latin typeface="Arial" panose="020B0604020202020204" pitchFamily="34" charset="0"/>
              </a:rPr>
              <a:t> students.  However, they are less suitable for others. </a:t>
            </a:r>
          </a:p>
          <a:p>
            <a:pPr lvl="2">
              <a:spcBef>
                <a:spcPct val="0"/>
              </a:spcBef>
            </a:pPr>
            <a:endParaRPr lang="en-GB" altLang="en-US" sz="2800" dirty="0">
              <a:solidFill>
                <a:schemeClr val="bg1"/>
              </a:solidFill>
              <a:latin typeface="Arial" panose="020B0604020202020204" pitchFamily="34" charset="0"/>
            </a:endParaRPr>
          </a:p>
          <a:p>
            <a:pPr lvl="2">
              <a:spcBef>
                <a:spcPct val="0"/>
              </a:spcBef>
            </a:pPr>
            <a:r>
              <a:rPr lang="en-GB" altLang="en-US" sz="2800" dirty="0">
                <a:solidFill>
                  <a:schemeClr val="bg1"/>
                </a:solidFill>
                <a:latin typeface="Arial" panose="020B0604020202020204" pitchFamily="34" charset="0"/>
              </a:rPr>
              <a:t>The options interview will be an opportunity to discuss the best combination of subjects for your child to get the best possible outcomes.</a:t>
            </a:r>
          </a:p>
        </p:txBody>
      </p:sp>
      <p:pic>
        <p:nvPicPr>
          <p:cNvPr id="7" name="Picture 5" descr="HawkleyLogo_Transparent.gif">
            <a:extLst>
              <a:ext uri="{FF2B5EF4-FFF2-40B4-BE49-F238E27FC236}">
                <a16:creationId xmlns:a16="http://schemas.microsoft.com/office/drawing/2014/main" id="{551F7214-620D-47FE-9043-F45038F17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10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414"/>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 typeface="Arial" pitchFamily="34" charset="0"/>
              <a:buChar char="•"/>
              <a:defRPr/>
            </a:pPr>
            <a:endParaRPr lang="en-GB" sz="2800">
              <a:solidFill>
                <a:schemeClr val="bg1"/>
              </a:solidFill>
            </a:endParaRPr>
          </a:p>
          <a:p>
            <a:pPr marL="342900" indent="-342900">
              <a:defRPr/>
            </a:pPr>
            <a:endParaRPr lang="en-GB" sz="2400">
              <a:solidFill>
                <a:srgbClr val="FFFFFF"/>
              </a:solidFill>
            </a:endParaRPr>
          </a:p>
        </p:txBody>
      </p:sp>
      <p:sp>
        <p:nvSpPr>
          <p:cNvPr id="5" name="Rectangle 4"/>
          <p:cNvSpPr/>
          <p:nvPr/>
        </p:nvSpPr>
        <p:spPr>
          <a:xfrm>
            <a:off x="0" y="0"/>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9" name="Rectangle 5"/>
          <p:cNvSpPr>
            <a:spLocks noChangeArrowheads="1"/>
          </p:cNvSpPr>
          <p:nvPr/>
        </p:nvSpPr>
        <p:spPr bwMode="auto">
          <a:xfrm>
            <a:off x="513703" y="353733"/>
            <a:ext cx="11599524" cy="5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t" anchorCtr="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dirty="0">
                <a:latin typeface="+mn-lt"/>
              </a:rPr>
              <a:t>Making informed choices based on KS3 performance</a:t>
            </a:r>
          </a:p>
        </p:txBody>
      </p:sp>
      <p:pic>
        <p:nvPicPr>
          <p:cNvPr id="13" name="Picture 5" descr="HawkleyLogo_Transparent.gif">
            <a:extLst>
              <a:ext uri="{FF2B5EF4-FFF2-40B4-BE49-F238E27FC236}">
                <a16:creationId xmlns:a16="http://schemas.microsoft.com/office/drawing/2014/main" id="{F933679F-3A04-4A5C-A7AC-D914500D8A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84F82A4-EF08-07F9-3873-F68DE3279C44}"/>
              </a:ext>
            </a:extLst>
          </p:cNvPr>
          <p:cNvPicPr>
            <a:picLocks noChangeAspect="1"/>
          </p:cNvPicPr>
          <p:nvPr/>
        </p:nvPicPr>
        <p:blipFill>
          <a:blip r:embed="rId4"/>
          <a:stretch>
            <a:fillRect/>
          </a:stretch>
        </p:blipFill>
        <p:spPr>
          <a:xfrm>
            <a:off x="2175727" y="1645956"/>
            <a:ext cx="6096126" cy="4834502"/>
          </a:xfrm>
          <a:prstGeom prst="rect">
            <a:avLst/>
          </a:prstGeom>
        </p:spPr>
      </p:pic>
      <p:sp>
        <p:nvSpPr>
          <p:cNvPr id="12" name="Rectangular Callout 11"/>
          <p:cNvSpPr/>
          <p:nvPr/>
        </p:nvSpPr>
        <p:spPr>
          <a:xfrm>
            <a:off x="5594515" y="5630877"/>
            <a:ext cx="6317266" cy="1068373"/>
          </a:xfrm>
          <a:prstGeom prst="wedgeRectCallout">
            <a:avLst>
              <a:gd name="adj1" fmla="val -16319"/>
              <a:gd name="adj2" fmla="val -485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Our KS3 curriculum is not capped. Once a student masters a skill they consolidate it and move on to another. If a student works hard they can make faster progress and improve their chances of a better GCSE grade.</a:t>
            </a:r>
          </a:p>
        </p:txBody>
      </p:sp>
      <p:sp>
        <p:nvSpPr>
          <p:cNvPr id="9" name="Rectangular Callout 8"/>
          <p:cNvSpPr/>
          <p:nvPr/>
        </p:nvSpPr>
        <p:spPr>
          <a:xfrm>
            <a:off x="8552068" y="4230613"/>
            <a:ext cx="3561159" cy="496777"/>
          </a:xfrm>
          <a:prstGeom prst="wedgeRectCallout">
            <a:avLst>
              <a:gd name="adj1" fmla="val -66569"/>
              <a:gd name="adj2" fmla="val -979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 to GCSE grades 1, 2, 3+</a:t>
            </a:r>
          </a:p>
        </p:txBody>
      </p:sp>
      <p:sp>
        <p:nvSpPr>
          <p:cNvPr id="8" name="Rectangular Callout 7"/>
          <p:cNvSpPr/>
          <p:nvPr/>
        </p:nvSpPr>
        <p:spPr>
          <a:xfrm>
            <a:off x="8552069" y="3457775"/>
            <a:ext cx="3561159" cy="496778"/>
          </a:xfrm>
          <a:prstGeom prst="wedgeRectCallout">
            <a:avLst>
              <a:gd name="adj1" fmla="val -67896"/>
              <a:gd name="adj2" fmla="val -2152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 to GCSE grades 4, 5, 6+</a:t>
            </a:r>
          </a:p>
        </p:txBody>
      </p:sp>
      <p:sp>
        <p:nvSpPr>
          <p:cNvPr id="20" name="Rectangular Callout 7">
            <a:extLst>
              <a:ext uri="{FF2B5EF4-FFF2-40B4-BE49-F238E27FC236}">
                <a16:creationId xmlns:a16="http://schemas.microsoft.com/office/drawing/2014/main" id="{8ED52694-16BE-AC2C-A634-066A99094F4E}"/>
              </a:ext>
            </a:extLst>
          </p:cNvPr>
          <p:cNvSpPr/>
          <p:nvPr/>
        </p:nvSpPr>
        <p:spPr>
          <a:xfrm>
            <a:off x="8552070" y="2465421"/>
            <a:ext cx="3561159" cy="496778"/>
          </a:xfrm>
          <a:prstGeom prst="wedgeRectCallout">
            <a:avLst>
              <a:gd name="adj1" fmla="val -67896"/>
              <a:gd name="adj2" fmla="val -2152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 to GCSE grades 7, 8, 9</a:t>
            </a:r>
          </a:p>
        </p:txBody>
      </p:sp>
      <p:sp>
        <p:nvSpPr>
          <p:cNvPr id="21" name="Rectangular Callout 7">
            <a:extLst>
              <a:ext uri="{FF2B5EF4-FFF2-40B4-BE49-F238E27FC236}">
                <a16:creationId xmlns:a16="http://schemas.microsoft.com/office/drawing/2014/main" id="{6C87AAB3-8085-E1B0-8DE2-0C185D692B34}"/>
              </a:ext>
            </a:extLst>
          </p:cNvPr>
          <p:cNvSpPr/>
          <p:nvPr/>
        </p:nvSpPr>
        <p:spPr>
          <a:xfrm>
            <a:off x="788548" y="1810887"/>
            <a:ext cx="1895657" cy="639581"/>
          </a:xfrm>
          <a:prstGeom prst="wedgeRectCallout">
            <a:avLst>
              <a:gd name="adj1" fmla="val 48473"/>
              <a:gd name="adj2" fmla="val 3204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Gained a SATS score of 110+ in Y6</a:t>
            </a:r>
          </a:p>
        </p:txBody>
      </p:sp>
      <p:sp>
        <p:nvSpPr>
          <p:cNvPr id="22" name="Rectangular Callout 7">
            <a:extLst>
              <a:ext uri="{FF2B5EF4-FFF2-40B4-BE49-F238E27FC236}">
                <a16:creationId xmlns:a16="http://schemas.microsoft.com/office/drawing/2014/main" id="{8D1C5E96-A922-092F-4E16-58DCE343DCA2}"/>
              </a:ext>
            </a:extLst>
          </p:cNvPr>
          <p:cNvSpPr/>
          <p:nvPr/>
        </p:nvSpPr>
        <p:spPr>
          <a:xfrm>
            <a:off x="139962" y="3066583"/>
            <a:ext cx="1895657" cy="639581"/>
          </a:xfrm>
          <a:prstGeom prst="wedgeRectCallout">
            <a:avLst>
              <a:gd name="adj1" fmla="val 69220"/>
              <a:gd name="adj2" fmla="val 25894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Gained a SATS score of 100-109 in Y6</a:t>
            </a:r>
          </a:p>
        </p:txBody>
      </p:sp>
      <p:sp>
        <p:nvSpPr>
          <p:cNvPr id="23" name="Rectangular Callout 7">
            <a:extLst>
              <a:ext uri="{FF2B5EF4-FFF2-40B4-BE49-F238E27FC236}">
                <a16:creationId xmlns:a16="http://schemas.microsoft.com/office/drawing/2014/main" id="{A3087B52-6430-94DA-D332-30FEAA7A0D6A}"/>
              </a:ext>
            </a:extLst>
          </p:cNvPr>
          <p:cNvSpPr/>
          <p:nvPr/>
        </p:nvSpPr>
        <p:spPr>
          <a:xfrm>
            <a:off x="111721" y="5167081"/>
            <a:ext cx="1895657" cy="639581"/>
          </a:xfrm>
          <a:prstGeom prst="wedgeRectCallout">
            <a:avLst>
              <a:gd name="adj1" fmla="val 78556"/>
              <a:gd name="adj2" fmla="val 10060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Gained a SATS score below 100 in Y6</a:t>
            </a:r>
          </a:p>
        </p:txBody>
      </p:sp>
      <p:sp>
        <p:nvSpPr>
          <p:cNvPr id="14" name="Rectangular Callout 11">
            <a:extLst>
              <a:ext uri="{FF2B5EF4-FFF2-40B4-BE49-F238E27FC236}">
                <a16:creationId xmlns:a16="http://schemas.microsoft.com/office/drawing/2014/main" id="{64AEB0C3-FE00-4E39-A26D-F5BEA557CA4F}"/>
              </a:ext>
            </a:extLst>
          </p:cNvPr>
          <p:cNvSpPr/>
          <p:nvPr/>
        </p:nvSpPr>
        <p:spPr>
          <a:xfrm>
            <a:off x="8440201" y="901472"/>
            <a:ext cx="3673025" cy="1068373"/>
          </a:xfrm>
          <a:prstGeom prst="wedgeRectCallout">
            <a:avLst>
              <a:gd name="adj1" fmla="val -16319"/>
              <a:gd name="adj2" fmla="val -485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current Y9 students do not have any SATS data due to cancellation of these we have based starting points on CAT reading tests.</a:t>
            </a:r>
          </a:p>
        </p:txBody>
      </p:sp>
    </p:spTree>
    <p:extLst>
      <p:ext uri="{BB962C8B-B14F-4D97-AF65-F5344CB8AC3E}">
        <p14:creationId xmlns:p14="http://schemas.microsoft.com/office/powerpoint/2010/main" val="26840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8" grpId="0" animBg="1"/>
      <p:bldP spid="20" grpId="0" animBg="1"/>
      <p:bldP spid="21" grpId="0" animBg="1"/>
      <p:bldP spid="22" grpId="0" animBg="1"/>
      <p:bldP spid="2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3" name="Rectangle 5"/>
          <p:cNvSpPr>
            <a:spLocks noChangeArrowheads="1"/>
          </p:cNvSpPr>
          <p:nvPr/>
        </p:nvSpPr>
        <p:spPr bwMode="auto">
          <a:xfrm>
            <a:off x="318498" y="1"/>
            <a:ext cx="11568701"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Key Stage 4 Timetable</a:t>
            </a:r>
            <a:endParaRPr lang="en-US" altLang="en-US" sz="4400"/>
          </a:p>
        </p:txBody>
      </p:sp>
      <p:sp>
        <p:nvSpPr>
          <p:cNvPr id="6" name="TextBox 5">
            <a:extLst>
              <a:ext uri="{FF2B5EF4-FFF2-40B4-BE49-F238E27FC236}">
                <a16:creationId xmlns:a16="http://schemas.microsoft.com/office/drawing/2014/main" id="{396F37BB-618A-4583-8A0D-CF0B1FF6A71B}"/>
              </a:ext>
            </a:extLst>
          </p:cNvPr>
          <p:cNvSpPr txBox="1"/>
          <p:nvPr/>
        </p:nvSpPr>
        <p:spPr>
          <a:xfrm>
            <a:off x="208959" y="4294187"/>
            <a:ext cx="11787776" cy="21544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Different bands – H &amp; W</a:t>
            </a:r>
          </a:p>
          <a:p>
            <a:pPr marL="285750" indent="-285750">
              <a:spcAft>
                <a:spcPts val="600"/>
              </a:spcAft>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All students will be re-banded</a:t>
            </a:r>
          </a:p>
          <a:p>
            <a:pPr marL="285750" indent="-285750">
              <a:spcAft>
                <a:spcPts val="600"/>
              </a:spcAft>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Current X band does not equal H; current Y band does not equal W</a:t>
            </a:r>
          </a:p>
          <a:p>
            <a:pPr marL="285750" indent="-285750">
              <a:spcAft>
                <a:spcPts val="600"/>
              </a:spcAft>
              <a:buFont typeface="Arial" panose="020B0604020202020204" pitchFamily="34" charset="0"/>
              <a:buChar char="•"/>
            </a:pPr>
            <a:r>
              <a:rPr lang="en-GB" sz="1900">
                <a:solidFill>
                  <a:schemeClr val="bg1"/>
                </a:solidFill>
                <a:latin typeface="Arial" panose="020B0604020202020204" pitchFamily="34" charset="0"/>
                <a:cs typeface="Arial" panose="020B0604020202020204" pitchFamily="34" charset="0"/>
              </a:rPr>
              <a:t>Both </a:t>
            </a:r>
            <a:r>
              <a:rPr lang="en-GB" sz="1900" dirty="0">
                <a:solidFill>
                  <a:schemeClr val="bg1"/>
                </a:solidFill>
                <a:latin typeface="Arial" panose="020B0604020202020204" pitchFamily="34" charset="0"/>
                <a:cs typeface="Arial" panose="020B0604020202020204" pitchFamily="34" charset="0"/>
              </a:rPr>
              <a:t>bands will have foundation and higher tier entries for Maths and Science. These are not ability bands</a:t>
            </a:r>
          </a:p>
          <a:p>
            <a:pPr marL="285750" indent="-285750">
              <a:spcAft>
                <a:spcPts val="600"/>
              </a:spcAft>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All year group on options at the same time</a:t>
            </a:r>
          </a:p>
        </p:txBody>
      </p:sp>
      <p:pic>
        <p:nvPicPr>
          <p:cNvPr id="8" name="Picture 5" descr="HawkleyLogo_Transparent.gif">
            <a:extLst>
              <a:ext uri="{FF2B5EF4-FFF2-40B4-BE49-F238E27FC236}">
                <a16:creationId xmlns:a16="http://schemas.microsoft.com/office/drawing/2014/main" id="{54D8133B-5638-4822-A89F-6BDDE2AA77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6AFEC4D-3ACD-7BF9-7F13-6473A30F27AF}"/>
              </a:ext>
            </a:extLst>
          </p:cNvPr>
          <p:cNvGrpSpPr/>
          <p:nvPr/>
        </p:nvGrpSpPr>
        <p:grpSpPr>
          <a:xfrm>
            <a:off x="926010" y="1355546"/>
            <a:ext cx="10353675" cy="2914650"/>
            <a:chOff x="926010" y="1355546"/>
            <a:chExt cx="10353675" cy="2914650"/>
          </a:xfrm>
        </p:grpSpPr>
        <p:pic>
          <p:nvPicPr>
            <p:cNvPr id="3" name="Picture 2">
              <a:extLst>
                <a:ext uri="{FF2B5EF4-FFF2-40B4-BE49-F238E27FC236}">
                  <a16:creationId xmlns:a16="http://schemas.microsoft.com/office/drawing/2014/main" id="{7B89DBD6-A5C6-403A-6D63-14CAD65797AF}"/>
                </a:ext>
              </a:extLst>
            </p:cNvPr>
            <p:cNvPicPr>
              <a:picLocks noChangeAspect="1"/>
            </p:cNvPicPr>
            <p:nvPr/>
          </p:nvPicPr>
          <p:blipFill>
            <a:blip r:embed="rId3"/>
            <a:stretch>
              <a:fillRect/>
            </a:stretch>
          </p:blipFill>
          <p:spPr>
            <a:xfrm>
              <a:off x="926010" y="1355546"/>
              <a:ext cx="10353675" cy="2914650"/>
            </a:xfrm>
            <a:prstGeom prst="rect">
              <a:avLst/>
            </a:prstGeom>
          </p:spPr>
        </p:pic>
        <p:grpSp>
          <p:nvGrpSpPr>
            <p:cNvPr id="9" name="Group 8">
              <a:extLst>
                <a:ext uri="{FF2B5EF4-FFF2-40B4-BE49-F238E27FC236}">
                  <a16:creationId xmlns:a16="http://schemas.microsoft.com/office/drawing/2014/main" id="{3A1746CF-FCDC-ABFA-1E15-EA3C93E0B1B0}"/>
                </a:ext>
              </a:extLst>
            </p:cNvPr>
            <p:cNvGrpSpPr/>
            <p:nvPr/>
          </p:nvGrpSpPr>
          <p:grpSpPr>
            <a:xfrm>
              <a:off x="5486399" y="1647825"/>
              <a:ext cx="190502" cy="2176551"/>
              <a:chOff x="5486399" y="1647825"/>
              <a:chExt cx="200026" cy="2176551"/>
            </a:xfrm>
          </p:grpSpPr>
          <p:grpSp>
            <p:nvGrpSpPr>
              <p:cNvPr id="10" name="Group 9">
                <a:extLst>
                  <a:ext uri="{FF2B5EF4-FFF2-40B4-BE49-F238E27FC236}">
                    <a16:creationId xmlns:a16="http://schemas.microsoft.com/office/drawing/2014/main" id="{756EE1CB-DBCD-2DE2-FEC4-84C233F4BD70}"/>
                  </a:ext>
                </a:extLst>
              </p:cNvPr>
              <p:cNvGrpSpPr/>
              <p:nvPr/>
            </p:nvGrpSpPr>
            <p:grpSpPr>
              <a:xfrm>
                <a:off x="5486399" y="1647825"/>
                <a:ext cx="200026" cy="635000"/>
                <a:chOff x="5486399" y="1647825"/>
                <a:chExt cx="200026" cy="635000"/>
              </a:xfrm>
            </p:grpSpPr>
            <p:sp>
              <p:nvSpPr>
                <p:cNvPr id="17" name="Rectangle 16">
                  <a:extLst>
                    <a:ext uri="{FF2B5EF4-FFF2-40B4-BE49-F238E27FC236}">
                      <a16:creationId xmlns:a16="http://schemas.microsoft.com/office/drawing/2014/main" id="{D1BAD979-CC83-F302-0627-9E1BA3CDC8E5}"/>
                    </a:ext>
                  </a:extLst>
                </p:cNvPr>
                <p:cNvSpPr/>
                <p:nvPr/>
              </p:nvSpPr>
              <p:spPr>
                <a:xfrm>
                  <a:off x="5486400" y="1647825"/>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1631267-A4AD-EDB6-FC3C-FD200845D821}"/>
                    </a:ext>
                  </a:extLst>
                </p:cNvPr>
                <p:cNvSpPr/>
                <p:nvPr/>
              </p:nvSpPr>
              <p:spPr>
                <a:xfrm>
                  <a:off x="5486400" y="1800225"/>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2AC58E1-CE14-BC01-A1CD-28A6399B2FD1}"/>
                    </a:ext>
                  </a:extLst>
                </p:cNvPr>
                <p:cNvSpPr/>
                <p:nvPr/>
              </p:nvSpPr>
              <p:spPr>
                <a:xfrm>
                  <a:off x="5486400" y="1964531"/>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C484D10-7EB9-441F-B3A3-BCE7A2661183}"/>
                    </a:ext>
                  </a:extLst>
                </p:cNvPr>
                <p:cNvSpPr/>
                <p:nvPr/>
              </p:nvSpPr>
              <p:spPr>
                <a:xfrm>
                  <a:off x="5486399" y="2139950"/>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B79A0FFE-818A-1F80-D3E6-4B04D0FDB410}"/>
                  </a:ext>
                </a:extLst>
              </p:cNvPr>
              <p:cNvSpPr/>
              <p:nvPr/>
            </p:nvSpPr>
            <p:spPr>
              <a:xfrm>
                <a:off x="5486399" y="3681501"/>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303E322-8658-60DA-0782-160568036BB7}"/>
                  </a:ext>
                </a:extLst>
              </p:cNvPr>
              <p:cNvGrpSpPr/>
              <p:nvPr/>
            </p:nvGrpSpPr>
            <p:grpSpPr>
              <a:xfrm>
                <a:off x="5486399" y="3009592"/>
                <a:ext cx="200026" cy="635000"/>
                <a:chOff x="5486399" y="1647825"/>
                <a:chExt cx="200026" cy="635000"/>
              </a:xfrm>
            </p:grpSpPr>
            <p:sp>
              <p:nvSpPr>
                <p:cNvPr id="13" name="Rectangle 12">
                  <a:extLst>
                    <a:ext uri="{FF2B5EF4-FFF2-40B4-BE49-F238E27FC236}">
                      <a16:creationId xmlns:a16="http://schemas.microsoft.com/office/drawing/2014/main" id="{4F289A66-73D1-1FCD-400B-50B187F40EFE}"/>
                    </a:ext>
                  </a:extLst>
                </p:cNvPr>
                <p:cNvSpPr/>
                <p:nvPr/>
              </p:nvSpPr>
              <p:spPr>
                <a:xfrm>
                  <a:off x="5486400" y="1647825"/>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EB61467-E52C-E9FA-EF4B-1E127F10F28E}"/>
                    </a:ext>
                  </a:extLst>
                </p:cNvPr>
                <p:cNvSpPr/>
                <p:nvPr/>
              </p:nvSpPr>
              <p:spPr>
                <a:xfrm>
                  <a:off x="5486400" y="1800225"/>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1DF634D-EC75-4FD3-1B12-1F929F7E76D3}"/>
                    </a:ext>
                  </a:extLst>
                </p:cNvPr>
                <p:cNvSpPr/>
                <p:nvPr/>
              </p:nvSpPr>
              <p:spPr>
                <a:xfrm>
                  <a:off x="5486400" y="1964531"/>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9D06E91-11A6-323E-A2D5-E55A951928AA}"/>
                    </a:ext>
                  </a:extLst>
                </p:cNvPr>
                <p:cNvSpPr/>
                <p:nvPr/>
              </p:nvSpPr>
              <p:spPr>
                <a:xfrm>
                  <a:off x="5486399" y="2139950"/>
                  <a:ext cx="200025" cy="142875"/>
                </a:xfrm>
                <a:prstGeom prst="rect">
                  <a:avLst/>
                </a:prstGeom>
                <a:solidFill>
                  <a:srgbClr val="FFFF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281904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7" name="Text Box 6"/>
          <p:cNvSpPr txBox="1">
            <a:spLocks noChangeArrowheads="1"/>
          </p:cNvSpPr>
          <p:nvPr/>
        </p:nvSpPr>
        <p:spPr bwMode="auto">
          <a:xfrm>
            <a:off x="339047" y="352425"/>
            <a:ext cx="11578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4400" dirty="0"/>
              <a:t>Options Form</a:t>
            </a:r>
          </a:p>
        </p:txBody>
      </p:sp>
      <p:sp>
        <p:nvSpPr>
          <p:cNvPr id="18438" name="Text Box 7"/>
          <p:cNvSpPr txBox="1">
            <a:spLocks noChangeArrowheads="1"/>
          </p:cNvSpPr>
          <p:nvPr/>
        </p:nvSpPr>
        <p:spPr bwMode="auto">
          <a:xfrm>
            <a:off x="5297465" y="1457327"/>
            <a:ext cx="66205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dirty="0">
                <a:solidFill>
                  <a:schemeClr val="bg1"/>
                </a:solidFill>
              </a:rPr>
              <a:t>You will find the options form at the back of the options booklet</a:t>
            </a:r>
          </a:p>
          <a:p>
            <a:pPr eaLnBrk="1" hangingPunct="1">
              <a:spcBef>
                <a:spcPct val="50000"/>
              </a:spcBef>
              <a:buFontTx/>
              <a:buNone/>
            </a:pPr>
            <a:r>
              <a:rPr lang="en-GB" altLang="en-US" sz="2400" dirty="0">
                <a:solidFill>
                  <a:schemeClr val="bg1"/>
                </a:solidFill>
              </a:rPr>
              <a:t>Students need to make three choices from the subject list – two set of preferences</a:t>
            </a:r>
          </a:p>
          <a:p>
            <a:pPr eaLnBrk="1" hangingPunct="1">
              <a:spcBef>
                <a:spcPct val="50000"/>
              </a:spcBef>
              <a:buFontTx/>
              <a:buNone/>
            </a:pPr>
            <a:r>
              <a:rPr lang="en-GB" altLang="en-US" sz="2400" dirty="0">
                <a:solidFill>
                  <a:schemeClr val="bg1"/>
                </a:solidFill>
              </a:rPr>
              <a:t>There are four vocational subjects that are available. If any vocational choice is made a GCSE back-up is also required </a:t>
            </a:r>
          </a:p>
          <a:p>
            <a:pPr eaLnBrk="1" hangingPunct="1">
              <a:spcBef>
                <a:spcPct val="50000"/>
              </a:spcBef>
              <a:buFontTx/>
              <a:buNone/>
            </a:pPr>
            <a:r>
              <a:rPr lang="en-GB" altLang="en-US" sz="2400" dirty="0">
                <a:solidFill>
                  <a:schemeClr val="bg1"/>
                </a:solidFill>
              </a:rPr>
              <a:t>Any two choices can be made from Box A and one choice from Box B (please bear in mind the combinations that cannot be chosen from earlier in this presentation)</a:t>
            </a:r>
          </a:p>
          <a:p>
            <a:pPr>
              <a:spcBef>
                <a:spcPct val="50000"/>
              </a:spcBef>
              <a:buNone/>
            </a:pPr>
            <a:r>
              <a:rPr lang="en-GB" altLang="en-US" sz="2400" dirty="0">
                <a:solidFill>
                  <a:schemeClr val="bg1"/>
                </a:solidFill>
              </a:rPr>
              <a:t>Deadline is </a:t>
            </a:r>
            <a:r>
              <a:rPr lang="en-GB" altLang="en-US" sz="2400" b="1" u="sng" dirty="0">
                <a:solidFill>
                  <a:schemeClr val="bg1"/>
                </a:solidFill>
              </a:rPr>
              <a:t>Tuesday 5</a:t>
            </a:r>
            <a:r>
              <a:rPr lang="en-GB" altLang="en-US" sz="2400" b="1" u="sng" baseline="30000" dirty="0">
                <a:solidFill>
                  <a:schemeClr val="bg1"/>
                </a:solidFill>
              </a:rPr>
              <a:t>th</a:t>
            </a:r>
            <a:r>
              <a:rPr lang="en-GB" altLang="en-US" sz="2400" b="1" u="sng" dirty="0">
                <a:solidFill>
                  <a:schemeClr val="bg1"/>
                </a:solidFill>
              </a:rPr>
              <a:t> March</a:t>
            </a:r>
          </a:p>
        </p:txBody>
      </p:sp>
      <p:pic>
        <p:nvPicPr>
          <p:cNvPr id="8" name="Picture 5" descr="HawkleyLogo_Transparent.gif">
            <a:extLst>
              <a:ext uri="{FF2B5EF4-FFF2-40B4-BE49-F238E27FC236}">
                <a16:creationId xmlns:a16="http://schemas.microsoft.com/office/drawing/2014/main" id="{71909713-0D44-4571-80C3-DEAA4FEBE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EEB528-51B0-133D-A971-265D717F2757}"/>
              </a:ext>
            </a:extLst>
          </p:cNvPr>
          <p:cNvPicPr>
            <a:picLocks noChangeAspect="1"/>
          </p:cNvPicPr>
          <p:nvPr/>
        </p:nvPicPr>
        <p:blipFill>
          <a:blip r:embed="rId3"/>
          <a:stretch>
            <a:fillRect/>
          </a:stretch>
        </p:blipFill>
        <p:spPr>
          <a:xfrm>
            <a:off x="273978" y="1703533"/>
            <a:ext cx="4837915" cy="4355522"/>
          </a:xfrm>
          <a:prstGeom prst="rect">
            <a:avLst/>
          </a:prstGeom>
        </p:spPr>
      </p:pic>
    </p:spTree>
    <p:extLst>
      <p:ext uri="{BB962C8B-B14F-4D97-AF65-F5344CB8AC3E}">
        <p14:creationId xmlns:p14="http://schemas.microsoft.com/office/powerpoint/2010/main" val="53525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3" name="Rectangle 5"/>
          <p:cNvSpPr>
            <a:spLocks noChangeArrowheads="1"/>
          </p:cNvSpPr>
          <p:nvPr/>
        </p:nvSpPr>
        <p:spPr bwMode="auto">
          <a:xfrm>
            <a:off x="318499" y="188914"/>
            <a:ext cx="11568701"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Options Interviews</a:t>
            </a:r>
            <a:endParaRPr lang="en-US" altLang="en-US" sz="4400"/>
          </a:p>
        </p:txBody>
      </p:sp>
      <p:sp>
        <p:nvSpPr>
          <p:cNvPr id="17414" name="Rectangle 6"/>
          <p:cNvSpPr>
            <a:spLocks noChangeArrowheads="1"/>
          </p:cNvSpPr>
          <p:nvPr/>
        </p:nvSpPr>
        <p:spPr bwMode="auto">
          <a:xfrm>
            <a:off x="318499" y="1403351"/>
            <a:ext cx="11568701" cy="524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dirty="0">
                <a:solidFill>
                  <a:schemeClr val="bg1"/>
                </a:solidFill>
              </a:rPr>
              <a:t>Every student will have an option interview with their parents(s) and a member of the Senior Team</a:t>
            </a:r>
          </a:p>
          <a:p>
            <a:r>
              <a:rPr lang="en-GB" altLang="en-US" dirty="0">
                <a:solidFill>
                  <a:schemeClr val="bg1"/>
                </a:solidFill>
              </a:rPr>
              <a:t>We will have slots available during the day and into early evening</a:t>
            </a:r>
          </a:p>
          <a:p>
            <a:r>
              <a:rPr lang="en-GB" altLang="en-US" dirty="0">
                <a:solidFill>
                  <a:schemeClr val="bg1"/>
                </a:solidFill>
              </a:rPr>
              <a:t>Appointments will be available on Tuesday 13</a:t>
            </a:r>
            <a:r>
              <a:rPr lang="en-GB" altLang="en-US" baseline="30000" dirty="0">
                <a:solidFill>
                  <a:schemeClr val="bg1"/>
                </a:solidFill>
              </a:rPr>
              <a:t>th</a:t>
            </a:r>
            <a:r>
              <a:rPr lang="en-GB" altLang="en-US" dirty="0">
                <a:solidFill>
                  <a:schemeClr val="bg1"/>
                </a:solidFill>
              </a:rPr>
              <a:t> and Thursday 29</a:t>
            </a:r>
            <a:r>
              <a:rPr lang="en-GB" altLang="en-US" baseline="30000" dirty="0">
                <a:solidFill>
                  <a:schemeClr val="bg1"/>
                </a:solidFill>
              </a:rPr>
              <a:t>th</a:t>
            </a:r>
            <a:r>
              <a:rPr lang="en-GB" altLang="en-US" dirty="0">
                <a:solidFill>
                  <a:schemeClr val="bg1"/>
                </a:solidFill>
              </a:rPr>
              <a:t>  </a:t>
            </a:r>
            <a:r>
              <a:rPr lang="en-GB" altLang="en-US">
                <a:solidFill>
                  <a:schemeClr val="bg1"/>
                </a:solidFill>
              </a:rPr>
              <a:t>February 3.30-7.30 pm</a:t>
            </a:r>
            <a:endParaRPr lang="en-GB" altLang="en-US" dirty="0">
              <a:solidFill>
                <a:srgbClr val="FF0000"/>
              </a:solidFill>
            </a:endParaRPr>
          </a:p>
          <a:p>
            <a:r>
              <a:rPr lang="en-GB" altLang="en-US" dirty="0">
                <a:solidFill>
                  <a:schemeClr val="bg1"/>
                </a:solidFill>
              </a:rPr>
              <a:t>Appointments can be made at the options evening</a:t>
            </a:r>
            <a:endParaRPr lang="en-GB" altLang="en-US" sz="1000" dirty="0">
              <a:solidFill>
                <a:schemeClr val="bg1"/>
              </a:solidFill>
            </a:endParaRPr>
          </a:p>
          <a:p>
            <a:r>
              <a:rPr lang="en-GB" altLang="en-US" dirty="0">
                <a:solidFill>
                  <a:schemeClr val="bg1"/>
                </a:solidFill>
              </a:rPr>
              <a:t>The deadline for completion and return of the options form is Tuesday 5</a:t>
            </a:r>
            <a:r>
              <a:rPr lang="en-GB" altLang="en-US" baseline="30000" dirty="0">
                <a:solidFill>
                  <a:schemeClr val="bg1"/>
                </a:solidFill>
              </a:rPr>
              <a:t>th</a:t>
            </a:r>
            <a:r>
              <a:rPr lang="en-GB" altLang="en-US" dirty="0">
                <a:solidFill>
                  <a:schemeClr val="bg1"/>
                </a:solidFill>
              </a:rPr>
              <a:t> March</a:t>
            </a:r>
            <a:endParaRPr lang="en-GB" altLang="en-US" sz="1000" dirty="0">
              <a:solidFill>
                <a:srgbClr val="FF0000"/>
              </a:solidFill>
            </a:endParaRPr>
          </a:p>
        </p:txBody>
      </p:sp>
      <p:pic>
        <p:nvPicPr>
          <p:cNvPr id="7" name="Picture 5" descr="HawkleyLogo_Transparent.gif">
            <a:extLst>
              <a:ext uri="{FF2B5EF4-FFF2-40B4-BE49-F238E27FC236}">
                <a16:creationId xmlns:a16="http://schemas.microsoft.com/office/drawing/2014/main" id="{844F48F4-5540-4EB4-A74F-489F2F74B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20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Rectangle 5"/>
          <p:cNvSpPr>
            <a:spLocks noChangeArrowheads="1"/>
          </p:cNvSpPr>
          <p:nvPr/>
        </p:nvSpPr>
        <p:spPr bwMode="auto">
          <a:xfrm>
            <a:off x="359596" y="1373342"/>
            <a:ext cx="1151733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0"/>
              </a:spcBef>
              <a:spcAft>
                <a:spcPts val="1200"/>
              </a:spcAft>
              <a:defRPr/>
            </a:pPr>
            <a:r>
              <a:rPr lang="en-GB" altLang="en-US" sz="2400" dirty="0">
                <a:solidFill>
                  <a:schemeClr val="bg1"/>
                </a:solidFill>
              </a:rPr>
              <a:t>Guidance from staff at virtual Parents Evening</a:t>
            </a:r>
          </a:p>
          <a:p>
            <a:pPr eaLnBrk="1" hangingPunct="1">
              <a:lnSpc>
                <a:spcPct val="90000"/>
              </a:lnSpc>
              <a:spcBef>
                <a:spcPts val="0"/>
              </a:spcBef>
              <a:spcAft>
                <a:spcPts val="1200"/>
              </a:spcAft>
              <a:defRPr/>
            </a:pPr>
            <a:r>
              <a:rPr lang="en-GB" altLang="en-US" sz="2400" dirty="0">
                <a:solidFill>
                  <a:schemeClr val="bg1"/>
                </a:solidFill>
              </a:rPr>
              <a:t>Options interviews</a:t>
            </a:r>
          </a:p>
          <a:p>
            <a:pPr eaLnBrk="1" hangingPunct="1">
              <a:lnSpc>
                <a:spcPct val="90000"/>
              </a:lnSpc>
              <a:spcBef>
                <a:spcPts val="0"/>
              </a:spcBef>
              <a:spcAft>
                <a:spcPts val="1200"/>
              </a:spcAft>
              <a:defRPr/>
            </a:pPr>
            <a:r>
              <a:rPr lang="en-GB" altLang="en-US" sz="2400" dirty="0">
                <a:solidFill>
                  <a:schemeClr val="bg1"/>
                </a:solidFill>
              </a:rPr>
              <a:t>School Website:</a:t>
            </a:r>
          </a:p>
          <a:p>
            <a:pPr marL="0" indent="0">
              <a:lnSpc>
                <a:spcPct val="90000"/>
              </a:lnSpc>
              <a:buNone/>
              <a:defRPr/>
            </a:pPr>
            <a:r>
              <a:rPr lang="en-GB" altLang="en-US" sz="2400" dirty="0">
                <a:solidFill>
                  <a:schemeClr val="bg1"/>
                </a:solidFill>
              </a:rPr>
              <a:t>		- Option booklet</a:t>
            </a:r>
          </a:p>
          <a:p>
            <a:pPr marL="0" indent="0">
              <a:lnSpc>
                <a:spcPct val="90000"/>
              </a:lnSpc>
              <a:buNone/>
              <a:defRPr/>
            </a:pPr>
            <a:r>
              <a:rPr lang="en-GB" altLang="en-US" sz="2400" dirty="0">
                <a:solidFill>
                  <a:schemeClr val="bg1"/>
                </a:solidFill>
              </a:rPr>
              <a:t>		- Russell Group “Informed Choices”</a:t>
            </a:r>
          </a:p>
          <a:p>
            <a:pPr marL="0" indent="0">
              <a:lnSpc>
                <a:spcPct val="90000"/>
              </a:lnSpc>
              <a:buNone/>
              <a:defRPr/>
            </a:pPr>
            <a:r>
              <a:rPr lang="en-GB" altLang="en-US" sz="2400" dirty="0">
                <a:solidFill>
                  <a:schemeClr val="bg1"/>
                </a:solidFill>
              </a:rPr>
              <a:t>		- BBC Bitesize Option Support</a:t>
            </a:r>
          </a:p>
          <a:p>
            <a:pPr marL="0" indent="0">
              <a:lnSpc>
                <a:spcPct val="90000"/>
              </a:lnSpc>
              <a:buNone/>
              <a:defRPr/>
            </a:pPr>
            <a:r>
              <a:rPr lang="en-GB" altLang="en-US" sz="2400" dirty="0">
                <a:solidFill>
                  <a:schemeClr val="bg1"/>
                </a:solidFill>
              </a:rPr>
              <a:t>		- Subject Choices at Year 10 link from the Government of Northern Ireland</a:t>
            </a:r>
          </a:p>
          <a:p>
            <a:pPr marL="0" indent="0">
              <a:lnSpc>
                <a:spcPct val="90000"/>
              </a:lnSpc>
              <a:buNone/>
              <a:defRPr/>
            </a:pPr>
            <a:r>
              <a:rPr lang="en-GB" altLang="en-US" sz="2400" dirty="0">
                <a:solidFill>
                  <a:schemeClr val="bg1"/>
                </a:solidFill>
              </a:rPr>
              <a:t>		- Useful links to Careers websites</a:t>
            </a:r>
          </a:p>
          <a:p>
            <a:pPr marL="0" indent="0">
              <a:lnSpc>
                <a:spcPct val="90000"/>
              </a:lnSpc>
              <a:buNone/>
              <a:defRPr/>
            </a:pPr>
            <a:r>
              <a:rPr lang="en-GB" altLang="en-US" sz="2400" dirty="0">
                <a:solidFill>
                  <a:schemeClr val="bg1"/>
                </a:solidFill>
              </a:rPr>
              <a:t>		- This presentation</a:t>
            </a:r>
            <a:endParaRPr lang="en-US" altLang="en-US" sz="2400" dirty="0">
              <a:solidFill>
                <a:schemeClr val="bg1"/>
              </a:solidFill>
            </a:endParaRPr>
          </a:p>
        </p:txBody>
      </p:sp>
      <p:sp>
        <p:nvSpPr>
          <p:cNvPr id="30726" name="Rectangle 6"/>
          <p:cNvSpPr>
            <a:spLocks noChangeArrowheads="1"/>
          </p:cNvSpPr>
          <p:nvPr/>
        </p:nvSpPr>
        <p:spPr bwMode="auto">
          <a:xfrm>
            <a:off x="359596" y="158751"/>
            <a:ext cx="1151733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Support </a:t>
            </a:r>
            <a:endParaRPr lang="en-US" altLang="en-US" sz="4400"/>
          </a:p>
        </p:txBody>
      </p:sp>
      <p:pic>
        <p:nvPicPr>
          <p:cNvPr id="7" name="Picture 5" descr="HawkleyLogo_Transparent.gif">
            <a:extLst>
              <a:ext uri="{FF2B5EF4-FFF2-40B4-BE49-F238E27FC236}">
                <a16:creationId xmlns:a16="http://schemas.microsoft.com/office/drawing/2014/main" id="{FC4E65E5-AE1A-416F-AD74-32D7DAD1CA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44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Rectangle 5"/>
          <p:cNvSpPr>
            <a:spLocks noChangeArrowheads="1"/>
          </p:cNvSpPr>
          <p:nvPr/>
        </p:nvSpPr>
        <p:spPr bwMode="auto">
          <a:xfrm>
            <a:off x="7058026" y="5458723"/>
            <a:ext cx="5133974" cy="56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90000"/>
              </a:lnSpc>
              <a:buNone/>
              <a:defRPr/>
            </a:pPr>
            <a:r>
              <a:rPr lang="en-GB" altLang="en-US" dirty="0">
                <a:solidFill>
                  <a:schemeClr val="bg1"/>
                </a:solidFill>
              </a:rPr>
              <a:t>School website: School Life&gt; Year 9 Options</a:t>
            </a:r>
          </a:p>
        </p:txBody>
      </p:sp>
      <p:sp>
        <p:nvSpPr>
          <p:cNvPr id="30726" name="Rectangle 6"/>
          <p:cNvSpPr>
            <a:spLocks noChangeArrowheads="1"/>
          </p:cNvSpPr>
          <p:nvPr/>
        </p:nvSpPr>
        <p:spPr bwMode="auto">
          <a:xfrm>
            <a:off x="349321" y="158751"/>
            <a:ext cx="11537879"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Support: Hawkley Website </a:t>
            </a:r>
            <a:endParaRPr lang="en-US" altLang="en-US" sz="4400"/>
          </a:p>
        </p:txBody>
      </p:sp>
      <p:sp>
        <p:nvSpPr>
          <p:cNvPr id="8" name="Rectangle 5">
            <a:extLst>
              <a:ext uri="{FF2B5EF4-FFF2-40B4-BE49-F238E27FC236}">
                <a16:creationId xmlns:a16="http://schemas.microsoft.com/office/drawing/2014/main" id="{5DECFC99-6C80-47A6-A525-5D465BA81724}"/>
              </a:ext>
            </a:extLst>
          </p:cNvPr>
          <p:cNvSpPr>
            <a:spLocks noChangeArrowheads="1"/>
          </p:cNvSpPr>
          <p:nvPr/>
        </p:nvSpPr>
        <p:spPr bwMode="auto">
          <a:xfrm>
            <a:off x="7664520" y="1373342"/>
            <a:ext cx="4222679"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90000"/>
              </a:lnSpc>
              <a:buNone/>
              <a:defRPr/>
            </a:pPr>
            <a:r>
              <a:rPr lang="en-GB" altLang="en-US" sz="2400" dirty="0">
                <a:solidFill>
                  <a:schemeClr val="bg1"/>
                </a:solidFill>
              </a:rPr>
              <a:t>Includes:</a:t>
            </a:r>
          </a:p>
          <a:p>
            <a:pPr>
              <a:lnSpc>
                <a:spcPct val="90000"/>
              </a:lnSpc>
              <a:defRPr/>
            </a:pPr>
            <a:r>
              <a:rPr lang="en-GB" altLang="en-US" sz="2400" dirty="0">
                <a:solidFill>
                  <a:schemeClr val="bg1"/>
                </a:solidFill>
              </a:rPr>
              <a:t>This presentation</a:t>
            </a:r>
          </a:p>
          <a:p>
            <a:pPr>
              <a:lnSpc>
                <a:spcPct val="90000"/>
              </a:lnSpc>
              <a:defRPr/>
            </a:pPr>
            <a:r>
              <a:rPr lang="en-GB" altLang="en-US" sz="2400" dirty="0">
                <a:solidFill>
                  <a:schemeClr val="bg1"/>
                </a:solidFill>
              </a:rPr>
              <a:t>A pdf version of the options booklet</a:t>
            </a:r>
          </a:p>
          <a:p>
            <a:pPr>
              <a:lnSpc>
                <a:spcPct val="90000"/>
              </a:lnSpc>
              <a:defRPr/>
            </a:pPr>
            <a:r>
              <a:rPr lang="en-GB" altLang="en-US" sz="2400" dirty="0">
                <a:solidFill>
                  <a:schemeClr val="bg1"/>
                </a:solidFill>
              </a:rPr>
              <a:t>Options form</a:t>
            </a:r>
          </a:p>
          <a:p>
            <a:pPr>
              <a:lnSpc>
                <a:spcPct val="90000"/>
              </a:lnSpc>
              <a:defRPr/>
            </a:pPr>
            <a:r>
              <a:rPr lang="en-GB" altLang="en-US" sz="2400" dirty="0">
                <a:solidFill>
                  <a:schemeClr val="bg1"/>
                </a:solidFill>
              </a:rPr>
              <a:t>Careers Service subject choice advice</a:t>
            </a:r>
          </a:p>
          <a:p>
            <a:pPr>
              <a:lnSpc>
                <a:spcPct val="90000"/>
              </a:lnSpc>
              <a:defRPr/>
            </a:pPr>
            <a:r>
              <a:rPr lang="en-GB" altLang="en-US" sz="2400" dirty="0">
                <a:solidFill>
                  <a:schemeClr val="bg1"/>
                </a:solidFill>
              </a:rPr>
              <a:t>Links to other useful websites</a:t>
            </a:r>
          </a:p>
          <a:p>
            <a:pPr>
              <a:lnSpc>
                <a:spcPct val="90000"/>
              </a:lnSpc>
              <a:defRPr/>
            </a:pPr>
            <a:endParaRPr lang="en-GB" altLang="en-US" sz="2400" dirty="0">
              <a:solidFill>
                <a:schemeClr val="bg1"/>
              </a:solidFill>
            </a:endParaRPr>
          </a:p>
        </p:txBody>
      </p:sp>
      <p:pic>
        <p:nvPicPr>
          <p:cNvPr id="9" name="Picture 5" descr="HawkleyLogo_Transparent.gif">
            <a:extLst>
              <a:ext uri="{FF2B5EF4-FFF2-40B4-BE49-F238E27FC236}">
                <a16:creationId xmlns:a16="http://schemas.microsoft.com/office/drawing/2014/main" id="{E703B351-40DC-4E5A-8F82-96449E3BF9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6863207-6B40-B355-5737-1905060C89EF}"/>
              </a:ext>
            </a:extLst>
          </p:cNvPr>
          <p:cNvPicPr>
            <a:picLocks noChangeAspect="1"/>
          </p:cNvPicPr>
          <p:nvPr/>
        </p:nvPicPr>
        <p:blipFill>
          <a:blip r:embed="rId3"/>
          <a:stretch>
            <a:fillRect/>
          </a:stretch>
        </p:blipFill>
        <p:spPr>
          <a:xfrm>
            <a:off x="920744" y="1426369"/>
            <a:ext cx="4387856" cy="5274367"/>
          </a:xfrm>
          <a:prstGeom prst="rect">
            <a:avLst/>
          </a:prstGeom>
        </p:spPr>
      </p:pic>
    </p:spTree>
    <p:extLst>
      <p:ext uri="{BB962C8B-B14F-4D97-AF65-F5344CB8AC3E}">
        <p14:creationId xmlns:p14="http://schemas.microsoft.com/office/powerpoint/2010/main" val="326929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6" name="Rectangle 6"/>
          <p:cNvSpPr>
            <a:spLocks noChangeArrowheads="1"/>
          </p:cNvSpPr>
          <p:nvPr/>
        </p:nvSpPr>
        <p:spPr bwMode="auto">
          <a:xfrm>
            <a:off x="349321" y="158751"/>
            <a:ext cx="11537879"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Support: Informed Choices </a:t>
            </a:r>
            <a:endParaRPr lang="en-US" altLang="en-US" sz="4400"/>
          </a:p>
        </p:txBody>
      </p:sp>
      <p:pic>
        <p:nvPicPr>
          <p:cNvPr id="6" name="Picture 5">
            <a:extLst>
              <a:ext uri="{FF2B5EF4-FFF2-40B4-BE49-F238E27FC236}">
                <a16:creationId xmlns:a16="http://schemas.microsoft.com/office/drawing/2014/main" id="{02EE41FF-5C19-4362-986B-DB1D1BCFD270}"/>
              </a:ext>
            </a:extLst>
          </p:cNvPr>
          <p:cNvPicPr>
            <a:picLocks noChangeAspect="1"/>
          </p:cNvPicPr>
          <p:nvPr/>
        </p:nvPicPr>
        <p:blipFill>
          <a:blip r:embed="rId2"/>
          <a:stretch>
            <a:fillRect/>
          </a:stretch>
        </p:blipFill>
        <p:spPr>
          <a:xfrm>
            <a:off x="133564" y="1359457"/>
            <a:ext cx="5887092" cy="2875019"/>
          </a:xfrm>
          <a:prstGeom prst="rect">
            <a:avLst/>
          </a:prstGeom>
        </p:spPr>
      </p:pic>
      <p:pic>
        <p:nvPicPr>
          <p:cNvPr id="8" name="Picture 7">
            <a:extLst>
              <a:ext uri="{FF2B5EF4-FFF2-40B4-BE49-F238E27FC236}">
                <a16:creationId xmlns:a16="http://schemas.microsoft.com/office/drawing/2014/main" id="{A285E5B3-8806-4CF3-9362-7402938C424B}"/>
              </a:ext>
            </a:extLst>
          </p:cNvPr>
          <p:cNvPicPr>
            <a:picLocks noChangeAspect="1"/>
          </p:cNvPicPr>
          <p:nvPr/>
        </p:nvPicPr>
        <p:blipFill>
          <a:blip r:embed="rId3"/>
          <a:stretch>
            <a:fillRect/>
          </a:stretch>
        </p:blipFill>
        <p:spPr>
          <a:xfrm>
            <a:off x="6096000" y="3428999"/>
            <a:ext cx="6096000" cy="3051226"/>
          </a:xfrm>
          <a:prstGeom prst="rect">
            <a:avLst/>
          </a:prstGeom>
        </p:spPr>
      </p:pic>
      <p:sp>
        <p:nvSpPr>
          <p:cNvPr id="11" name="Rectangle 5">
            <a:extLst>
              <a:ext uri="{FF2B5EF4-FFF2-40B4-BE49-F238E27FC236}">
                <a16:creationId xmlns:a16="http://schemas.microsoft.com/office/drawing/2014/main" id="{0CE05D2A-E8BC-4F3C-9956-14AAEDAB7F60}"/>
              </a:ext>
            </a:extLst>
          </p:cNvPr>
          <p:cNvSpPr>
            <a:spLocks noChangeArrowheads="1"/>
          </p:cNvSpPr>
          <p:nvPr/>
        </p:nvSpPr>
        <p:spPr bwMode="auto">
          <a:xfrm>
            <a:off x="6171346" y="1373343"/>
            <a:ext cx="5705580" cy="190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defRPr/>
            </a:pPr>
            <a:r>
              <a:rPr lang="en-GB" altLang="en-US" sz="2400">
                <a:solidFill>
                  <a:schemeClr val="bg1"/>
                </a:solidFill>
              </a:rPr>
              <a:t>Allows you choose which A Level course you are interested in</a:t>
            </a:r>
          </a:p>
          <a:p>
            <a:pPr>
              <a:lnSpc>
                <a:spcPct val="90000"/>
              </a:lnSpc>
              <a:defRPr/>
            </a:pPr>
            <a:r>
              <a:rPr lang="en-US" altLang="en-US" sz="2400">
                <a:solidFill>
                  <a:schemeClr val="bg1"/>
                </a:solidFill>
              </a:rPr>
              <a:t>Then points you towards degrees that your A Level choices could lead to and Universities that offer these</a:t>
            </a:r>
          </a:p>
        </p:txBody>
      </p:sp>
      <p:sp>
        <p:nvSpPr>
          <p:cNvPr id="12" name="Rectangle 5">
            <a:extLst>
              <a:ext uri="{FF2B5EF4-FFF2-40B4-BE49-F238E27FC236}">
                <a16:creationId xmlns:a16="http://schemas.microsoft.com/office/drawing/2014/main" id="{9563B4AE-F569-4620-8439-BE9D8B663EDD}"/>
              </a:ext>
            </a:extLst>
          </p:cNvPr>
          <p:cNvSpPr>
            <a:spLocks noChangeArrowheads="1"/>
          </p:cNvSpPr>
          <p:nvPr/>
        </p:nvSpPr>
        <p:spPr bwMode="auto">
          <a:xfrm>
            <a:off x="133564" y="4594181"/>
            <a:ext cx="5705580" cy="112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defRPr/>
            </a:pPr>
            <a:r>
              <a:rPr lang="en-GB" altLang="en-US" sz="2400">
                <a:solidFill>
                  <a:schemeClr val="bg1"/>
                </a:solidFill>
              </a:rPr>
              <a:t>Useful as it will help you make you option choices if you know what you want to do in the future</a:t>
            </a:r>
            <a:endParaRPr lang="en-US" altLang="en-US" sz="2400">
              <a:solidFill>
                <a:schemeClr val="bg1"/>
              </a:solidFill>
            </a:endParaRPr>
          </a:p>
        </p:txBody>
      </p:sp>
      <p:sp>
        <p:nvSpPr>
          <p:cNvPr id="15" name="Rectangle 5">
            <a:extLst>
              <a:ext uri="{FF2B5EF4-FFF2-40B4-BE49-F238E27FC236}">
                <a16:creationId xmlns:a16="http://schemas.microsoft.com/office/drawing/2014/main" id="{9F7A0762-358F-4AA8-AC0D-68B359A4D0DF}"/>
              </a:ext>
            </a:extLst>
          </p:cNvPr>
          <p:cNvSpPr>
            <a:spLocks noChangeArrowheads="1"/>
          </p:cNvSpPr>
          <p:nvPr/>
        </p:nvSpPr>
        <p:spPr bwMode="auto">
          <a:xfrm>
            <a:off x="349321" y="6297546"/>
            <a:ext cx="3914454" cy="37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90000"/>
              </a:lnSpc>
              <a:buNone/>
              <a:defRPr/>
            </a:pPr>
            <a:r>
              <a:rPr lang="en-GB" altLang="en-US" sz="2400">
                <a:solidFill>
                  <a:schemeClr val="bg1"/>
                </a:solidFill>
              </a:rPr>
              <a:t>www.informedchoices.ac.uk</a:t>
            </a:r>
            <a:endParaRPr lang="en-US" altLang="en-US" sz="2400">
              <a:solidFill>
                <a:schemeClr val="bg1"/>
              </a:solidFill>
            </a:endParaRPr>
          </a:p>
        </p:txBody>
      </p:sp>
      <p:pic>
        <p:nvPicPr>
          <p:cNvPr id="16" name="Picture 5" descr="HawkleyLogo_Transparent.gif">
            <a:extLst>
              <a:ext uri="{FF2B5EF4-FFF2-40B4-BE49-F238E27FC236}">
                <a16:creationId xmlns:a16="http://schemas.microsoft.com/office/drawing/2014/main" id="{A6FEB95A-9CE7-4B3C-A65B-63B8A9517D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44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100" name="Picture 5" descr="HawkleyLogo_Transpare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2495550" y="188914"/>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a:t>Year 9 Options</a:t>
            </a:r>
            <a:endParaRPr lang="en-US" altLang="en-US" sz="4400" b="1"/>
          </a:p>
        </p:txBody>
      </p:sp>
      <p:sp>
        <p:nvSpPr>
          <p:cNvPr id="4102" name="Rectangle 7"/>
          <p:cNvSpPr>
            <a:spLocks noChangeArrowheads="1"/>
          </p:cNvSpPr>
          <p:nvPr/>
        </p:nvSpPr>
        <p:spPr bwMode="auto">
          <a:xfrm>
            <a:off x="248480" y="1353344"/>
            <a:ext cx="751998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400">
                <a:solidFill>
                  <a:schemeClr val="bg1"/>
                </a:solidFill>
              </a:rPr>
              <a:t>Compulsory Subjects</a:t>
            </a:r>
          </a:p>
        </p:txBody>
      </p:sp>
      <p:sp>
        <p:nvSpPr>
          <p:cNvPr id="4103" name="TextBox 1"/>
          <p:cNvSpPr txBox="1">
            <a:spLocks noChangeArrowheads="1"/>
          </p:cNvSpPr>
          <p:nvPr/>
        </p:nvSpPr>
        <p:spPr bwMode="auto">
          <a:xfrm>
            <a:off x="599894" y="5373689"/>
            <a:ext cx="111125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a:spcBef>
                <a:spcPct val="0"/>
              </a:spcBef>
            </a:pPr>
            <a:r>
              <a:rPr lang="en-GB" altLang="en-US" sz="2000" dirty="0">
                <a:solidFill>
                  <a:schemeClr val="bg1"/>
                </a:solidFill>
                <a:latin typeface="Arial" panose="020B0604020202020204" pitchFamily="34" charset="0"/>
              </a:rPr>
              <a:t>Compulsory subjects account for 3/5 of the curriculum (16 lessons)</a:t>
            </a:r>
          </a:p>
          <a:p>
            <a:pPr marL="342900" indent="-342900" algn="ctr">
              <a:spcBef>
                <a:spcPct val="0"/>
              </a:spcBef>
            </a:pPr>
            <a:endParaRPr lang="en-GB" altLang="en-US" sz="2000" dirty="0">
              <a:solidFill>
                <a:schemeClr val="bg1"/>
              </a:solidFill>
              <a:latin typeface="Arial" panose="020B0604020202020204" pitchFamily="34" charset="0"/>
            </a:endParaRPr>
          </a:p>
          <a:p>
            <a:pPr marL="342900" indent="-342900" algn="ctr">
              <a:spcBef>
                <a:spcPct val="0"/>
              </a:spcBef>
            </a:pPr>
            <a:r>
              <a:rPr lang="en-GB" altLang="en-US" sz="2000" dirty="0">
                <a:solidFill>
                  <a:schemeClr val="bg1"/>
                </a:solidFill>
                <a:latin typeface="Arial" panose="020B0604020202020204" pitchFamily="34" charset="0"/>
              </a:rPr>
              <a:t>The remaining 9 lessons are for </a:t>
            </a:r>
            <a:r>
              <a:rPr lang="en-GB" altLang="en-US" sz="2000">
                <a:solidFill>
                  <a:schemeClr val="bg1"/>
                </a:solidFill>
                <a:latin typeface="Arial" panose="020B0604020202020204" pitchFamily="34" charset="0"/>
              </a:rPr>
              <a:t>Option Subjects</a:t>
            </a:r>
          </a:p>
          <a:p>
            <a:pPr algn="ctr">
              <a:spcBef>
                <a:spcPct val="0"/>
              </a:spcBef>
              <a:buNone/>
            </a:pPr>
            <a:r>
              <a:rPr lang="en-GB" altLang="en-US" sz="2000">
                <a:solidFill>
                  <a:schemeClr val="bg1"/>
                </a:solidFill>
                <a:latin typeface="Arial" panose="020B0604020202020204" pitchFamily="34" charset="0"/>
              </a:rPr>
              <a:t>(</a:t>
            </a:r>
            <a:r>
              <a:rPr lang="en-GB" altLang="en-US" sz="2000" dirty="0">
                <a:solidFill>
                  <a:schemeClr val="bg1"/>
                </a:solidFill>
                <a:latin typeface="Arial" panose="020B0604020202020204" pitchFamily="34" charset="0"/>
              </a:rPr>
              <a:t>3 choices for 3 hours a </a:t>
            </a:r>
            <a:r>
              <a:rPr lang="en-GB" altLang="en-US" sz="2000">
                <a:solidFill>
                  <a:schemeClr val="bg1"/>
                </a:solidFill>
                <a:latin typeface="Arial" panose="020B0604020202020204" pitchFamily="34" charset="0"/>
              </a:rPr>
              <a:t>week in </a:t>
            </a:r>
            <a:r>
              <a:rPr lang="en-GB" altLang="en-US" sz="2000" dirty="0">
                <a:solidFill>
                  <a:schemeClr val="bg1"/>
                </a:solidFill>
                <a:latin typeface="Arial" panose="020B0604020202020204" pitchFamily="34" charset="0"/>
              </a:rPr>
              <a:t>Year 10 and 2 hours a week in Year 11)</a:t>
            </a:r>
          </a:p>
        </p:txBody>
      </p:sp>
      <p:graphicFrame>
        <p:nvGraphicFramePr>
          <p:cNvPr id="2" name="Table 1"/>
          <p:cNvGraphicFramePr>
            <a:graphicFrameLocks noGrp="1"/>
          </p:cNvGraphicFramePr>
          <p:nvPr>
            <p:extLst>
              <p:ext uri="{D42A27DB-BD31-4B8C-83A1-F6EECF244321}">
                <p14:modId xmlns:p14="http://schemas.microsoft.com/office/powerpoint/2010/main" val="3616259553"/>
              </p:ext>
            </p:extLst>
          </p:nvPr>
        </p:nvGraphicFramePr>
        <p:xfrm>
          <a:off x="1631950" y="2259013"/>
          <a:ext cx="8928100" cy="2133865"/>
        </p:xfrm>
        <a:graphic>
          <a:graphicData uri="http://schemas.openxmlformats.org/drawingml/2006/table">
            <a:tbl>
              <a:tblPr firstRow="1" bandRow="1">
                <a:tableStyleId>{5C22544A-7EE6-4342-B048-85BDC9FD1C3A}</a:tableStyleId>
              </a:tblPr>
              <a:tblGrid>
                <a:gridCol w="4464050">
                  <a:extLst>
                    <a:ext uri="{9D8B030D-6E8A-4147-A177-3AD203B41FA5}">
                      <a16:colId xmlns:a16="http://schemas.microsoft.com/office/drawing/2014/main" val="20000"/>
                    </a:ext>
                  </a:extLst>
                </a:gridCol>
                <a:gridCol w="4464050">
                  <a:extLst>
                    <a:ext uri="{9D8B030D-6E8A-4147-A177-3AD203B41FA5}">
                      <a16:colId xmlns:a16="http://schemas.microsoft.com/office/drawing/2014/main" val="20001"/>
                    </a:ext>
                  </a:extLst>
                </a:gridCol>
              </a:tblGrid>
              <a:tr h="426773">
                <a:tc>
                  <a:txBody>
                    <a:bodyPr/>
                    <a:lstStyle/>
                    <a:p>
                      <a:pPr algn="ctr"/>
                      <a:r>
                        <a:rPr lang="en-GB" sz="2200">
                          <a:latin typeface="Arial" panose="020B0604020202020204" pitchFamily="34" charset="0"/>
                          <a:cs typeface="Arial" panose="020B0604020202020204" pitchFamily="34" charset="0"/>
                        </a:rPr>
                        <a:t>Subject</a:t>
                      </a:r>
                    </a:p>
                  </a:txBody>
                  <a:tcPr marL="91435" marR="91435" marT="45726" marB="45726"/>
                </a:tc>
                <a:tc>
                  <a:txBody>
                    <a:bodyPr/>
                    <a:lstStyle/>
                    <a:p>
                      <a:pPr algn="ctr"/>
                      <a:r>
                        <a:rPr lang="en-GB" sz="2200">
                          <a:latin typeface="Arial" panose="020B0604020202020204" pitchFamily="34" charset="0"/>
                          <a:cs typeface="Arial" panose="020B0604020202020204" pitchFamily="34" charset="0"/>
                        </a:rPr>
                        <a:t>Qualification</a:t>
                      </a:r>
                    </a:p>
                  </a:txBody>
                  <a:tcPr marL="91435" marR="91435" marT="45726" marB="45726"/>
                </a:tc>
                <a:extLst>
                  <a:ext uri="{0D108BD9-81ED-4DB2-BD59-A6C34878D82A}">
                    <a16:rowId xmlns:a16="http://schemas.microsoft.com/office/drawing/2014/main" val="10000"/>
                  </a:ext>
                </a:extLst>
              </a:tr>
              <a:tr h="426773">
                <a:tc>
                  <a:txBody>
                    <a:bodyPr/>
                    <a:lstStyle/>
                    <a:p>
                      <a:r>
                        <a:rPr lang="en-GB" sz="2200">
                          <a:latin typeface="Arial" panose="020B0604020202020204" pitchFamily="34" charset="0"/>
                          <a:cs typeface="Arial" panose="020B0604020202020204" pitchFamily="34" charset="0"/>
                        </a:rPr>
                        <a:t>English Language and Literature</a:t>
                      </a:r>
                    </a:p>
                  </a:txBody>
                  <a:tcPr marL="91435" marR="91435" marT="45726" marB="45726"/>
                </a:tc>
                <a:tc>
                  <a:txBody>
                    <a:bodyPr/>
                    <a:lstStyle/>
                    <a:p>
                      <a:r>
                        <a:rPr lang="en-GB" sz="2200">
                          <a:latin typeface="Arial" panose="020B0604020202020204" pitchFamily="34" charset="0"/>
                          <a:cs typeface="Arial" panose="020B0604020202020204" pitchFamily="34" charset="0"/>
                        </a:rPr>
                        <a:t>GCSE (2 certificates)</a:t>
                      </a:r>
                    </a:p>
                  </a:txBody>
                  <a:tcPr marL="91435" marR="91435" marT="45726" marB="45726"/>
                </a:tc>
                <a:extLst>
                  <a:ext uri="{0D108BD9-81ED-4DB2-BD59-A6C34878D82A}">
                    <a16:rowId xmlns:a16="http://schemas.microsoft.com/office/drawing/2014/main" val="10001"/>
                  </a:ext>
                </a:extLst>
              </a:tr>
              <a:tr h="426773">
                <a:tc>
                  <a:txBody>
                    <a:bodyPr/>
                    <a:lstStyle/>
                    <a:p>
                      <a:r>
                        <a:rPr lang="en-GB" sz="2200" dirty="0">
                          <a:latin typeface="Arial" panose="020B0604020202020204" pitchFamily="34" charset="0"/>
                          <a:cs typeface="Arial" panose="020B0604020202020204" pitchFamily="34" charset="0"/>
                        </a:rPr>
                        <a:t>Science (Trilogy or Separate)</a:t>
                      </a:r>
                    </a:p>
                  </a:txBody>
                  <a:tcPr marL="91435" marR="91435" marT="45726" marB="45726"/>
                </a:tc>
                <a:tc>
                  <a:txBody>
                    <a:bodyPr/>
                    <a:lstStyle/>
                    <a:p>
                      <a:r>
                        <a:rPr lang="en-GB" sz="2200">
                          <a:latin typeface="Arial" panose="020B0604020202020204" pitchFamily="34" charset="0"/>
                          <a:cs typeface="Arial" panose="020B0604020202020204" pitchFamily="34" charset="0"/>
                        </a:rPr>
                        <a:t>GCSE (2 or 3 certificates)</a:t>
                      </a:r>
                    </a:p>
                  </a:txBody>
                  <a:tcPr marL="91435" marR="91435" marT="45726" marB="45726"/>
                </a:tc>
                <a:extLst>
                  <a:ext uri="{0D108BD9-81ED-4DB2-BD59-A6C34878D82A}">
                    <a16:rowId xmlns:a16="http://schemas.microsoft.com/office/drawing/2014/main" val="10002"/>
                  </a:ext>
                </a:extLst>
              </a:tr>
              <a:tr h="426773">
                <a:tc>
                  <a:txBody>
                    <a:bodyPr/>
                    <a:lstStyle/>
                    <a:p>
                      <a:r>
                        <a:rPr lang="en-GB" sz="2200">
                          <a:latin typeface="Arial" panose="020B0604020202020204" pitchFamily="34" charset="0"/>
                          <a:cs typeface="Arial" panose="020B0604020202020204" pitchFamily="34" charset="0"/>
                        </a:rPr>
                        <a:t>Mathematics</a:t>
                      </a:r>
                    </a:p>
                  </a:txBody>
                  <a:tcPr marL="91435" marR="91435" marT="45726" marB="45726"/>
                </a:tc>
                <a:tc>
                  <a:txBody>
                    <a:bodyPr/>
                    <a:lstStyle/>
                    <a:p>
                      <a:r>
                        <a:rPr lang="en-GB" sz="2200">
                          <a:latin typeface="Arial" panose="020B0604020202020204" pitchFamily="34" charset="0"/>
                          <a:cs typeface="Arial" panose="020B0604020202020204" pitchFamily="34" charset="0"/>
                        </a:rPr>
                        <a:t>GCSE (1 certificate)</a:t>
                      </a:r>
                    </a:p>
                  </a:txBody>
                  <a:tcPr marL="91435" marR="91435" marT="45726" marB="45726"/>
                </a:tc>
                <a:extLst>
                  <a:ext uri="{0D108BD9-81ED-4DB2-BD59-A6C34878D82A}">
                    <a16:rowId xmlns:a16="http://schemas.microsoft.com/office/drawing/2014/main" val="10003"/>
                  </a:ext>
                </a:extLst>
              </a:tr>
              <a:tr h="426773">
                <a:tc>
                  <a:txBody>
                    <a:bodyPr/>
                    <a:lstStyle/>
                    <a:p>
                      <a:r>
                        <a:rPr lang="en-GB" sz="2200" dirty="0">
                          <a:latin typeface="Arial" panose="020B0604020202020204" pitchFamily="34" charset="0"/>
                          <a:cs typeface="Arial" panose="020B0604020202020204" pitchFamily="34" charset="0"/>
                        </a:rPr>
                        <a:t>Physical</a:t>
                      </a:r>
                      <a:r>
                        <a:rPr lang="en-GB" sz="2200" baseline="0" dirty="0">
                          <a:latin typeface="Arial" panose="020B0604020202020204" pitchFamily="34" charset="0"/>
                          <a:cs typeface="Arial" panose="020B0604020202020204" pitchFamily="34" charset="0"/>
                        </a:rPr>
                        <a:t> Education</a:t>
                      </a:r>
                      <a:endParaRPr lang="en-GB" sz="2200" dirty="0">
                        <a:latin typeface="Arial" panose="020B0604020202020204" pitchFamily="34" charset="0"/>
                        <a:cs typeface="Arial" panose="020B0604020202020204" pitchFamily="34" charset="0"/>
                      </a:endParaRPr>
                    </a:p>
                  </a:txBody>
                  <a:tcPr marL="91435" marR="91435" marT="45726" marB="45726"/>
                </a:tc>
                <a:tc>
                  <a:txBody>
                    <a:bodyPr/>
                    <a:lstStyle/>
                    <a:p>
                      <a:r>
                        <a:rPr lang="en-GB" sz="2200" dirty="0">
                          <a:latin typeface="Arial" panose="020B0604020202020204" pitchFamily="34" charset="0"/>
                          <a:cs typeface="Arial" panose="020B0604020202020204" pitchFamily="34" charset="0"/>
                        </a:rPr>
                        <a:t>None</a:t>
                      </a:r>
                    </a:p>
                  </a:txBody>
                  <a:tcPr marL="91435" marR="91435" marT="45726" marB="4572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214273"/>
      </p:ext>
    </p:extLst>
  </p:cSld>
  <p:clrMapOvr>
    <a:masterClrMapping/>
  </p:clrMapOvr>
  <mc:AlternateContent xmlns:mc="http://schemas.openxmlformats.org/markup-compatibility/2006" xmlns:p14="http://schemas.microsoft.com/office/powerpoint/2010/main">
    <mc:Choice Requires="p14">
      <p:transition spd="slow" p14:dur="2000" advTm="32502"/>
    </mc:Choice>
    <mc:Fallback xmlns="">
      <p:transition spd="slow" advTm="325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6" name="Rectangle 6"/>
          <p:cNvSpPr>
            <a:spLocks noChangeArrowheads="1"/>
          </p:cNvSpPr>
          <p:nvPr/>
        </p:nvSpPr>
        <p:spPr bwMode="auto">
          <a:xfrm>
            <a:off x="349321" y="158751"/>
            <a:ext cx="11537879"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Support: BBC Bitesize </a:t>
            </a:r>
            <a:endParaRPr lang="en-US" altLang="en-US" sz="4400"/>
          </a:p>
        </p:txBody>
      </p:sp>
      <p:pic>
        <p:nvPicPr>
          <p:cNvPr id="6" name="Picture 5">
            <a:extLst>
              <a:ext uri="{FF2B5EF4-FFF2-40B4-BE49-F238E27FC236}">
                <a16:creationId xmlns:a16="http://schemas.microsoft.com/office/drawing/2014/main" id="{1490CCBC-9AD2-4BFD-83D3-A921DF463A0F}"/>
              </a:ext>
            </a:extLst>
          </p:cNvPr>
          <p:cNvPicPr>
            <a:picLocks noChangeAspect="1"/>
          </p:cNvPicPr>
          <p:nvPr/>
        </p:nvPicPr>
        <p:blipFill>
          <a:blip r:embed="rId2"/>
          <a:stretch>
            <a:fillRect/>
          </a:stretch>
        </p:blipFill>
        <p:spPr>
          <a:xfrm>
            <a:off x="349321" y="1444626"/>
            <a:ext cx="5387852" cy="5181289"/>
          </a:xfrm>
          <a:prstGeom prst="rect">
            <a:avLst/>
          </a:prstGeom>
        </p:spPr>
      </p:pic>
      <p:sp>
        <p:nvSpPr>
          <p:cNvPr id="8" name="Rectangle 5">
            <a:extLst>
              <a:ext uri="{FF2B5EF4-FFF2-40B4-BE49-F238E27FC236}">
                <a16:creationId xmlns:a16="http://schemas.microsoft.com/office/drawing/2014/main" id="{F800C5C4-306F-412F-A262-69721164D8B7}"/>
              </a:ext>
            </a:extLst>
          </p:cNvPr>
          <p:cNvSpPr>
            <a:spLocks noChangeArrowheads="1"/>
          </p:cNvSpPr>
          <p:nvPr/>
        </p:nvSpPr>
        <p:spPr bwMode="auto">
          <a:xfrm>
            <a:off x="5848092" y="6247413"/>
            <a:ext cx="6232989" cy="37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90000"/>
              </a:lnSpc>
              <a:buNone/>
              <a:defRPr/>
            </a:pPr>
            <a:r>
              <a:rPr lang="en-GB" altLang="en-US" sz="2400">
                <a:solidFill>
                  <a:schemeClr val="bg1"/>
                </a:solidFill>
              </a:rPr>
              <a:t>https://www.bbc.co.uk/bitesize/articles/zrjh92p</a:t>
            </a:r>
            <a:endParaRPr lang="en-US" altLang="en-US" sz="2400">
              <a:solidFill>
                <a:schemeClr val="bg1"/>
              </a:solidFill>
            </a:endParaRPr>
          </a:p>
        </p:txBody>
      </p:sp>
      <p:sp>
        <p:nvSpPr>
          <p:cNvPr id="9" name="Rectangle 5">
            <a:extLst>
              <a:ext uri="{FF2B5EF4-FFF2-40B4-BE49-F238E27FC236}">
                <a16:creationId xmlns:a16="http://schemas.microsoft.com/office/drawing/2014/main" id="{8B4F5B09-1090-4BAC-A5EB-51464CDB4EF7}"/>
              </a:ext>
            </a:extLst>
          </p:cNvPr>
          <p:cNvSpPr>
            <a:spLocks noChangeArrowheads="1"/>
          </p:cNvSpPr>
          <p:nvPr/>
        </p:nvSpPr>
        <p:spPr bwMode="auto">
          <a:xfrm>
            <a:off x="5848092" y="1373342"/>
            <a:ext cx="6039108"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defRPr/>
            </a:pPr>
            <a:r>
              <a:rPr lang="en-GB" altLang="en-US" sz="2400">
                <a:solidFill>
                  <a:schemeClr val="bg1"/>
                </a:solidFill>
              </a:rPr>
              <a:t>Includes a short video and some frequently asked questions about options, including:</a:t>
            </a:r>
          </a:p>
          <a:p>
            <a:pPr>
              <a:lnSpc>
                <a:spcPct val="90000"/>
              </a:lnSpc>
              <a:defRPr/>
            </a:pPr>
            <a:endParaRPr lang="en-GB" altLang="en-US" sz="2400">
              <a:solidFill>
                <a:schemeClr val="bg1"/>
              </a:solidFill>
            </a:endParaRPr>
          </a:p>
          <a:p>
            <a:pPr lvl="1">
              <a:lnSpc>
                <a:spcPct val="90000"/>
              </a:lnSpc>
              <a:defRPr/>
            </a:pPr>
            <a:r>
              <a:rPr lang="en-GB" altLang="en-US" sz="2000">
                <a:solidFill>
                  <a:schemeClr val="bg1"/>
                </a:solidFill>
              </a:rPr>
              <a:t>Which GCSEs should I take?</a:t>
            </a:r>
          </a:p>
          <a:p>
            <a:pPr lvl="1">
              <a:lnSpc>
                <a:spcPct val="90000"/>
              </a:lnSpc>
              <a:defRPr/>
            </a:pPr>
            <a:r>
              <a:rPr lang="en-GB" altLang="en-US" sz="2000">
                <a:solidFill>
                  <a:schemeClr val="bg1"/>
                </a:solidFill>
              </a:rPr>
              <a:t>How many GCSEs should I take?</a:t>
            </a:r>
          </a:p>
          <a:p>
            <a:pPr lvl="1">
              <a:lnSpc>
                <a:spcPct val="90000"/>
              </a:lnSpc>
              <a:defRPr/>
            </a:pPr>
            <a:r>
              <a:rPr lang="en-GB" altLang="en-US" sz="2000">
                <a:solidFill>
                  <a:schemeClr val="bg1"/>
                </a:solidFill>
              </a:rPr>
              <a:t>Which GCSE options are compulsory?</a:t>
            </a:r>
          </a:p>
          <a:p>
            <a:pPr lvl="1">
              <a:lnSpc>
                <a:spcPct val="90000"/>
              </a:lnSpc>
              <a:defRPr/>
            </a:pPr>
            <a:r>
              <a:rPr lang="en-GB" altLang="en-US" sz="2000">
                <a:solidFill>
                  <a:schemeClr val="bg1"/>
                </a:solidFill>
              </a:rPr>
              <a:t>What GCSE options are there?</a:t>
            </a:r>
          </a:p>
          <a:p>
            <a:pPr lvl="1">
              <a:lnSpc>
                <a:spcPct val="90000"/>
              </a:lnSpc>
              <a:defRPr/>
            </a:pPr>
            <a:r>
              <a:rPr lang="en-GB" altLang="en-US" sz="2000">
                <a:solidFill>
                  <a:schemeClr val="bg1"/>
                </a:solidFill>
              </a:rPr>
              <a:t>Can I change my GCSE subjects?</a:t>
            </a:r>
          </a:p>
          <a:p>
            <a:pPr lvl="1">
              <a:lnSpc>
                <a:spcPct val="90000"/>
              </a:lnSpc>
              <a:defRPr/>
            </a:pPr>
            <a:r>
              <a:rPr lang="en-GB" altLang="en-US" sz="2000">
                <a:solidFill>
                  <a:schemeClr val="bg1"/>
                </a:solidFill>
              </a:rPr>
              <a:t>When do I have to pick my GCSE subjects?</a:t>
            </a:r>
          </a:p>
          <a:p>
            <a:pPr>
              <a:lnSpc>
                <a:spcPct val="90000"/>
              </a:lnSpc>
              <a:defRPr/>
            </a:pPr>
            <a:endParaRPr lang="en-US" altLang="en-US" sz="2400">
              <a:solidFill>
                <a:schemeClr val="bg1"/>
              </a:solidFill>
            </a:endParaRPr>
          </a:p>
        </p:txBody>
      </p:sp>
      <p:pic>
        <p:nvPicPr>
          <p:cNvPr id="10" name="Picture 5" descr="HawkleyLogo_Transparent.gif">
            <a:extLst>
              <a:ext uri="{FF2B5EF4-FFF2-40B4-BE49-F238E27FC236}">
                <a16:creationId xmlns:a16="http://schemas.microsoft.com/office/drawing/2014/main" id="{FBD4D206-D77B-43E6-AA3E-1D21A03A1B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13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6" name="Rectangle 6"/>
          <p:cNvSpPr>
            <a:spLocks noChangeArrowheads="1"/>
          </p:cNvSpPr>
          <p:nvPr/>
        </p:nvSpPr>
        <p:spPr bwMode="auto">
          <a:xfrm>
            <a:off x="349321" y="158751"/>
            <a:ext cx="11537879"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t>Support: Advice from Government of NI</a:t>
            </a:r>
            <a:endParaRPr lang="en-US" altLang="en-US" sz="4000"/>
          </a:p>
        </p:txBody>
      </p:sp>
      <p:pic>
        <p:nvPicPr>
          <p:cNvPr id="6" name="Picture 5">
            <a:extLst>
              <a:ext uri="{FF2B5EF4-FFF2-40B4-BE49-F238E27FC236}">
                <a16:creationId xmlns:a16="http://schemas.microsoft.com/office/drawing/2014/main" id="{5633FF00-DC6C-4D50-B03F-F06267B483E1}"/>
              </a:ext>
            </a:extLst>
          </p:cNvPr>
          <p:cNvPicPr>
            <a:picLocks noChangeAspect="1"/>
          </p:cNvPicPr>
          <p:nvPr/>
        </p:nvPicPr>
        <p:blipFill rotWithShape="1">
          <a:blip r:embed="rId2"/>
          <a:srcRect l="8753" r="9319"/>
          <a:stretch/>
        </p:blipFill>
        <p:spPr>
          <a:xfrm>
            <a:off x="349321" y="1444626"/>
            <a:ext cx="7633699" cy="4678467"/>
          </a:xfrm>
          <a:prstGeom prst="rect">
            <a:avLst/>
          </a:prstGeom>
        </p:spPr>
      </p:pic>
      <p:sp>
        <p:nvSpPr>
          <p:cNvPr id="7" name="Rectangle 5">
            <a:extLst>
              <a:ext uri="{FF2B5EF4-FFF2-40B4-BE49-F238E27FC236}">
                <a16:creationId xmlns:a16="http://schemas.microsoft.com/office/drawing/2014/main" id="{10674F41-3EA9-4D8F-8DF0-736496C2EDC1}"/>
              </a:ext>
            </a:extLst>
          </p:cNvPr>
          <p:cNvSpPr>
            <a:spLocks noChangeArrowheads="1"/>
          </p:cNvSpPr>
          <p:nvPr/>
        </p:nvSpPr>
        <p:spPr bwMode="auto">
          <a:xfrm>
            <a:off x="8239875" y="1444626"/>
            <a:ext cx="3647325"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defRPr/>
            </a:pPr>
            <a:r>
              <a:rPr lang="en-GB" altLang="en-US" sz="2400">
                <a:solidFill>
                  <a:schemeClr val="bg1"/>
                </a:solidFill>
              </a:rPr>
              <a:t>From the government of Northern Ireland, but does include some useful guidance and advice for helping students to make their choices</a:t>
            </a:r>
          </a:p>
        </p:txBody>
      </p:sp>
      <p:sp>
        <p:nvSpPr>
          <p:cNvPr id="8" name="Rectangle 5">
            <a:extLst>
              <a:ext uri="{FF2B5EF4-FFF2-40B4-BE49-F238E27FC236}">
                <a16:creationId xmlns:a16="http://schemas.microsoft.com/office/drawing/2014/main" id="{3E75FE3F-F866-480B-8866-E53B2E20A8CA}"/>
              </a:ext>
            </a:extLst>
          </p:cNvPr>
          <p:cNvSpPr>
            <a:spLocks noChangeArrowheads="1"/>
          </p:cNvSpPr>
          <p:nvPr/>
        </p:nvSpPr>
        <p:spPr bwMode="auto">
          <a:xfrm>
            <a:off x="349321" y="6167625"/>
            <a:ext cx="7935075" cy="56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90000"/>
              </a:lnSpc>
              <a:buNone/>
              <a:defRPr/>
            </a:pPr>
            <a:r>
              <a:rPr lang="en-GB" altLang="en-US" sz="2400">
                <a:solidFill>
                  <a:schemeClr val="bg1"/>
                </a:solidFill>
              </a:rPr>
              <a:t>https://www.nidirect.gov.uk/articles/subject-choices-year-10</a:t>
            </a:r>
          </a:p>
        </p:txBody>
      </p:sp>
      <p:pic>
        <p:nvPicPr>
          <p:cNvPr id="9" name="Picture 5" descr="HawkleyLogo_Transparent.gif">
            <a:extLst>
              <a:ext uri="{FF2B5EF4-FFF2-40B4-BE49-F238E27FC236}">
                <a16:creationId xmlns:a16="http://schemas.microsoft.com/office/drawing/2014/main" id="{BE341296-2C65-4CF2-AF7D-ED51FAE9A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1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749" name="Rectangle 5"/>
          <p:cNvSpPr>
            <a:spLocks noChangeArrowheads="1"/>
          </p:cNvSpPr>
          <p:nvPr/>
        </p:nvSpPr>
        <p:spPr bwMode="auto">
          <a:xfrm>
            <a:off x="318499" y="1517651"/>
            <a:ext cx="11578975"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0"/>
              </a:spcBef>
              <a:spcAft>
                <a:spcPts val="1200"/>
              </a:spcAft>
            </a:pPr>
            <a:r>
              <a:rPr lang="en-GB" altLang="en-US" sz="3100" dirty="0">
                <a:solidFill>
                  <a:schemeClr val="bg1"/>
                </a:solidFill>
              </a:rPr>
              <a:t>Research shows that attendance at school has an impact on students’ chances of achieving five good GCSE Grades</a:t>
            </a:r>
            <a:r>
              <a:rPr lang="en-US" altLang="en-US" sz="2700" dirty="0">
                <a:solidFill>
                  <a:schemeClr val="bg1"/>
                </a:solidFill>
              </a:rPr>
              <a:t>:</a:t>
            </a:r>
          </a:p>
          <a:p>
            <a:pPr eaLnBrk="1" hangingPunct="1">
              <a:lnSpc>
                <a:spcPct val="90000"/>
              </a:lnSpc>
              <a:spcBef>
                <a:spcPts val="0"/>
              </a:spcBef>
              <a:spcAft>
                <a:spcPts val="1200"/>
              </a:spcAft>
            </a:pPr>
            <a:endParaRPr lang="en-US" altLang="en-US" sz="2700" dirty="0">
              <a:solidFill>
                <a:schemeClr val="bg1"/>
              </a:solidFill>
            </a:endParaRPr>
          </a:p>
          <a:p>
            <a:pPr eaLnBrk="1" hangingPunct="1">
              <a:lnSpc>
                <a:spcPct val="90000"/>
              </a:lnSpc>
              <a:spcBef>
                <a:spcPts val="0"/>
              </a:spcBef>
              <a:spcAft>
                <a:spcPts val="1200"/>
              </a:spcAft>
            </a:pPr>
            <a:r>
              <a:rPr lang="en-US" altLang="en-US" sz="2700" dirty="0">
                <a:solidFill>
                  <a:schemeClr val="bg1"/>
                </a:solidFill>
              </a:rPr>
              <a:t>If attendance is 95.1% to 100%...</a:t>
            </a:r>
          </a:p>
          <a:p>
            <a:pPr eaLnBrk="1" hangingPunct="1">
              <a:lnSpc>
                <a:spcPct val="90000"/>
              </a:lnSpc>
              <a:spcBef>
                <a:spcPts val="0"/>
              </a:spcBef>
              <a:spcAft>
                <a:spcPts val="1200"/>
              </a:spcAft>
            </a:pPr>
            <a:endParaRPr lang="en-US" altLang="en-US" sz="2700" dirty="0">
              <a:solidFill>
                <a:schemeClr val="bg1"/>
              </a:solidFill>
            </a:endParaRPr>
          </a:p>
          <a:p>
            <a:pPr>
              <a:lnSpc>
                <a:spcPct val="90000"/>
              </a:lnSpc>
              <a:spcBef>
                <a:spcPts val="0"/>
              </a:spcBef>
              <a:spcAft>
                <a:spcPts val="1200"/>
              </a:spcAft>
            </a:pPr>
            <a:r>
              <a:rPr lang="en-US" altLang="en-US" sz="3200" dirty="0">
                <a:solidFill>
                  <a:schemeClr val="bg1"/>
                </a:solidFill>
              </a:rPr>
              <a:t>If attendance is 90.1% to 95%...</a:t>
            </a:r>
          </a:p>
          <a:p>
            <a:pPr>
              <a:lnSpc>
                <a:spcPct val="90000"/>
              </a:lnSpc>
              <a:spcBef>
                <a:spcPts val="0"/>
              </a:spcBef>
              <a:spcAft>
                <a:spcPts val="1200"/>
              </a:spcAft>
            </a:pPr>
            <a:endParaRPr lang="en-US" altLang="en-US" dirty="0">
              <a:solidFill>
                <a:schemeClr val="bg1"/>
              </a:solidFill>
            </a:endParaRPr>
          </a:p>
          <a:p>
            <a:pPr>
              <a:lnSpc>
                <a:spcPct val="90000"/>
              </a:lnSpc>
              <a:spcBef>
                <a:spcPts val="0"/>
              </a:spcBef>
              <a:spcAft>
                <a:spcPts val="1200"/>
              </a:spcAft>
            </a:pPr>
            <a:r>
              <a:rPr lang="en-US" altLang="en-US" sz="3200" dirty="0">
                <a:solidFill>
                  <a:schemeClr val="bg1"/>
                </a:solidFill>
              </a:rPr>
              <a:t>If attendance is 85.1% to 90%...</a:t>
            </a:r>
          </a:p>
          <a:p>
            <a:pPr>
              <a:lnSpc>
                <a:spcPct val="90000"/>
              </a:lnSpc>
              <a:spcBef>
                <a:spcPts val="0"/>
              </a:spcBef>
              <a:spcAft>
                <a:spcPts val="1200"/>
              </a:spcAft>
            </a:pPr>
            <a:endParaRPr lang="en-US" altLang="en-US" sz="3200" dirty="0">
              <a:solidFill>
                <a:schemeClr val="bg1"/>
              </a:solidFill>
            </a:endParaRPr>
          </a:p>
          <a:p>
            <a:pPr eaLnBrk="1" hangingPunct="1">
              <a:lnSpc>
                <a:spcPct val="90000"/>
              </a:lnSpc>
              <a:spcBef>
                <a:spcPts val="0"/>
              </a:spcBef>
              <a:spcAft>
                <a:spcPts val="1200"/>
              </a:spcAft>
            </a:pPr>
            <a:endParaRPr lang="en-GB" altLang="en-US" sz="3100" dirty="0">
              <a:solidFill>
                <a:schemeClr val="bg1"/>
              </a:solidFill>
            </a:endParaRPr>
          </a:p>
        </p:txBody>
      </p:sp>
      <p:sp>
        <p:nvSpPr>
          <p:cNvPr id="31750" name="Rectangle 6"/>
          <p:cNvSpPr>
            <a:spLocks noChangeArrowheads="1"/>
          </p:cNvSpPr>
          <p:nvPr/>
        </p:nvSpPr>
        <p:spPr bwMode="auto">
          <a:xfrm>
            <a:off x="318499" y="158751"/>
            <a:ext cx="115789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t>Attendance Matters</a:t>
            </a:r>
            <a:endParaRPr lang="en-US" altLang="en-US" sz="4400" dirty="0"/>
          </a:p>
        </p:txBody>
      </p:sp>
      <p:pic>
        <p:nvPicPr>
          <p:cNvPr id="7" name="Picture 5" descr="HawkleyLogo_Transparent.gif">
            <a:extLst>
              <a:ext uri="{FF2B5EF4-FFF2-40B4-BE49-F238E27FC236}">
                <a16:creationId xmlns:a16="http://schemas.microsoft.com/office/drawing/2014/main" id="{BBA9D3C9-C93E-46AC-9321-2955EEEF6B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1C41902-AB45-0124-5EDD-8C0DB05716FC}"/>
              </a:ext>
            </a:extLst>
          </p:cNvPr>
          <p:cNvPicPr>
            <a:picLocks noChangeAspect="1"/>
          </p:cNvPicPr>
          <p:nvPr/>
        </p:nvPicPr>
        <p:blipFill>
          <a:blip r:embed="rId3"/>
          <a:stretch>
            <a:fillRect/>
          </a:stretch>
        </p:blipFill>
        <p:spPr>
          <a:xfrm>
            <a:off x="7123091" y="2700636"/>
            <a:ext cx="4218798" cy="3901778"/>
          </a:xfrm>
          <a:prstGeom prst="rect">
            <a:avLst/>
          </a:prstGeom>
        </p:spPr>
      </p:pic>
    </p:spTree>
    <p:extLst>
      <p:ext uri="{BB962C8B-B14F-4D97-AF65-F5344CB8AC3E}">
        <p14:creationId xmlns:p14="http://schemas.microsoft.com/office/powerpoint/2010/main" val="151836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749" name="Rectangle 5"/>
          <p:cNvSpPr>
            <a:spLocks noChangeArrowheads="1"/>
          </p:cNvSpPr>
          <p:nvPr/>
        </p:nvSpPr>
        <p:spPr bwMode="auto">
          <a:xfrm>
            <a:off x="318499" y="1517651"/>
            <a:ext cx="11578975"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0"/>
              </a:spcBef>
              <a:spcAft>
                <a:spcPts val="1200"/>
              </a:spcAft>
            </a:pPr>
            <a:r>
              <a:rPr lang="en-GB" altLang="en-US" sz="3100" dirty="0">
                <a:solidFill>
                  <a:schemeClr val="bg1"/>
                </a:solidFill>
              </a:rPr>
              <a:t>Five or more GCSE grades at grade 4 or above can increase potential wages by 41%</a:t>
            </a:r>
          </a:p>
          <a:p>
            <a:pPr eaLnBrk="1" hangingPunct="1">
              <a:lnSpc>
                <a:spcPct val="90000"/>
              </a:lnSpc>
              <a:spcBef>
                <a:spcPts val="0"/>
              </a:spcBef>
              <a:spcAft>
                <a:spcPts val="1200"/>
              </a:spcAft>
            </a:pPr>
            <a:r>
              <a:rPr lang="en-GB" altLang="en-US" sz="3100" dirty="0">
                <a:solidFill>
                  <a:schemeClr val="bg1"/>
                </a:solidFill>
              </a:rPr>
              <a:t>Nationally students with 91% attendance or less will drop at least ONE GCSE grade</a:t>
            </a:r>
            <a:endParaRPr lang="en-US" altLang="en-US" sz="3200" dirty="0">
              <a:solidFill>
                <a:schemeClr val="bg1"/>
              </a:solidFill>
            </a:endParaRPr>
          </a:p>
          <a:p>
            <a:pPr>
              <a:lnSpc>
                <a:spcPct val="90000"/>
              </a:lnSpc>
              <a:spcBef>
                <a:spcPts val="0"/>
              </a:spcBef>
              <a:spcAft>
                <a:spcPts val="1200"/>
              </a:spcAft>
            </a:pPr>
            <a:endParaRPr lang="en-US" altLang="en-US" sz="3200" dirty="0">
              <a:solidFill>
                <a:schemeClr val="bg1"/>
              </a:solidFill>
            </a:endParaRPr>
          </a:p>
          <a:p>
            <a:pPr eaLnBrk="1" hangingPunct="1">
              <a:lnSpc>
                <a:spcPct val="90000"/>
              </a:lnSpc>
              <a:spcBef>
                <a:spcPts val="0"/>
              </a:spcBef>
              <a:spcAft>
                <a:spcPts val="1200"/>
              </a:spcAft>
            </a:pPr>
            <a:endParaRPr lang="en-GB" altLang="en-US" sz="3100" dirty="0">
              <a:solidFill>
                <a:schemeClr val="bg1"/>
              </a:solidFill>
            </a:endParaRPr>
          </a:p>
        </p:txBody>
      </p:sp>
      <p:sp>
        <p:nvSpPr>
          <p:cNvPr id="31750" name="Rectangle 6"/>
          <p:cNvSpPr>
            <a:spLocks noChangeArrowheads="1"/>
          </p:cNvSpPr>
          <p:nvPr/>
        </p:nvSpPr>
        <p:spPr bwMode="auto">
          <a:xfrm>
            <a:off x="318499" y="158751"/>
            <a:ext cx="115789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t>Attendance Matters</a:t>
            </a:r>
            <a:endParaRPr lang="en-US" altLang="en-US" sz="4400" dirty="0"/>
          </a:p>
        </p:txBody>
      </p:sp>
      <p:pic>
        <p:nvPicPr>
          <p:cNvPr id="7" name="Picture 5" descr="HawkleyLogo_Transparent.gif">
            <a:extLst>
              <a:ext uri="{FF2B5EF4-FFF2-40B4-BE49-F238E27FC236}">
                <a16:creationId xmlns:a16="http://schemas.microsoft.com/office/drawing/2014/main" id="{BBA9D3C9-C93E-46AC-9321-2955EEEF6B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69B7F78-AACA-093C-C045-E1F431A1F2C0}"/>
              </a:ext>
            </a:extLst>
          </p:cNvPr>
          <p:cNvSpPr/>
          <p:nvPr/>
        </p:nvSpPr>
        <p:spPr>
          <a:xfrm rot="1417803">
            <a:off x="7362622" y="3691474"/>
            <a:ext cx="3671299" cy="3023472"/>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And this!</a:t>
            </a:r>
          </a:p>
          <a:p>
            <a:pPr algn="ctr"/>
            <a:r>
              <a:rPr lang="en-GB" sz="2000" dirty="0"/>
              <a:t>Taking a day off every couple of weeks means that your MAXIMUM attendance can only be 90%</a:t>
            </a:r>
          </a:p>
        </p:txBody>
      </p:sp>
      <p:sp>
        <p:nvSpPr>
          <p:cNvPr id="6" name="Oval 5">
            <a:extLst>
              <a:ext uri="{FF2B5EF4-FFF2-40B4-BE49-F238E27FC236}">
                <a16:creationId xmlns:a16="http://schemas.microsoft.com/office/drawing/2014/main" id="{075E64C3-FBB7-ABC8-0EDD-5F5BDA8A5E1E}"/>
              </a:ext>
            </a:extLst>
          </p:cNvPr>
          <p:cNvSpPr/>
          <p:nvPr/>
        </p:nvSpPr>
        <p:spPr>
          <a:xfrm rot="20434953">
            <a:off x="1211949" y="3691475"/>
            <a:ext cx="3671299" cy="3023472"/>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Now think about this!</a:t>
            </a:r>
          </a:p>
          <a:p>
            <a:pPr algn="ctr"/>
            <a:r>
              <a:rPr lang="en-GB" sz="2000" dirty="0"/>
              <a:t>Taking just 10 days holiday in term time means that your MAXIMUM attendance can only be 95%</a:t>
            </a:r>
          </a:p>
        </p:txBody>
      </p:sp>
    </p:spTree>
    <p:extLst>
      <p:ext uri="{BB962C8B-B14F-4D97-AF65-F5344CB8AC3E}">
        <p14:creationId xmlns:p14="http://schemas.microsoft.com/office/powerpoint/2010/main" val="52326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749" name="Rectangle 5"/>
          <p:cNvSpPr>
            <a:spLocks noChangeArrowheads="1"/>
          </p:cNvSpPr>
          <p:nvPr/>
        </p:nvSpPr>
        <p:spPr bwMode="auto">
          <a:xfrm>
            <a:off x="318499" y="1517651"/>
            <a:ext cx="11578975"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0"/>
              </a:spcBef>
              <a:spcAft>
                <a:spcPts val="1200"/>
              </a:spcAft>
            </a:pPr>
            <a:r>
              <a:rPr lang="en-GB" altLang="en-US" sz="3100" dirty="0">
                <a:solidFill>
                  <a:schemeClr val="bg1"/>
                </a:solidFill>
              </a:rPr>
              <a:t>Tuesday 13</a:t>
            </a:r>
            <a:r>
              <a:rPr lang="en-GB" altLang="en-US" sz="3100" baseline="30000" dirty="0">
                <a:solidFill>
                  <a:schemeClr val="bg1"/>
                </a:solidFill>
              </a:rPr>
              <a:t>th</a:t>
            </a:r>
            <a:r>
              <a:rPr lang="en-GB" altLang="en-US" sz="3100" dirty="0">
                <a:solidFill>
                  <a:schemeClr val="bg1"/>
                </a:solidFill>
              </a:rPr>
              <a:t> and Thursday 29</a:t>
            </a:r>
            <a:r>
              <a:rPr lang="en-GB" altLang="en-US" sz="3100" baseline="30000" dirty="0">
                <a:solidFill>
                  <a:schemeClr val="bg1"/>
                </a:solidFill>
              </a:rPr>
              <a:t>th</a:t>
            </a:r>
            <a:r>
              <a:rPr lang="en-GB" altLang="en-US" sz="3100" dirty="0">
                <a:solidFill>
                  <a:schemeClr val="bg1"/>
                </a:solidFill>
              </a:rPr>
              <a:t> February– options interviews take place</a:t>
            </a:r>
          </a:p>
          <a:p>
            <a:pPr>
              <a:lnSpc>
                <a:spcPct val="90000"/>
              </a:lnSpc>
              <a:spcBef>
                <a:spcPts val="0"/>
              </a:spcBef>
              <a:spcAft>
                <a:spcPts val="1200"/>
              </a:spcAft>
            </a:pPr>
            <a:r>
              <a:rPr lang="en-GB" altLang="en-US" sz="3100" dirty="0">
                <a:solidFill>
                  <a:schemeClr val="bg1"/>
                </a:solidFill>
              </a:rPr>
              <a:t>Options form deadline Tuesday 5</a:t>
            </a:r>
            <a:r>
              <a:rPr lang="en-GB" altLang="en-US" sz="3100" baseline="30000" dirty="0">
                <a:solidFill>
                  <a:schemeClr val="bg1"/>
                </a:solidFill>
              </a:rPr>
              <a:t>th</a:t>
            </a:r>
            <a:r>
              <a:rPr lang="en-GB" altLang="en-US" sz="3100" dirty="0">
                <a:solidFill>
                  <a:schemeClr val="bg1"/>
                </a:solidFill>
              </a:rPr>
              <a:t> March</a:t>
            </a:r>
            <a:endParaRPr lang="en-GB" altLang="en-US" sz="3100" dirty="0">
              <a:solidFill>
                <a:srgbClr val="FF0000"/>
              </a:solidFill>
            </a:endParaRPr>
          </a:p>
          <a:p>
            <a:pPr eaLnBrk="1" hangingPunct="1">
              <a:lnSpc>
                <a:spcPct val="90000"/>
              </a:lnSpc>
              <a:spcBef>
                <a:spcPts val="0"/>
              </a:spcBef>
              <a:spcAft>
                <a:spcPts val="1200"/>
              </a:spcAft>
            </a:pPr>
            <a:r>
              <a:rPr lang="en-GB" altLang="en-US" sz="3100" dirty="0">
                <a:solidFill>
                  <a:schemeClr val="bg1"/>
                </a:solidFill>
              </a:rPr>
              <a:t>Wednesday 6</a:t>
            </a:r>
            <a:r>
              <a:rPr lang="en-GB" altLang="en-US" sz="3100" baseline="30000" dirty="0">
                <a:solidFill>
                  <a:schemeClr val="bg1"/>
                </a:solidFill>
              </a:rPr>
              <a:t>th</a:t>
            </a:r>
            <a:r>
              <a:rPr lang="en-GB" altLang="en-US" sz="3100" dirty="0">
                <a:solidFill>
                  <a:schemeClr val="bg1"/>
                </a:solidFill>
              </a:rPr>
              <a:t> March onwards – groups are generated and the school timetable is produced:</a:t>
            </a:r>
          </a:p>
          <a:p>
            <a:pPr lvl="1">
              <a:lnSpc>
                <a:spcPct val="90000"/>
              </a:lnSpc>
              <a:spcBef>
                <a:spcPts val="0"/>
              </a:spcBef>
              <a:spcAft>
                <a:spcPts val="1200"/>
              </a:spcAft>
            </a:pPr>
            <a:r>
              <a:rPr lang="en-GB" altLang="en-US" sz="2700" dirty="0">
                <a:solidFill>
                  <a:schemeClr val="bg1"/>
                </a:solidFill>
              </a:rPr>
              <a:t>The vast majority of students will study their initial choices</a:t>
            </a:r>
          </a:p>
          <a:p>
            <a:pPr lvl="1">
              <a:lnSpc>
                <a:spcPct val="90000"/>
              </a:lnSpc>
              <a:spcBef>
                <a:spcPts val="0"/>
              </a:spcBef>
              <a:spcAft>
                <a:spcPts val="1200"/>
              </a:spcAft>
            </a:pPr>
            <a:r>
              <a:rPr lang="en-GB" altLang="en-US" sz="2700" dirty="0">
                <a:solidFill>
                  <a:schemeClr val="bg1"/>
                </a:solidFill>
              </a:rPr>
              <a:t>It is likely that a small number (6 in 2016, 5 in 2017, 6 in 2018, 6 in 2019; 3 in 2020) will have to be interviewed again and choose a different combination due to timetable clashes. Families and students will be contacted if this is the case</a:t>
            </a:r>
            <a:endParaRPr lang="en-US" altLang="en-US" sz="2700" dirty="0">
              <a:solidFill>
                <a:schemeClr val="bg1"/>
              </a:solidFill>
            </a:endParaRPr>
          </a:p>
        </p:txBody>
      </p:sp>
      <p:sp>
        <p:nvSpPr>
          <p:cNvPr id="31750" name="Rectangle 6"/>
          <p:cNvSpPr>
            <a:spLocks noChangeArrowheads="1"/>
          </p:cNvSpPr>
          <p:nvPr/>
        </p:nvSpPr>
        <p:spPr bwMode="auto">
          <a:xfrm>
            <a:off x="318499" y="158751"/>
            <a:ext cx="115789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Key Dates</a:t>
            </a:r>
            <a:endParaRPr lang="en-US" altLang="en-US" sz="4400"/>
          </a:p>
        </p:txBody>
      </p:sp>
      <p:pic>
        <p:nvPicPr>
          <p:cNvPr id="7" name="Picture 5" descr="HawkleyLogo_Transparent.gif">
            <a:extLst>
              <a:ext uri="{FF2B5EF4-FFF2-40B4-BE49-F238E27FC236}">
                <a16:creationId xmlns:a16="http://schemas.microsoft.com/office/drawing/2014/main" id="{BBA9D3C9-C93E-46AC-9321-2955EEEF6B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919" y="1285876"/>
            <a:ext cx="12263919"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71919" y="1"/>
            <a:ext cx="12263919"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73" name="Rectangle 5"/>
          <p:cNvSpPr>
            <a:spLocks noChangeArrowheads="1"/>
          </p:cNvSpPr>
          <p:nvPr/>
        </p:nvSpPr>
        <p:spPr bwMode="auto">
          <a:xfrm>
            <a:off x="1992313" y="1773239"/>
            <a:ext cx="82296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pPr>
            <a:endParaRPr lang="en-US" altLang="en-US">
              <a:solidFill>
                <a:schemeClr val="bg1"/>
              </a:solidFill>
            </a:endParaRPr>
          </a:p>
        </p:txBody>
      </p:sp>
      <p:sp>
        <p:nvSpPr>
          <p:cNvPr id="32774" name="Rectangle 6"/>
          <p:cNvSpPr>
            <a:spLocks noChangeArrowheads="1"/>
          </p:cNvSpPr>
          <p:nvPr/>
        </p:nvSpPr>
        <p:spPr bwMode="auto">
          <a:xfrm>
            <a:off x="1981200" y="230188"/>
            <a:ext cx="8229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000"/>
              <a:t>Key Contact Information</a:t>
            </a:r>
            <a:endParaRPr lang="en-US" altLang="en-US" sz="6000"/>
          </a:p>
        </p:txBody>
      </p:sp>
      <p:sp>
        <p:nvSpPr>
          <p:cNvPr id="32775" name="TextBox 1"/>
          <p:cNvSpPr txBox="1">
            <a:spLocks noChangeArrowheads="1"/>
          </p:cNvSpPr>
          <p:nvPr/>
        </p:nvSpPr>
        <p:spPr bwMode="auto">
          <a:xfrm>
            <a:off x="339046" y="2411413"/>
            <a:ext cx="115378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bg1"/>
                </a:solidFill>
                <a:latin typeface="Arial" panose="020B0604020202020204" pitchFamily="34" charset="0"/>
              </a:rPr>
              <a:t>The most efficient method of communication for questions or to request an options interview is via email to:</a:t>
            </a:r>
          </a:p>
          <a:p>
            <a:pPr algn="ctr" eaLnBrk="1" hangingPunct="1">
              <a:spcBef>
                <a:spcPct val="0"/>
              </a:spcBef>
              <a:buFontTx/>
              <a:buNone/>
            </a:pPr>
            <a:endParaRPr lang="en-GB" altLang="en-US" sz="2800">
              <a:solidFill>
                <a:schemeClr val="bg1"/>
              </a:solidFill>
              <a:latin typeface="Arial" panose="020B0604020202020204" pitchFamily="34" charset="0"/>
            </a:endParaRPr>
          </a:p>
          <a:p>
            <a:pPr algn="ctr" eaLnBrk="1" hangingPunct="1">
              <a:spcBef>
                <a:spcPct val="0"/>
              </a:spcBef>
              <a:buFontTx/>
              <a:buNone/>
            </a:pPr>
            <a:r>
              <a:rPr lang="en-GB" altLang="en-US" sz="2800">
                <a:solidFill>
                  <a:schemeClr val="bg1"/>
                </a:solidFill>
                <a:latin typeface="Arial" panose="020B0604020202020204" pitchFamily="34" charset="0"/>
              </a:rPr>
              <a:t>year9options@hhhs.net</a:t>
            </a:r>
          </a:p>
        </p:txBody>
      </p:sp>
      <p:pic>
        <p:nvPicPr>
          <p:cNvPr id="8" name="Picture 5" descr="HawkleyLogo_Transparent.gif">
            <a:extLst>
              <a:ext uri="{FF2B5EF4-FFF2-40B4-BE49-F238E27FC236}">
                <a16:creationId xmlns:a16="http://schemas.microsoft.com/office/drawing/2014/main" id="{44BC041C-08E6-4DEC-8D7B-95C5C96309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71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6"/>
          <p:cNvSpPr>
            <a:spLocks noChangeArrowheads="1"/>
          </p:cNvSpPr>
          <p:nvPr/>
        </p:nvSpPr>
        <p:spPr bwMode="auto">
          <a:xfrm>
            <a:off x="218661" y="188914"/>
            <a:ext cx="11757991"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E-</a:t>
            </a:r>
            <a:r>
              <a:rPr lang="en-GB" altLang="en-US" sz="4400" err="1"/>
              <a:t>Bacc</a:t>
            </a:r>
            <a:r>
              <a:rPr lang="en-GB" altLang="en-US" sz="4400"/>
              <a:t> or not?</a:t>
            </a:r>
            <a:endParaRPr lang="en-US" altLang="en-US" sz="4400"/>
          </a:p>
        </p:txBody>
      </p:sp>
      <p:sp>
        <p:nvSpPr>
          <p:cNvPr id="2055" name="Rectangle 7"/>
          <p:cNvSpPr>
            <a:spLocks noChangeArrowheads="1"/>
          </p:cNvSpPr>
          <p:nvPr/>
        </p:nvSpPr>
        <p:spPr bwMode="auto">
          <a:xfrm>
            <a:off x="218661" y="1557338"/>
            <a:ext cx="11618843"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defRPr/>
            </a:pPr>
            <a:r>
              <a:rPr lang="en-GB" sz="2800" dirty="0">
                <a:solidFill>
                  <a:schemeClr val="bg1"/>
                </a:solidFill>
                <a:latin typeface="Calibri" pitchFamily="34" charset="0"/>
              </a:rPr>
              <a:t>	The E-</a:t>
            </a:r>
            <a:r>
              <a:rPr lang="en-GB" sz="2800" dirty="0" err="1">
                <a:solidFill>
                  <a:schemeClr val="bg1"/>
                </a:solidFill>
                <a:latin typeface="Calibri" pitchFamily="34" charset="0"/>
              </a:rPr>
              <a:t>Bacc</a:t>
            </a:r>
            <a:r>
              <a:rPr lang="en-GB" sz="2800" dirty="0">
                <a:solidFill>
                  <a:schemeClr val="bg1"/>
                </a:solidFill>
                <a:latin typeface="Calibri" pitchFamily="34" charset="0"/>
              </a:rPr>
              <a:t> (English Baccalaureate) is a recognition of a good pass at GCSE, which means gaining a grade 5 or higher in the following subjects:</a:t>
            </a:r>
          </a:p>
          <a:p>
            <a:pPr marL="342900" indent="-342900">
              <a:spcBef>
                <a:spcPct val="20000"/>
              </a:spcBef>
              <a:defRPr/>
            </a:pPr>
            <a:endParaRPr lang="en-GB" sz="2800" dirty="0">
              <a:solidFill>
                <a:schemeClr val="bg1"/>
              </a:solidFill>
              <a:latin typeface="Calibri" pitchFamily="34" charset="0"/>
            </a:endParaRPr>
          </a:p>
          <a:p>
            <a:pPr marL="457200" indent="-457200">
              <a:spcBef>
                <a:spcPct val="20000"/>
              </a:spcBef>
              <a:buFont typeface="Arial" pitchFamily="34" charset="0"/>
              <a:buChar char="•"/>
              <a:defRPr/>
            </a:pPr>
            <a:r>
              <a:rPr lang="en-US" sz="2800" dirty="0">
                <a:solidFill>
                  <a:schemeClr val="bg1"/>
                </a:solidFill>
                <a:latin typeface="Calibri" pitchFamily="34" charset="0"/>
              </a:rPr>
              <a:t>English (Language and Literature)	(Compulsory)</a:t>
            </a:r>
          </a:p>
          <a:p>
            <a:pPr marL="457200" indent="-457200">
              <a:spcBef>
                <a:spcPct val="20000"/>
              </a:spcBef>
              <a:buFont typeface="Arial" pitchFamily="34" charset="0"/>
              <a:buChar char="•"/>
              <a:defRPr/>
            </a:pPr>
            <a:r>
              <a:rPr lang="en-US" sz="2800" dirty="0">
                <a:solidFill>
                  <a:schemeClr val="bg1"/>
                </a:solidFill>
                <a:latin typeface="Calibri" pitchFamily="34" charset="0"/>
              </a:rPr>
              <a:t>Maths									(Compulsory)</a:t>
            </a:r>
          </a:p>
          <a:p>
            <a:pPr marL="457200" indent="-457200">
              <a:spcBef>
                <a:spcPct val="20000"/>
              </a:spcBef>
              <a:buFont typeface="Arial" pitchFamily="34" charset="0"/>
              <a:buChar char="•"/>
              <a:defRPr/>
            </a:pPr>
            <a:r>
              <a:rPr lang="en-US" sz="2800" dirty="0">
                <a:solidFill>
                  <a:schemeClr val="bg1"/>
                </a:solidFill>
                <a:latin typeface="Calibri" pitchFamily="34" charset="0"/>
              </a:rPr>
              <a:t>Science (Trilogy or Separate)			(Compulsory)</a:t>
            </a:r>
          </a:p>
          <a:p>
            <a:pPr marL="457200" indent="-457200">
              <a:spcBef>
                <a:spcPct val="20000"/>
              </a:spcBef>
              <a:buFont typeface="Arial" pitchFamily="34" charset="0"/>
              <a:buChar char="•"/>
              <a:defRPr/>
            </a:pPr>
            <a:r>
              <a:rPr lang="en-US" sz="2800" dirty="0">
                <a:solidFill>
                  <a:schemeClr val="bg1"/>
                </a:solidFill>
                <a:latin typeface="Calibri" pitchFamily="34" charset="0"/>
              </a:rPr>
              <a:t>A Language (Spanish)					(Optional)</a:t>
            </a:r>
          </a:p>
          <a:p>
            <a:pPr marL="457200" indent="-457200">
              <a:spcBef>
                <a:spcPct val="20000"/>
              </a:spcBef>
              <a:buFont typeface="Arial" pitchFamily="34" charset="0"/>
              <a:buChar char="•"/>
              <a:defRPr/>
            </a:pPr>
            <a:r>
              <a:rPr lang="en-US" sz="2800" dirty="0">
                <a:solidFill>
                  <a:schemeClr val="bg1"/>
                </a:solidFill>
                <a:latin typeface="Calibri" pitchFamily="34" charset="0"/>
              </a:rPr>
              <a:t>History or Geography					(Optional)</a:t>
            </a:r>
          </a:p>
          <a:p>
            <a:pPr>
              <a:spcBef>
                <a:spcPct val="20000"/>
              </a:spcBef>
              <a:defRPr/>
            </a:pPr>
            <a:endParaRPr lang="en-US" sz="2800" dirty="0">
              <a:solidFill>
                <a:schemeClr val="bg1"/>
              </a:solidFill>
              <a:latin typeface="Calibri" pitchFamily="34" charset="0"/>
            </a:endParaRPr>
          </a:p>
          <a:p>
            <a:pPr algn="ctr">
              <a:spcBef>
                <a:spcPct val="20000"/>
              </a:spcBef>
              <a:defRPr/>
            </a:pPr>
            <a:r>
              <a:rPr lang="en-US" sz="2800" dirty="0">
                <a:solidFill>
                  <a:schemeClr val="bg1"/>
                </a:solidFill>
                <a:latin typeface="Calibri" pitchFamily="34" charset="0"/>
              </a:rPr>
              <a:t>What does it mean?</a:t>
            </a:r>
          </a:p>
          <a:p>
            <a:pPr marL="342900" indent="-342900">
              <a:spcBef>
                <a:spcPct val="20000"/>
              </a:spcBef>
              <a:defRPr/>
            </a:pPr>
            <a:endParaRPr lang="en-US" sz="2800" dirty="0">
              <a:solidFill>
                <a:schemeClr val="bg1"/>
              </a:solidFill>
              <a:latin typeface="Calibri" pitchFamily="34" charset="0"/>
            </a:endParaRPr>
          </a:p>
        </p:txBody>
      </p:sp>
      <p:pic>
        <p:nvPicPr>
          <p:cNvPr id="7" name="Picture 5" descr="HawkleyLogo_Transparent.gif">
            <a:extLst>
              <a:ext uri="{FF2B5EF4-FFF2-40B4-BE49-F238E27FC236}">
                <a16:creationId xmlns:a16="http://schemas.microsoft.com/office/drawing/2014/main" id="{C622C7B0-7D72-4C9E-A683-9A044D8A8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4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 y="0"/>
            <a:ext cx="12191998" cy="685800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5" name="Rectangle 7"/>
          <p:cNvSpPr>
            <a:spLocks noChangeArrowheads="1"/>
          </p:cNvSpPr>
          <p:nvPr/>
        </p:nvSpPr>
        <p:spPr bwMode="auto">
          <a:xfrm>
            <a:off x="616227" y="1290639"/>
            <a:ext cx="10903226" cy="465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Font typeface="Arial" pitchFamily="34" charset="0"/>
              <a:buChar char="•"/>
              <a:defRPr/>
            </a:pPr>
            <a:r>
              <a:rPr lang="en-US" sz="2600">
                <a:solidFill>
                  <a:schemeClr val="bg1"/>
                </a:solidFill>
                <a:latin typeface="Calibri" pitchFamily="34" charset="0"/>
              </a:rPr>
              <a:t>It is not an “extra” qualification, just a recognition of grade “5” or better in all those subjects</a:t>
            </a:r>
          </a:p>
          <a:p>
            <a:pPr marL="457200" indent="-457200">
              <a:spcBef>
                <a:spcPct val="20000"/>
              </a:spcBef>
              <a:buFont typeface="Arial" pitchFamily="34" charset="0"/>
              <a:buChar char="•"/>
              <a:defRPr/>
            </a:pPr>
            <a:endParaRPr lang="en-US" sz="2600">
              <a:solidFill>
                <a:schemeClr val="bg1"/>
              </a:solidFill>
              <a:latin typeface="Calibri" pitchFamily="34" charset="0"/>
            </a:endParaRPr>
          </a:p>
          <a:p>
            <a:pPr marL="457200" indent="-457200">
              <a:spcBef>
                <a:spcPct val="20000"/>
              </a:spcBef>
              <a:buFont typeface="Arial" pitchFamily="34" charset="0"/>
              <a:buChar char="•"/>
              <a:defRPr/>
            </a:pPr>
            <a:r>
              <a:rPr lang="en-US" sz="2600">
                <a:solidFill>
                  <a:schemeClr val="bg1"/>
                </a:solidFill>
                <a:latin typeface="Calibri" pitchFamily="34" charset="0"/>
              </a:rPr>
              <a:t>No local FE colleges or 6</a:t>
            </a:r>
            <a:r>
              <a:rPr lang="en-US" sz="2600" baseline="30000">
                <a:solidFill>
                  <a:schemeClr val="bg1"/>
                </a:solidFill>
                <a:latin typeface="Calibri" pitchFamily="34" charset="0"/>
              </a:rPr>
              <a:t>th</a:t>
            </a:r>
            <a:r>
              <a:rPr lang="en-US" sz="2600">
                <a:solidFill>
                  <a:schemeClr val="bg1"/>
                </a:solidFill>
                <a:latin typeface="Calibri" pitchFamily="34" charset="0"/>
              </a:rPr>
              <a:t> forms require it for entry to their courses</a:t>
            </a:r>
          </a:p>
          <a:p>
            <a:pPr marL="457200" indent="-457200">
              <a:spcBef>
                <a:spcPct val="20000"/>
              </a:spcBef>
              <a:buFont typeface="Arial" pitchFamily="34" charset="0"/>
              <a:buChar char="•"/>
              <a:defRPr/>
            </a:pPr>
            <a:endParaRPr lang="en-US" sz="2600">
              <a:solidFill>
                <a:schemeClr val="bg1"/>
              </a:solidFill>
              <a:latin typeface="Calibri" pitchFamily="34" charset="0"/>
            </a:endParaRPr>
          </a:p>
          <a:p>
            <a:pPr marL="457200" indent="-457200">
              <a:spcBef>
                <a:spcPct val="20000"/>
              </a:spcBef>
              <a:buFont typeface="Arial" pitchFamily="34" charset="0"/>
              <a:buChar char="•"/>
              <a:defRPr/>
            </a:pPr>
            <a:r>
              <a:rPr lang="en-US" sz="2600">
                <a:solidFill>
                  <a:schemeClr val="bg1"/>
                </a:solidFill>
                <a:latin typeface="Calibri" pitchFamily="34" charset="0"/>
              </a:rPr>
              <a:t>No HE universities state it in their entry requirements (see Russell Group “Informed Choices” document)</a:t>
            </a:r>
          </a:p>
          <a:p>
            <a:pPr>
              <a:spcBef>
                <a:spcPct val="20000"/>
              </a:spcBef>
              <a:defRPr/>
            </a:pPr>
            <a:endParaRPr lang="en-US" sz="2600" i="1">
              <a:solidFill>
                <a:schemeClr val="bg1"/>
              </a:solidFill>
              <a:latin typeface="Calibri" pitchFamily="34" charset="0"/>
            </a:endParaRPr>
          </a:p>
          <a:p>
            <a:pPr algn="ctr">
              <a:spcBef>
                <a:spcPct val="20000"/>
              </a:spcBef>
              <a:defRPr/>
            </a:pPr>
            <a:r>
              <a:rPr lang="en-US" sz="2600" b="1">
                <a:solidFill>
                  <a:schemeClr val="bg1"/>
                </a:solidFill>
                <a:latin typeface="Calibri" pitchFamily="34" charset="0"/>
              </a:rPr>
              <a:t>Our advice therefore is to pick the subjects which give you the best chance of the best grades</a:t>
            </a:r>
          </a:p>
        </p:txBody>
      </p:sp>
      <p:sp>
        <p:nvSpPr>
          <p:cNvPr id="7" name="Rectangle 6"/>
          <p:cNvSpPr/>
          <p:nvPr/>
        </p:nvSpPr>
        <p:spPr>
          <a:xfrm>
            <a:off x="0" y="-4763"/>
            <a:ext cx="12191999" cy="128587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9" name="TextBox 1"/>
          <p:cNvSpPr txBox="1">
            <a:spLocks noChangeArrowheads="1"/>
          </p:cNvSpPr>
          <p:nvPr/>
        </p:nvSpPr>
        <p:spPr bwMode="auto">
          <a:xfrm>
            <a:off x="228600" y="254000"/>
            <a:ext cx="1170829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4400"/>
              <a:t>We know that:</a:t>
            </a:r>
          </a:p>
        </p:txBody>
      </p:sp>
      <p:pic>
        <p:nvPicPr>
          <p:cNvPr id="8" name="Picture 5" descr="HawkleyLogo_Transparent.gif">
            <a:extLst>
              <a:ext uri="{FF2B5EF4-FFF2-40B4-BE49-F238E27FC236}">
                <a16:creationId xmlns:a16="http://schemas.microsoft.com/office/drawing/2014/main" id="{FA2F280F-FFDF-47EF-8AB3-1013AB02F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83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9936" cy="685800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7"/>
          <p:cNvSpPr>
            <a:spLocks noChangeArrowheads="1"/>
          </p:cNvSpPr>
          <p:nvPr/>
        </p:nvSpPr>
        <p:spPr bwMode="auto">
          <a:xfrm>
            <a:off x="1631950" y="1290639"/>
            <a:ext cx="89281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altLang="en-US" sz="2400">
                <a:solidFill>
                  <a:schemeClr val="bg1"/>
                </a:solidFill>
                <a:latin typeface="Calibri" panose="020F0502020204030204" pitchFamily="34" charset="0"/>
              </a:rPr>
              <a:t>This is the following group of Universities</a:t>
            </a:r>
            <a:r>
              <a:rPr lang="en-US" altLang="en-US" sz="2400" i="1">
                <a:solidFill>
                  <a:schemeClr val="bg1"/>
                </a:solidFill>
                <a:latin typeface="Calibri" panose="020F0502020204030204" pitchFamily="34" charset="0"/>
              </a:rPr>
              <a:t>:</a:t>
            </a:r>
            <a:endParaRPr lang="en-US" altLang="en-US" sz="2400">
              <a:solidFill>
                <a:schemeClr val="bg1"/>
              </a:solidFill>
              <a:latin typeface="Calibri" panose="020F0502020204030204" pitchFamily="34" charset="0"/>
            </a:endParaRPr>
          </a:p>
        </p:txBody>
      </p:sp>
      <p:sp>
        <p:nvSpPr>
          <p:cNvPr id="7" name="Rectangle 6"/>
          <p:cNvSpPr/>
          <p:nvPr/>
        </p:nvSpPr>
        <p:spPr>
          <a:xfrm>
            <a:off x="-7937" y="-4763"/>
            <a:ext cx="12199937" cy="128587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3" name="TextBox 1"/>
          <p:cNvSpPr txBox="1">
            <a:spLocks noChangeArrowheads="1"/>
          </p:cNvSpPr>
          <p:nvPr/>
        </p:nvSpPr>
        <p:spPr bwMode="auto">
          <a:xfrm>
            <a:off x="3863975" y="254000"/>
            <a:ext cx="591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400"/>
              <a:t>The Russell Group</a:t>
            </a:r>
          </a:p>
        </p:txBody>
      </p:sp>
      <p:graphicFrame>
        <p:nvGraphicFramePr>
          <p:cNvPr id="2" name="Table 1"/>
          <p:cNvGraphicFramePr>
            <a:graphicFrameLocks noGrp="1"/>
          </p:cNvGraphicFramePr>
          <p:nvPr>
            <p:extLst>
              <p:ext uri="{D42A27DB-BD31-4B8C-83A1-F6EECF244321}">
                <p14:modId xmlns:p14="http://schemas.microsoft.com/office/powerpoint/2010/main" val="1911874105"/>
              </p:ext>
            </p:extLst>
          </p:nvPr>
        </p:nvGraphicFramePr>
        <p:xfrm>
          <a:off x="1441174" y="1916114"/>
          <a:ext cx="9511749" cy="4392613"/>
        </p:xfrm>
        <a:graphic>
          <a:graphicData uri="http://schemas.openxmlformats.org/drawingml/2006/table">
            <a:tbl>
              <a:tblPr firstRow="1" firstCol="1" bandRow="1">
                <a:tableStyleId>{5C22544A-7EE6-4342-B048-85BDC9FD1C3A}</a:tableStyleId>
              </a:tblPr>
              <a:tblGrid>
                <a:gridCol w="1901757">
                  <a:extLst>
                    <a:ext uri="{9D8B030D-6E8A-4147-A177-3AD203B41FA5}">
                      <a16:colId xmlns:a16="http://schemas.microsoft.com/office/drawing/2014/main" val="20000"/>
                    </a:ext>
                  </a:extLst>
                </a:gridCol>
                <a:gridCol w="1901757">
                  <a:extLst>
                    <a:ext uri="{9D8B030D-6E8A-4147-A177-3AD203B41FA5}">
                      <a16:colId xmlns:a16="http://schemas.microsoft.com/office/drawing/2014/main" val="20001"/>
                    </a:ext>
                  </a:extLst>
                </a:gridCol>
                <a:gridCol w="1937810">
                  <a:extLst>
                    <a:ext uri="{9D8B030D-6E8A-4147-A177-3AD203B41FA5}">
                      <a16:colId xmlns:a16="http://schemas.microsoft.com/office/drawing/2014/main" val="20002"/>
                    </a:ext>
                  </a:extLst>
                </a:gridCol>
                <a:gridCol w="1867680">
                  <a:extLst>
                    <a:ext uri="{9D8B030D-6E8A-4147-A177-3AD203B41FA5}">
                      <a16:colId xmlns:a16="http://schemas.microsoft.com/office/drawing/2014/main" val="20003"/>
                    </a:ext>
                  </a:extLst>
                </a:gridCol>
                <a:gridCol w="1902745">
                  <a:extLst>
                    <a:ext uri="{9D8B030D-6E8A-4147-A177-3AD203B41FA5}">
                      <a16:colId xmlns:a16="http://schemas.microsoft.com/office/drawing/2014/main" val="20004"/>
                    </a:ext>
                  </a:extLst>
                </a:gridCol>
              </a:tblGrid>
              <a:tr h="676547">
                <a:tc>
                  <a:txBody>
                    <a:bodyPr/>
                    <a:lstStyle/>
                    <a:p>
                      <a:pPr algn="ctr" fontAlgn="t">
                        <a:spcBef>
                          <a:spcPts val="300"/>
                        </a:spcBef>
                        <a:spcAft>
                          <a:spcPts val="300"/>
                        </a:spcAft>
                      </a:pPr>
                      <a:r>
                        <a:rPr lang="en-GB" sz="1800" b="0">
                          <a:solidFill>
                            <a:schemeClr val="bg1"/>
                          </a:solidFill>
                          <a:effectLst/>
                        </a:rPr>
                        <a:t>University of Birmingham</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B w="12700" cap="flat" cmpd="sng" algn="ctr">
                      <a:solidFill>
                        <a:schemeClr val="bg1"/>
                      </a:solidFill>
                      <a:prstDash val="solid"/>
                      <a:round/>
                      <a:headEnd type="none" w="med" len="med"/>
                      <a:tailEnd type="none" w="med" len="med"/>
                    </a:lnB>
                    <a:noFill/>
                  </a:tcPr>
                </a:tc>
                <a:tc>
                  <a:txBody>
                    <a:bodyPr/>
                    <a:lstStyle/>
                    <a:p>
                      <a:pPr algn="ctr" fontAlgn="t">
                        <a:spcBef>
                          <a:spcPts val="300"/>
                        </a:spcBef>
                        <a:spcAft>
                          <a:spcPts val="300"/>
                        </a:spcAft>
                      </a:pPr>
                      <a:r>
                        <a:rPr lang="en-GB" sz="1800" b="0">
                          <a:solidFill>
                            <a:schemeClr val="bg1"/>
                          </a:solidFill>
                          <a:effectLst/>
                        </a:rPr>
                        <a:t>University of Bristol</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B w="12700" cap="flat" cmpd="sng" algn="ctr">
                      <a:solidFill>
                        <a:schemeClr val="bg1"/>
                      </a:solidFill>
                      <a:prstDash val="solid"/>
                      <a:round/>
                      <a:headEnd type="none" w="med" len="med"/>
                      <a:tailEnd type="none" w="med" len="med"/>
                    </a:lnB>
                    <a:noFill/>
                  </a:tcPr>
                </a:tc>
                <a:tc>
                  <a:txBody>
                    <a:bodyPr/>
                    <a:lstStyle/>
                    <a:p>
                      <a:pPr algn="ctr" fontAlgn="t">
                        <a:spcBef>
                          <a:spcPts val="300"/>
                        </a:spcBef>
                        <a:spcAft>
                          <a:spcPts val="300"/>
                        </a:spcAft>
                      </a:pPr>
                      <a:r>
                        <a:rPr lang="en-GB" sz="1800" b="0">
                          <a:solidFill>
                            <a:schemeClr val="bg1"/>
                          </a:solidFill>
                          <a:effectLst/>
                        </a:rPr>
                        <a:t>University of Cambridge</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B w="12700" cap="flat" cmpd="sng" algn="ctr">
                      <a:solidFill>
                        <a:schemeClr val="bg1"/>
                      </a:solidFill>
                      <a:prstDash val="solid"/>
                      <a:round/>
                      <a:headEnd type="none" w="med" len="med"/>
                      <a:tailEnd type="none" w="med" len="med"/>
                    </a:lnB>
                    <a:noFill/>
                  </a:tcPr>
                </a:tc>
                <a:tc>
                  <a:txBody>
                    <a:bodyPr/>
                    <a:lstStyle/>
                    <a:p>
                      <a:pPr algn="ctr" fontAlgn="t">
                        <a:spcBef>
                          <a:spcPts val="300"/>
                        </a:spcBef>
                        <a:spcAft>
                          <a:spcPts val="300"/>
                        </a:spcAft>
                      </a:pPr>
                      <a:r>
                        <a:rPr lang="en-GB" sz="1800" b="0">
                          <a:solidFill>
                            <a:schemeClr val="bg1"/>
                          </a:solidFill>
                          <a:effectLst/>
                        </a:rPr>
                        <a:t>Cardiff University</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B w="12700" cap="flat" cmpd="sng" algn="ctr">
                      <a:solidFill>
                        <a:schemeClr val="bg1"/>
                      </a:solidFill>
                      <a:prstDash val="solid"/>
                      <a:round/>
                      <a:headEnd type="none" w="med" len="med"/>
                      <a:tailEnd type="none" w="med" len="med"/>
                    </a:lnB>
                    <a:noFill/>
                  </a:tcPr>
                </a:tc>
                <a:tc>
                  <a:txBody>
                    <a:bodyPr/>
                    <a:lstStyle/>
                    <a:p>
                      <a:pPr algn="ctr" fontAlgn="t">
                        <a:spcBef>
                          <a:spcPts val="300"/>
                        </a:spcBef>
                        <a:spcAft>
                          <a:spcPts val="300"/>
                        </a:spcAft>
                      </a:pPr>
                      <a:r>
                        <a:rPr lang="en-GB" sz="1800" b="0">
                          <a:solidFill>
                            <a:schemeClr val="bg1"/>
                          </a:solidFill>
                          <a:effectLst/>
                        </a:rPr>
                        <a:t>Durham University</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009875">
                <a:tc>
                  <a:txBody>
                    <a:bodyPr/>
                    <a:lstStyle/>
                    <a:p>
                      <a:pPr algn="ctr" fontAlgn="t">
                        <a:spcBef>
                          <a:spcPts val="300"/>
                        </a:spcBef>
                        <a:spcAft>
                          <a:spcPts val="300"/>
                        </a:spcAft>
                      </a:pPr>
                      <a:r>
                        <a:rPr lang="en-GB" sz="1800" b="0">
                          <a:solidFill>
                            <a:schemeClr val="bg1"/>
                          </a:solidFill>
                          <a:effectLst/>
                        </a:rPr>
                        <a:t>University of Edinburgh</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T w="12700" cap="flat" cmpd="sng" algn="ctr">
                      <a:solidFill>
                        <a:schemeClr val="bg1"/>
                      </a:solidFill>
                      <a:prstDash val="solid"/>
                      <a:round/>
                      <a:headEnd type="none" w="med" len="med"/>
                      <a:tailEnd type="none" w="med" len="med"/>
                    </a:lnT>
                    <a:noFill/>
                  </a:tcPr>
                </a:tc>
                <a:tc>
                  <a:txBody>
                    <a:bodyPr/>
                    <a:lstStyle/>
                    <a:p>
                      <a:pPr algn="ctr" fontAlgn="t">
                        <a:spcBef>
                          <a:spcPts val="300"/>
                        </a:spcBef>
                        <a:spcAft>
                          <a:spcPts val="300"/>
                        </a:spcAft>
                      </a:pPr>
                      <a:r>
                        <a:rPr lang="en-GB" sz="1800">
                          <a:solidFill>
                            <a:schemeClr val="bg1"/>
                          </a:solidFill>
                          <a:effectLst/>
                        </a:rPr>
                        <a:t>University of Exeter</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T w="12700" cap="flat" cmpd="sng" algn="ctr">
                      <a:solidFill>
                        <a:schemeClr val="bg1"/>
                      </a:solidFill>
                      <a:prstDash val="solid"/>
                      <a:round/>
                      <a:headEnd type="none" w="med" len="med"/>
                      <a:tailEnd type="none" w="med" len="med"/>
                    </a:lnT>
                    <a:noFill/>
                  </a:tcPr>
                </a:tc>
                <a:tc>
                  <a:txBody>
                    <a:bodyPr/>
                    <a:lstStyle/>
                    <a:p>
                      <a:pPr algn="ctr" fontAlgn="t">
                        <a:spcBef>
                          <a:spcPts val="300"/>
                        </a:spcBef>
                        <a:spcAft>
                          <a:spcPts val="300"/>
                        </a:spcAft>
                      </a:pPr>
                      <a:r>
                        <a:rPr lang="en-GB" sz="1800">
                          <a:solidFill>
                            <a:schemeClr val="bg1"/>
                          </a:solidFill>
                          <a:effectLst/>
                        </a:rPr>
                        <a:t>University of Glasgow</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T w="12700" cap="flat" cmpd="sng" algn="ctr">
                      <a:solidFill>
                        <a:schemeClr val="bg1"/>
                      </a:solidFill>
                      <a:prstDash val="solid"/>
                      <a:round/>
                      <a:headEnd type="none" w="med" len="med"/>
                      <a:tailEnd type="none" w="med" len="med"/>
                    </a:lnT>
                    <a:noFill/>
                  </a:tcPr>
                </a:tc>
                <a:tc>
                  <a:txBody>
                    <a:bodyPr/>
                    <a:lstStyle/>
                    <a:p>
                      <a:pPr algn="ctr" fontAlgn="t">
                        <a:spcBef>
                          <a:spcPts val="300"/>
                        </a:spcBef>
                        <a:spcAft>
                          <a:spcPts val="300"/>
                        </a:spcAft>
                      </a:pPr>
                      <a:r>
                        <a:rPr lang="en-GB" sz="1800">
                          <a:solidFill>
                            <a:schemeClr val="bg1"/>
                          </a:solidFill>
                          <a:effectLst/>
                        </a:rPr>
                        <a:t>Imperial College London</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T w="12700" cap="flat" cmpd="sng" algn="ctr">
                      <a:solidFill>
                        <a:schemeClr val="bg1"/>
                      </a:solidFill>
                      <a:prstDash val="solid"/>
                      <a:round/>
                      <a:headEnd type="none" w="med" len="med"/>
                      <a:tailEnd type="none" w="med" len="med"/>
                    </a:lnT>
                    <a:noFill/>
                  </a:tcPr>
                </a:tc>
                <a:tc>
                  <a:txBody>
                    <a:bodyPr/>
                    <a:lstStyle/>
                    <a:p>
                      <a:pPr algn="ctr" fontAlgn="t">
                        <a:spcBef>
                          <a:spcPts val="300"/>
                        </a:spcBef>
                        <a:spcAft>
                          <a:spcPts val="300"/>
                        </a:spcAft>
                      </a:pPr>
                      <a:r>
                        <a:rPr lang="en-GB" sz="1800">
                          <a:solidFill>
                            <a:schemeClr val="bg1"/>
                          </a:solidFill>
                          <a:effectLst/>
                        </a:rPr>
                        <a:t>King's College London</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1014822">
                <a:tc>
                  <a:txBody>
                    <a:bodyPr/>
                    <a:lstStyle/>
                    <a:p>
                      <a:pPr algn="ctr" fontAlgn="t">
                        <a:spcBef>
                          <a:spcPts val="300"/>
                        </a:spcBef>
                        <a:spcAft>
                          <a:spcPts val="300"/>
                        </a:spcAft>
                      </a:pPr>
                      <a:r>
                        <a:rPr lang="en-GB" sz="1800" b="0">
                          <a:solidFill>
                            <a:schemeClr val="bg1"/>
                          </a:solidFill>
                          <a:effectLst/>
                        </a:rPr>
                        <a:t>University of Leeds</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University of Liverpool</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London School of Economics &amp; Political Science</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University of Manchester</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Newcastle University</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extLst>
                  <a:ext uri="{0D108BD9-81ED-4DB2-BD59-A6C34878D82A}">
                    <a16:rowId xmlns:a16="http://schemas.microsoft.com/office/drawing/2014/main" val="10002"/>
                  </a:ext>
                </a:extLst>
              </a:tr>
              <a:tr h="1014822">
                <a:tc>
                  <a:txBody>
                    <a:bodyPr/>
                    <a:lstStyle/>
                    <a:p>
                      <a:pPr algn="ctr" fontAlgn="t">
                        <a:spcBef>
                          <a:spcPts val="300"/>
                        </a:spcBef>
                        <a:spcAft>
                          <a:spcPts val="300"/>
                        </a:spcAft>
                      </a:pPr>
                      <a:r>
                        <a:rPr lang="en-GB" sz="1800" b="0">
                          <a:solidFill>
                            <a:schemeClr val="bg1"/>
                          </a:solidFill>
                          <a:effectLst/>
                        </a:rPr>
                        <a:t>University of Nottingham</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University of Oxford</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a:spcBef>
                          <a:spcPts val="300"/>
                        </a:spcBef>
                        <a:spcAft>
                          <a:spcPts val="300"/>
                        </a:spcAft>
                      </a:pPr>
                      <a:r>
                        <a:rPr lang="en-GB" sz="1800">
                          <a:solidFill>
                            <a:schemeClr val="bg1"/>
                          </a:solidFill>
                          <a:effectLst/>
                        </a:rPr>
                        <a:t>Queen Mary, University of London</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Queen's University Belfast</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a:spcBef>
                          <a:spcPts val="300"/>
                        </a:spcBef>
                        <a:spcAft>
                          <a:spcPts val="300"/>
                        </a:spcAft>
                      </a:pPr>
                      <a:r>
                        <a:rPr lang="en-GB" sz="1800">
                          <a:solidFill>
                            <a:schemeClr val="bg1"/>
                          </a:solidFill>
                          <a:effectLst/>
                        </a:rPr>
                        <a:t>University of Sheffield</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extLst>
                  <a:ext uri="{0D108BD9-81ED-4DB2-BD59-A6C34878D82A}">
                    <a16:rowId xmlns:a16="http://schemas.microsoft.com/office/drawing/2014/main" val="10003"/>
                  </a:ext>
                </a:extLst>
              </a:tr>
              <a:tr h="676547">
                <a:tc>
                  <a:txBody>
                    <a:bodyPr/>
                    <a:lstStyle/>
                    <a:p>
                      <a:pPr algn="ctr" fontAlgn="t">
                        <a:spcBef>
                          <a:spcPts val="300"/>
                        </a:spcBef>
                        <a:spcAft>
                          <a:spcPts val="300"/>
                        </a:spcAft>
                      </a:pPr>
                      <a:r>
                        <a:rPr lang="en-GB" sz="1800" b="0">
                          <a:solidFill>
                            <a:schemeClr val="bg1"/>
                          </a:solidFill>
                          <a:effectLst/>
                        </a:rPr>
                        <a:t>University of Southampton</a:t>
                      </a:r>
                      <a:endParaRPr lang="en-GB" sz="1800" b="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b="1">
                          <a:solidFill>
                            <a:schemeClr val="bg1"/>
                          </a:solidFill>
                          <a:effectLst/>
                        </a:rPr>
                        <a:t>University College London</a:t>
                      </a:r>
                      <a:endParaRPr lang="en-GB" sz="1800" b="1">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University of Warwick</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University of York</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tc>
                  <a:txBody>
                    <a:bodyPr/>
                    <a:lstStyle/>
                    <a:p>
                      <a:pPr algn="ctr" fontAlgn="t">
                        <a:spcBef>
                          <a:spcPts val="300"/>
                        </a:spcBef>
                        <a:spcAft>
                          <a:spcPts val="300"/>
                        </a:spcAft>
                      </a:pPr>
                      <a:r>
                        <a:rPr lang="en-GB" sz="1800">
                          <a:solidFill>
                            <a:schemeClr val="bg1"/>
                          </a:solidFill>
                          <a:effectLst/>
                        </a:rPr>
                        <a:t> </a:t>
                      </a:r>
                      <a:endParaRPr lang="en-GB" sz="1800">
                        <a:solidFill>
                          <a:schemeClr val="bg1"/>
                        </a:solidFill>
                        <a:effectLst/>
                        <a:latin typeface="Times New Roman" panose="02020603050405020304" pitchFamily="18" charset="0"/>
                        <a:ea typeface="Times New Roman" panose="02020603050405020304" pitchFamily="18" charset="0"/>
                      </a:endParaRPr>
                    </a:p>
                  </a:txBody>
                  <a:tcPr marL="68581" marR="68581" marT="0" marB="0" anchor="ctr">
                    <a:noFill/>
                  </a:tcPr>
                </a:tc>
                <a:extLst>
                  <a:ext uri="{0D108BD9-81ED-4DB2-BD59-A6C34878D82A}">
                    <a16:rowId xmlns:a16="http://schemas.microsoft.com/office/drawing/2014/main" val="10004"/>
                  </a:ext>
                </a:extLst>
              </a:tr>
            </a:tbl>
          </a:graphicData>
        </a:graphic>
      </p:graphicFrame>
      <p:pic>
        <p:nvPicPr>
          <p:cNvPr id="8" name="Picture 5" descr="HawkleyLogo_Transparent.gif">
            <a:extLst>
              <a:ext uri="{FF2B5EF4-FFF2-40B4-BE49-F238E27FC236}">
                <a16:creationId xmlns:a16="http://schemas.microsoft.com/office/drawing/2014/main" id="{4BDB5B26-FECD-4EBF-A857-60A5172EA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5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8197" name="Rectangle 6"/>
          <p:cNvSpPr>
            <a:spLocks noChangeArrowheads="1"/>
          </p:cNvSpPr>
          <p:nvPr/>
        </p:nvSpPr>
        <p:spPr bwMode="auto">
          <a:xfrm>
            <a:off x="238539" y="158750"/>
            <a:ext cx="11648661"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latin typeface="Arial" panose="020B0604020202020204" pitchFamily="34" charset="0"/>
                <a:cs typeface="Arial" panose="020B0604020202020204" pitchFamily="34" charset="0"/>
              </a:rPr>
              <a:t>What can students choose?</a:t>
            </a:r>
            <a:endParaRPr lang="en-US" altLang="en-US" sz="4400" dirty="0">
              <a:latin typeface="Arial" panose="020B0604020202020204" pitchFamily="34" charset="0"/>
              <a:cs typeface="Arial" panose="020B0604020202020204" pitchFamily="34" charset="0"/>
            </a:endParaRPr>
          </a:p>
        </p:txBody>
      </p:sp>
      <p:sp>
        <p:nvSpPr>
          <p:cNvPr id="8202" name="TextBox 2"/>
          <p:cNvSpPr txBox="1">
            <a:spLocks noChangeArrowheads="1"/>
          </p:cNvSpPr>
          <p:nvPr/>
        </p:nvSpPr>
        <p:spPr bwMode="auto">
          <a:xfrm>
            <a:off x="183250" y="1332938"/>
            <a:ext cx="11903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bg1"/>
                </a:solidFill>
                <a:latin typeface="Arial" panose="020B0604020202020204" pitchFamily="34" charset="0"/>
                <a:cs typeface="Arial" panose="020B0604020202020204" pitchFamily="34" charset="0"/>
              </a:rPr>
              <a:t>We aim to meet as many student choices as possible by building the timetable around their choices:</a:t>
            </a:r>
            <a:endParaRPr lang="en-GB" altLang="en-US" sz="18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53390058"/>
              </p:ext>
            </p:extLst>
          </p:nvPr>
        </p:nvGraphicFramePr>
        <p:xfrm>
          <a:off x="1745336" y="1718621"/>
          <a:ext cx="8701327" cy="3179199"/>
        </p:xfrm>
        <a:graphic>
          <a:graphicData uri="http://schemas.openxmlformats.org/drawingml/2006/table">
            <a:tbl>
              <a:tblPr firstRow="1" firstCol="1" bandRow="1">
                <a:tableStyleId>{5C22544A-7EE6-4342-B048-85BDC9FD1C3A}</a:tableStyleId>
              </a:tblPr>
              <a:tblGrid>
                <a:gridCol w="2106825">
                  <a:extLst>
                    <a:ext uri="{9D8B030D-6E8A-4147-A177-3AD203B41FA5}">
                      <a16:colId xmlns:a16="http://schemas.microsoft.com/office/drawing/2014/main" val="613804369"/>
                    </a:ext>
                  </a:extLst>
                </a:gridCol>
                <a:gridCol w="1969812">
                  <a:extLst>
                    <a:ext uri="{9D8B030D-6E8A-4147-A177-3AD203B41FA5}">
                      <a16:colId xmlns:a16="http://schemas.microsoft.com/office/drawing/2014/main" val="1434787553"/>
                    </a:ext>
                  </a:extLst>
                </a:gridCol>
                <a:gridCol w="2504958">
                  <a:extLst>
                    <a:ext uri="{9D8B030D-6E8A-4147-A177-3AD203B41FA5}">
                      <a16:colId xmlns:a16="http://schemas.microsoft.com/office/drawing/2014/main" val="3134925180"/>
                    </a:ext>
                  </a:extLst>
                </a:gridCol>
                <a:gridCol w="2119732">
                  <a:extLst>
                    <a:ext uri="{9D8B030D-6E8A-4147-A177-3AD203B41FA5}">
                      <a16:colId xmlns:a16="http://schemas.microsoft.com/office/drawing/2014/main" val="1215938956"/>
                    </a:ext>
                  </a:extLst>
                </a:gridCol>
              </a:tblGrid>
              <a:tr h="240834">
                <a:tc gridSpan="3">
                  <a:txBody>
                    <a:bodyPr/>
                    <a:lstStyle/>
                    <a:p>
                      <a:pPr algn="ctr">
                        <a:lnSpc>
                          <a:spcPct val="115000"/>
                        </a:lnSpc>
                      </a:pPr>
                      <a:r>
                        <a:rPr lang="en-GB"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Box A - Choose any 2</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lnSpc>
                          <a:spcPct val="115000"/>
                        </a:lnSpc>
                      </a:pPr>
                      <a:r>
                        <a:rPr lang="en-GB"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Box B - Choose 1</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43750208"/>
                  </a:ext>
                </a:extLst>
              </a:tr>
              <a:tr h="240834">
                <a:tc gridSpan="2">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Choices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Vocational Choices</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Choices</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6502778"/>
                  </a:ext>
                </a:extLst>
              </a:tr>
              <a:tr h="240834">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Art &amp; Design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Geography</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Vocational IT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Computer Science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9802974"/>
                  </a:ext>
                </a:extLst>
              </a:tr>
              <a:tr h="457822">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Photography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PE (Boys)</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Level 2 Award in Construction</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Geography</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41230715"/>
                  </a:ext>
                </a:extLst>
              </a:tr>
              <a:tr h="457822">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Textiles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PE (Girls)</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Child Development and Care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History</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7247175"/>
                  </a:ext>
                </a:extLst>
              </a:tr>
              <a:tr h="240834">
                <a:tc>
                  <a:txBody>
                    <a:bodyPr/>
                    <a:lstStyle/>
                    <a:p>
                      <a:pPr>
                        <a:lnSpc>
                          <a:spcPct val="115000"/>
                        </a:lnSpc>
                      </a:pPr>
                      <a:r>
                        <a:rPr lang="en-GB" sz="16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Business Studies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History</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Sport Studies (Boys)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Spanish</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0645945"/>
                  </a:ext>
                </a:extLst>
              </a:tr>
              <a:tr h="240834">
                <a:tc>
                  <a:txBody>
                    <a:bodyPr/>
                    <a:lstStyle/>
                    <a:p>
                      <a:pPr>
                        <a:lnSpc>
                          <a:spcPct val="115000"/>
                        </a:lnSpc>
                      </a:pPr>
                      <a:r>
                        <a:rPr lang="en-GB" sz="16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Computer Science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Music</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Sport Studies (Girls)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9190454"/>
                  </a:ext>
                </a:extLst>
              </a:tr>
              <a:tr h="228911">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Design Technology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Religious Education</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1174101"/>
                  </a:ext>
                </a:extLst>
              </a:tr>
              <a:tr h="228911">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Drama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Spanish</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43326204"/>
                  </a:ext>
                </a:extLst>
              </a:tr>
              <a:tr h="30950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Food and Nutrition</a:t>
                      </a:r>
                      <a:r>
                        <a:rPr lang="en-GB" sz="1600" b="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5019624"/>
                  </a:ext>
                </a:extLst>
              </a:tr>
            </a:tbl>
          </a:graphicData>
        </a:graphic>
      </p:graphicFrame>
      <p:pic>
        <p:nvPicPr>
          <p:cNvPr id="11" name="Picture 5" descr="HawkleyLogo_Transparent.gif">
            <a:extLst>
              <a:ext uri="{FF2B5EF4-FFF2-40B4-BE49-F238E27FC236}">
                <a16:creationId xmlns:a16="http://schemas.microsoft.com/office/drawing/2014/main" id="{2D18FF93-410A-4D4D-AFDD-D59CE183B8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D940D2B0-800F-8220-3148-F897CA150601}"/>
              </a:ext>
            </a:extLst>
          </p:cNvPr>
          <p:cNvSpPr txBox="1">
            <a:spLocks noChangeArrowheads="1"/>
          </p:cNvSpPr>
          <p:nvPr/>
        </p:nvSpPr>
        <p:spPr bwMode="auto">
          <a:xfrm>
            <a:off x="183249" y="4981100"/>
            <a:ext cx="11903975"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spcAft>
                <a:spcPts val="600"/>
              </a:spcAft>
            </a:pPr>
            <a:r>
              <a:rPr lang="en-GB" altLang="en-US" sz="1600" dirty="0">
                <a:solidFill>
                  <a:schemeClr val="bg1"/>
                </a:solidFill>
                <a:latin typeface="Arial" panose="020B0604020202020204" pitchFamily="34" charset="0"/>
                <a:cs typeface="Arial" panose="020B0604020202020204" pitchFamily="34" charset="0"/>
              </a:rPr>
              <a:t>Vocational subjects are good choices for some, but not all students, this will be discussed in the options interview. Vocational choices may be restricted. If we feel your child could follow the GCSE route rather than the equivalent route and there is no space in the group, we may need to speak to you again.</a:t>
            </a:r>
          </a:p>
          <a:p>
            <a:pPr marL="285750" indent="-285750">
              <a:spcBef>
                <a:spcPct val="0"/>
              </a:spcBef>
              <a:spcAft>
                <a:spcPts val="600"/>
              </a:spcAft>
            </a:pPr>
            <a:r>
              <a:rPr lang="en-GB" sz="1600" dirty="0">
                <a:solidFill>
                  <a:schemeClr val="bg1"/>
                </a:solidFill>
                <a:effectLst/>
                <a:latin typeface="Tahoma" panose="020B0604030504040204" pitchFamily="34" charset="0"/>
                <a:ea typeface="Times New Roman" panose="02020603050405020304" pitchFamily="18" charset="0"/>
              </a:rPr>
              <a:t>At the beginning of Year 10 students will start their studies in science. Throughout the course their progress is carefully monitored to ensure they are gaining the necessary disciplinary and procedural knowledge. This data is then used to determine whether students are entered for the Trilogy Science or Separate Science GCSEs. </a:t>
            </a:r>
            <a:endParaRPr lang="en-GB"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78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sz="240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8197" name="Rectangle 6"/>
          <p:cNvSpPr>
            <a:spLocks noChangeArrowheads="1"/>
          </p:cNvSpPr>
          <p:nvPr/>
        </p:nvSpPr>
        <p:spPr bwMode="auto">
          <a:xfrm>
            <a:off x="228599" y="158750"/>
            <a:ext cx="11738113"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latin typeface="Arial" panose="020B0604020202020204" pitchFamily="34" charset="0"/>
                <a:cs typeface="Arial" panose="020B0604020202020204" pitchFamily="34" charset="0"/>
              </a:rPr>
              <a:t>Ineligible Combinations</a:t>
            </a:r>
            <a:endParaRPr lang="en-US" altLang="en-US" sz="440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228600" y="1332937"/>
            <a:ext cx="117381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bg1">
                    <a:lumMod val="95000"/>
                  </a:schemeClr>
                </a:solidFill>
                <a:latin typeface="Arial" panose="020B0604020202020204" pitchFamily="34" charset="0"/>
                <a:cs typeface="Arial" panose="020B0604020202020204" pitchFamily="34" charset="0"/>
              </a:rPr>
              <a:t>There are certain combinations of subjects that the exam boards will not allow as the courses are considered to be too similar. If you are thinking about choosing any of the subjects highlighted in red, please take note of the points below.</a:t>
            </a:r>
          </a:p>
        </p:txBody>
      </p:sp>
      <p:sp>
        <p:nvSpPr>
          <p:cNvPr id="11" name="TextBox 2">
            <a:extLst>
              <a:ext uri="{FF2B5EF4-FFF2-40B4-BE49-F238E27FC236}">
                <a16:creationId xmlns:a16="http://schemas.microsoft.com/office/drawing/2014/main" id="{6AE96AE2-7D3F-45B1-9CF0-02C6FDD6BD8C}"/>
              </a:ext>
            </a:extLst>
          </p:cNvPr>
          <p:cNvSpPr txBox="1">
            <a:spLocks noChangeArrowheads="1"/>
          </p:cNvSpPr>
          <p:nvPr/>
        </p:nvSpPr>
        <p:spPr bwMode="auto">
          <a:xfrm>
            <a:off x="228600" y="5852203"/>
            <a:ext cx="117381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pPr>
            <a:r>
              <a:rPr lang="en-GB" altLang="en-US" sz="1800" dirty="0">
                <a:solidFill>
                  <a:schemeClr val="bg1">
                    <a:lumMod val="95000"/>
                  </a:schemeClr>
                </a:solidFill>
                <a:latin typeface="Arial" panose="020B0604020202020204" pitchFamily="34" charset="0"/>
                <a:cs typeface="Arial" panose="020B0604020202020204" pitchFamily="34" charset="0"/>
              </a:rPr>
              <a:t>Students may opt for Art: Textiles and Photography, or Art and Photography. But </a:t>
            </a:r>
            <a:r>
              <a:rPr lang="en-GB" altLang="en-US" sz="1800" b="1" u="sng" dirty="0">
                <a:solidFill>
                  <a:schemeClr val="bg1">
                    <a:lumMod val="95000"/>
                  </a:schemeClr>
                </a:solidFill>
                <a:latin typeface="Arial" panose="020B0604020202020204" pitchFamily="34" charset="0"/>
                <a:cs typeface="Arial" panose="020B0604020202020204" pitchFamily="34" charset="0"/>
              </a:rPr>
              <a:t>NOT</a:t>
            </a:r>
            <a:r>
              <a:rPr lang="en-GB" altLang="en-US" sz="1800" dirty="0">
                <a:solidFill>
                  <a:schemeClr val="bg1">
                    <a:lumMod val="95000"/>
                  </a:schemeClr>
                </a:solidFill>
                <a:latin typeface="Arial" panose="020B0604020202020204" pitchFamily="34" charset="0"/>
                <a:cs typeface="Arial" panose="020B0604020202020204" pitchFamily="34" charset="0"/>
              </a:rPr>
              <a:t> Art and Art: Textiles.</a:t>
            </a:r>
          </a:p>
          <a:p>
            <a:pPr marL="285750" indent="-285750">
              <a:spcBef>
                <a:spcPct val="0"/>
              </a:spcBef>
            </a:pPr>
            <a:r>
              <a:rPr lang="en-GB" altLang="en-US" sz="1800" dirty="0">
                <a:solidFill>
                  <a:schemeClr val="bg1">
                    <a:lumMod val="95000"/>
                  </a:schemeClr>
                </a:solidFill>
                <a:latin typeface="Arial" panose="020B0604020202020204" pitchFamily="34" charset="0"/>
                <a:cs typeface="Arial" panose="020B0604020202020204" pitchFamily="34" charset="0"/>
              </a:rPr>
              <a:t>Sport Studies and PE </a:t>
            </a:r>
            <a:r>
              <a:rPr lang="en-GB" altLang="en-US" sz="1800" b="1" u="sng" dirty="0">
                <a:solidFill>
                  <a:schemeClr val="bg1">
                    <a:lumMod val="95000"/>
                  </a:schemeClr>
                </a:solidFill>
                <a:latin typeface="Arial" panose="020B0604020202020204" pitchFamily="34" charset="0"/>
                <a:cs typeface="Arial" panose="020B0604020202020204" pitchFamily="34" charset="0"/>
              </a:rPr>
              <a:t>cannot</a:t>
            </a:r>
            <a:r>
              <a:rPr lang="en-GB" altLang="en-US" sz="1800" dirty="0">
                <a:solidFill>
                  <a:schemeClr val="bg1">
                    <a:lumMod val="95000"/>
                  </a:schemeClr>
                </a:solidFill>
                <a:latin typeface="Arial" panose="020B0604020202020204" pitchFamily="34" charset="0"/>
                <a:cs typeface="Arial" panose="020B0604020202020204" pitchFamily="34" charset="0"/>
              </a:rPr>
              <a:t> be chosen together</a:t>
            </a:r>
          </a:p>
          <a:p>
            <a:pPr marL="285750" indent="-285750">
              <a:spcBef>
                <a:spcPct val="0"/>
              </a:spcBef>
            </a:pPr>
            <a:r>
              <a:rPr lang="en-GB" altLang="en-US" sz="1800" dirty="0">
                <a:solidFill>
                  <a:schemeClr val="bg1"/>
                </a:solidFill>
                <a:latin typeface="Arial" panose="020B0604020202020204" pitchFamily="34" charset="0"/>
                <a:cs typeface="Arial" panose="020B0604020202020204" pitchFamily="34" charset="0"/>
              </a:rPr>
              <a:t>We advise against picking subjects that are similar, e.g. DT and Construction</a:t>
            </a:r>
          </a:p>
        </p:txBody>
      </p:sp>
      <p:pic>
        <p:nvPicPr>
          <p:cNvPr id="12" name="Picture 5" descr="HawkleyLogo_Transparent.gif">
            <a:extLst>
              <a:ext uri="{FF2B5EF4-FFF2-40B4-BE49-F238E27FC236}">
                <a16:creationId xmlns:a16="http://schemas.microsoft.com/office/drawing/2014/main" id="{EC74AADB-FA8C-436D-B00E-887D737F53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4E0268D3-4502-60DE-116F-A5C179829A06}"/>
              </a:ext>
            </a:extLst>
          </p:cNvPr>
          <p:cNvGraphicFramePr>
            <a:graphicFrameLocks noGrp="1"/>
          </p:cNvGraphicFramePr>
          <p:nvPr>
            <p:extLst>
              <p:ext uri="{D42A27DB-BD31-4B8C-83A1-F6EECF244321}">
                <p14:modId xmlns:p14="http://schemas.microsoft.com/office/powerpoint/2010/main" val="4237012597"/>
              </p:ext>
            </p:extLst>
          </p:nvPr>
        </p:nvGraphicFramePr>
        <p:xfrm>
          <a:off x="1742040" y="2323002"/>
          <a:ext cx="8701327" cy="3462466"/>
        </p:xfrm>
        <a:graphic>
          <a:graphicData uri="http://schemas.openxmlformats.org/drawingml/2006/table">
            <a:tbl>
              <a:tblPr firstRow="1" firstCol="1" bandRow="1">
                <a:tableStyleId>{5C22544A-7EE6-4342-B048-85BDC9FD1C3A}</a:tableStyleId>
              </a:tblPr>
              <a:tblGrid>
                <a:gridCol w="2106825">
                  <a:extLst>
                    <a:ext uri="{9D8B030D-6E8A-4147-A177-3AD203B41FA5}">
                      <a16:colId xmlns:a16="http://schemas.microsoft.com/office/drawing/2014/main" val="613804369"/>
                    </a:ext>
                  </a:extLst>
                </a:gridCol>
                <a:gridCol w="1969812">
                  <a:extLst>
                    <a:ext uri="{9D8B030D-6E8A-4147-A177-3AD203B41FA5}">
                      <a16:colId xmlns:a16="http://schemas.microsoft.com/office/drawing/2014/main" val="1434787553"/>
                    </a:ext>
                  </a:extLst>
                </a:gridCol>
                <a:gridCol w="2504958">
                  <a:extLst>
                    <a:ext uri="{9D8B030D-6E8A-4147-A177-3AD203B41FA5}">
                      <a16:colId xmlns:a16="http://schemas.microsoft.com/office/drawing/2014/main" val="3134925180"/>
                    </a:ext>
                  </a:extLst>
                </a:gridCol>
                <a:gridCol w="2119732">
                  <a:extLst>
                    <a:ext uri="{9D8B030D-6E8A-4147-A177-3AD203B41FA5}">
                      <a16:colId xmlns:a16="http://schemas.microsoft.com/office/drawing/2014/main" val="1215938956"/>
                    </a:ext>
                  </a:extLst>
                </a:gridCol>
              </a:tblGrid>
              <a:tr h="288825">
                <a:tc gridSpan="3">
                  <a:txBody>
                    <a:bodyPr/>
                    <a:lstStyle/>
                    <a:p>
                      <a:pPr algn="ctr">
                        <a:lnSpc>
                          <a:spcPct val="115000"/>
                        </a:lnSpc>
                      </a:pPr>
                      <a:r>
                        <a:rPr lang="en-GB"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Box A - Choose any 2</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ctr">
                        <a:lnSpc>
                          <a:spcPct val="115000"/>
                        </a:lnSpc>
                      </a:pPr>
                      <a:r>
                        <a:rPr lang="en-GB"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Box B - Choose 1</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43750208"/>
                  </a:ext>
                </a:extLst>
              </a:tr>
              <a:tr h="288825">
                <a:tc gridSpan="2">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Choices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Vocational Choices</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Choices</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6502778"/>
                  </a:ext>
                </a:extLst>
              </a:tr>
              <a:tr h="288825">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Art &amp; Design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Geography</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Vocational IT</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Computer Science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9802974"/>
                  </a:ext>
                </a:extLst>
              </a:tr>
              <a:tr h="549053">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Photography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PE (Boys)</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Level 2 Award in Construction</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Geography</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41230715"/>
                  </a:ext>
                </a:extLst>
              </a:tr>
              <a:tr h="549053">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 Textiles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GCSE PE (Girls)</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Child Development and Care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History</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7247175"/>
                  </a:ext>
                </a:extLst>
              </a:tr>
              <a:tr h="288825">
                <a:tc>
                  <a:txBody>
                    <a:bodyPr/>
                    <a:lstStyle/>
                    <a:p>
                      <a:pPr>
                        <a:lnSpc>
                          <a:spcPct val="115000"/>
                        </a:lnSpc>
                      </a:pPr>
                      <a:r>
                        <a:rPr lang="en-GB" sz="16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Business Studies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History</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Sport Studies (Boys)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Spanish</a:t>
                      </a:r>
                      <a:r>
                        <a:rPr lang="en-GB" sz="1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0645945"/>
                  </a:ext>
                </a:extLst>
              </a:tr>
              <a:tr h="288825">
                <a:tc>
                  <a:txBody>
                    <a:bodyPr/>
                    <a:lstStyle/>
                    <a:p>
                      <a:pPr>
                        <a:lnSpc>
                          <a:spcPct val="115000"/>
                        </a:lnSpc>
                      </a:pPr>
                      <a:r>
                        <a:rPr lang="en-GB" sz="16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Computer Science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Music</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Sport Studies (Girls)</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9190454"/>
                  </a:ext>
                </a:extLst>
              </a:tr>
              <a:tr h="274526">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Design Technology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Religious Education</a:t>
                      </a: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1174101"/>
                  </a:ext>
                </a:extLst>
              </a:tr>
              <a:tr h="274526">
                <a:tc>
                  <a:txBody>
                    <a:bodyPr/>
                    <a:lstStyle/>
                    <a:p>
                      <a:pPr>
                        <a:lnSpc>
                          <a:spcPct val="115000"/>
                        </a:lnSpc>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Drama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Spanish</a:t>
                      </a:r>
                      <a:r>
                        <a:rPr lang="en-GB" sz="1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43326204"/>
                  </a:ext>
                </a:extLst>
              </a:tr>
              <a:tr h="37118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Food and Nutrition</a:t>
                      </a:r>
                      <a:r>
                        <a:rPr lang="en-GB" sz="1600" b="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GB"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endPar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15000"/>
                        </a:lnSpc>
                      </a:pPr>
                      <a:r>
                        <a:rPr lang="en-GB"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5019624"/>
                  </a:ext>
                </a:extLst>
              </a:tr>
            </a:tbl>
          </a:graphicData>
        </a:graphic>
      </p:graphicFrame>
    </p:spTree>
    <p:extLst>
      <p:ext uri="{BB962C8B-B14F-4D97-AF65-F5344CB8AC3E}">
        <p14:creationId xmlns:p14="http://schemas.microsoft.com/office/powerpoint/2010/main" val="305556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sz="2400">
              <a:solidFill>
                <a:schemeClr val="bg1"/>
              </a:solidFill>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7" name="Rectangle 6"/>
          <p:cNvSpPr>
            <a:spLocks noChangeArrowheads="1"/>
          </p:cNvSpPr>
          <p:nvPr/>
        </p:nvSpPr>
        <p:spPr bwMode="auto">
          <a:xfrm>
            <a:off x="298174" y="158750"/>
            <a:ext cx="11499574"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a:t>Grade 9 to Grade 1 GCSEs </a:t>
            </a:r>
            <a:endParaRPr lang="en-US" altLang="en-US" sz="4400"/>
          </a:p>
        </p:txBody>
      </p:sp>
      <p:sp>
        <p:nvSpPr>
          <p:cNvPr id="13318" name="TextBox 1"/>
          <p:cNvSpPr txBox="1">
            <a:spLocks noChangeArrowheads="1"/>
          </p:cNvSpPr>
          <p:nvPr/>
        </p:nvSpPr>
        <p:spPr bwMode="auto">
          <a:xfrm>
            <a:off x="298174" y="1457571"/>
            <a:ext cx="11499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chemeClr val="bg1"/>
                </a:solidFill>
                <a:latin typeface="Arial" panose="020B0604020202020204" pitchFamily="34" charset="0"/>
              </a:rPr>
              <a:t>As a guide the numbers are broadly equal to the old grades shown below:</a:t>
            </a:r>
          </a:p>
        </p:txBody>
      </p:sp>
      <p:graphicFrame>
        <p:nvGraphicFramePr>
          <p:cNvPr id="3" name="Table 2"/>
          <p:cNvGraphicFramePr>
            <a:graphicFrameLocks noGrp="1"/>
          </p:cNvGraphicFramePr>
          <p:nvPr>
            <p:extLst>
              <p:ext uri="{D42A27DB-BD31-4B8C-83A1-F6EECF244321}">
                <p14:modId xmlns:p14="http://schemas.microsoft.com/office/powerpoint/2010/main" val="4047828444"/>
              </p:ext>
            </p:extLst>
          </p:nvPr>
        </p:nvGraphicFramePr>
        <p:xfrm>
          <a:off x="1876425" y="2827798"/>
          <a:ext cx="8516936" cy="741364"/>
        </p:xfrm>
        <a:graphic>
          <a:graphicData uri="http://schemas.openxmlformats.org/drawingml/2006/table">
            <a:tbl>
              <a:tblPr firstRow="1" bandRow="1">
                <a:tableStyleId>{5C22544A-7EE6-4342-B048-85BDC9FD1C3A}</a:tableStyleId>
              </a:tblPr>
              <a:tblGrid>
                <a:gridCol w="1963080">
                  <a:extLst>
                    <a:ext uri="{9D8B030D-6E8A-4147-A177-3AD203B41FA5}">
                      <a16:colId xmlns:a16="http://schemas.microsoft.com/office/drawing/2014/main" val="20000"/>
                    </a:ext>
                  </a:extLst>
                </a:gridCol>
                <a:gridCol w="728206">
                  <a:extLst>
                    <a:ext uri="{9D8B030D-6E8A-4147-A177-3AD203B41FA5}">
                      <a16:colId xmlns:a16="http://schemas.microsoft.com/office/drawing/2014/main" val="20001"/>
                    </a:ext>
                  </a:extLst>
                </a:gridCol>
                <a:gridCol w="728206">
                  <a:extLst>
                    <a:ext uri="{9D8B030D-6E8A-4147-A177-3AD203B41FA5}">
                      <a16:colId xmlns:a16="http://schemas.microsoft.com/office/drawing/2014/main" val="20002"/>
                    </a:ext>
                  </a:extLst>
                </a:gridCol>
                <a:gridCol w="728206">
                  <a:extLst>
                    <a:ext uri="{9D8B030D-6E8A-4147-A177-3AD203B41FA5}">
                      <a16:colId xmlns:a16="http://schemas.microsoft.com/office/drawing/2014/main" val="20003"/>
                    </a:ext>
                  </a:extLst>
                </a:gridCol>
                <a:gridCol w="648033">
                  <a:extLst>
                    <a:ext uri="{9D8B030D-6E8A-4147-A177-3AD203B41FA5}">
                      <a16:colId xmlns:a16="http://schemas.microsoft.com/office/drawing/2014/main" val="20004"/>
                    </a:ext>
                  </a:extLst>
                </a:gridCol>
                <a:gridCol w="808380">
                  <a:extLst>
                    <a:ext uri="{9D8B030D-6E8A-4147-A177-3AD203B41FA5}">
                      <a16:colId xmlns:a16="http://schemas.microsoft.com/office/drawing/2014/main" val="20005"/>
                    </a:ext>
                  </a:extLst>
                </a:gridCol>
                <a:gridCol w="728206">
                  <a:extLst>
                    <a:ext uri="{9D8B030D-6E8A-4147-A177-3AD203B41FA5}">
                      <a16:colId xmlns:a16="http://schemas.microsoft.com/office/drawing/2014/main" val="20006"/>
                    </a:ext>
                  </a:extLst>
                </a:gridCol>
                <a:gridCol w="672190">
                  <a:extLst>
                    <a:ext uri="{9D8B030D-6E8A-4147-A177-3AD203B41FA5}">
                      <a16:colId xmlns:a16="http://schemas.microsoft.com/office/drawing/2014/main" val="20007"/>
                    </a:ext>
                  </a:extLst>
                </a:gridCol>
                <a:gridCol w="784223">
                  <a:extLst>
                    <a:ext uri="{9D8B030D-6E8A-4147-A177-3AD203B41FA5}">
                      <a16:colId xmlns:a16="http://schemas.microsoft.com/office/drawing/2014/main" val="20008"/>
                    </a:ext>
                  </a:extLst>
                </a:gridCol>
                <a:gridCol w="728206">
                  <a:extLst>
                    <a:ext uri="{9D8B030D-6E8A-4147-A177-3AD203B41FA5}">
                      <a16:colId xmlns:a16="http://schemas.microsoft.com/office/drawing/2014/main" val="20009"/>
                    </a:ext>
                  </a:extLst>
                </a:gridCol>
              </a:tblGrid>
              <a:tr h="370682">
                <a:tc>
                  <a:txBody>
                    <a:bodyPr/>
                    <a:lstStyle/>
                    <a:p>
                      <a:r>
                        <a:rPr lang="en-GB" sz="1800">
                          <a:latin typeface="Arial" panose="020B0604020202020204" pitchFamily="34" charset="0"/>
                          <a:cs typeface="Arial" panose="020B0604020202020204" pitchFamily="34" charset="0"/>
                        </a:rPr>
                        <a:t>New Numbers</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1</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2</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3</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4</a:t>
                      </a:r>
                    </a:p>
                  </a:txBody>
                  <a:tcPr marL="91456" marR="91456" marT="45700" marB="45700">
                    <a:lnR w="76200" cap="flat" cmpd="sng" algn="ctr">
                      <a:solidFill>
                        <a:schemeClr val="bg1"/>
                      </a:solidFill>
                      <a:prstDash val="solid"/>
                      <a:round/>
                      <a:headEnd type="none" w="med" len="med"/>
                      <a:tailEnd type="none" w="med" len="med"/>
                    </a:lnR>
                  </a:tcPr>
                </a:tc>
                <a:tc>
                  <a:txBody>
                    <a:bodyPr/>
                    <a:lstStyle/>
                    <a:p>
                      <a:pPr algn="ctr"/>
                      <a:r>
                        <a:rPr lang="en-GB" sz="1800">
                          <a:latin typeface="Arial" panose="020B0604020202020204" pitchFamily="34" charset="0"/>
                          <a:cs typeface="Arial" panose="020B0604020202020204" pitchFamily="34" charset="0"/>
                        </a:rPr>
                        <a:t>5</a:t>
                      </a:r>
                    </a:p>
                  </a:txBody>
                  <a:tcPr marL="91456" marR="91456" marT="45700" marB="45700">
                    <a:lnL w="76200" cap="flat" cmpd="sng" algn="ctr">
                      <a:solidFill>
                        <a:schemeClr val="bg1"/>
                      </a:solidFill>
                      <a:prstDash val="solid"/>
                      <a:round/>
                      <a:headEnd type="none" w="med" len="med"/>
                      <a:tailEnd type="none" w="med" len="med"/>
                    </a:lnL>
                  </a:tcPr>
                </a:tc>
                <a:tc>
                  <a:txBody>
                    <a:bodyPr/>
                    <a:lstStyle/>
                    <a:p>
                      <a:pPr algn="ctr"/>
                      <a:r>
                        <a:rPr lang="en-GB" sz="1800">
                          <a:latin typeface="Arial" panose="020B0604020202020204" pitchFamily="34" charset="0"/>
                          <a:cs typeface="Arial" panose="020B0604020202020204" pitchFamily="34" charset="0"/>
                        </a:rPr>
                        <a:t>6</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7</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8</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9</a:t>
                      </a:r>
                    </a:p>
                  </a:txBody>
                  <a:tcPr marL="91456" marR="91456" marT="45700" marB="45700"/>
                </a:tc>
                <a:extLst>
                  <a:ext uri="{0D108BD9-81ED-4DB2-BD59-A6C34878D82A}">
                    <a16:rowId xmlns:a16="http://schemas.microsoft.com/office/drawing/2014/main" val="10000"/>
                  </a:ext>
                </a:extLst>
              </a:tr>
              <a:tr h="370682">
                <a:tc>
                  <a:txBody>
                    <a:bodyPr/>
                    <a:lstStyle/>
                    <a:p>
                      <a:r>
                        <a:rPr lang="en-GB" sz="1800">
                          <a:latin typeface="Arial" panose="020B0604020202020204" pitchFamily="34" charset="0"/>
                          <a:cs typeface="Arial" panose="020B0604020202020204" pitchFamily="34" charset="0"/>
                        </a:rPr>
                        <a:t>Old Grades</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G/F-</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F/E</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E+/D</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C</a:t>
                      </a:r>
                    </a:p>
                  </a:txBody>
                  <a:tcPr marL="91456" marR="91456" marT="45700" marB="45700">
                    <a:lnR w="76200" cap="flat" cmpd="sng" algn="ctr">
                      <a:solidFill>
                        <a:schemeClr val="bg1"/>
                      </a:solidFill>
                      <a:prstDash val="solid"/>
                      <a:round/>
                      <a:headEnd type="none" w="med" len="med"/>
                      <a:tailEnd type="none" w="med" len="med"/>
                    </a:lnR>
                  </a:tcPr>
                </a:tc>
                <a:tc>
                  <a:txBody>
                    <a:bodyPr/>
                    <a:lstStyle/>
                    <a:p>
                      <a:pPr algn="ctr"/>
                      <a:r>
                        <a:rPr lang="en-GB" sz="1800">
                          <a:latin typeface="Arial" panose="020B0604020202020204" pitchFamily="34" charset="0"/>
                          <a:cs typeface="Arial" panose="020B0604020202020204" pitchFamily="34" charset="0"/>
                        </a:rPr>
                        <a:t>C+/B-</a:t>
                      </a:r>
                    </a:p>
                  </a:txBody>
                  <a:tcPr marL="91456" marR="91456" marT="45700" marB="45700">
                    <a:lnL w="76200" cap="flat" cmpd="sng" algn="ctr">
                      <a:solidFill>
                        <a:schemeClr val="bg1"/>
                      </a:solidFill>
                      <a:prstDash val="solid"/>
                      <a:round/>
                      <a:headEnd type="none" w="med" len="med"/>
                      <a:tailEnd type="none" w="med" len="med"/>
                    </a:lnL>
                  </a:tcPr>
                </a:tc>
                <a:tc>
                  <a:txBody>
                    <a:bodyPr/>
                    <a:lstStyle/>
                    <a:p>
                      <a:pPr algn="ctr"/>
                      <a:r>
                        <a:rPr lang="en-GB" sz="1800">
                          <a:latin typeface="Arial" panose="020B0604020202020204" pitchFamily="34" charset="0"/>
                          <a:cs typeface="Arial" panose="020B0604020202020204" pitchFamily="34" charset="0"/>
                        </a:rPr>
                        <a:t>B/B+</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A</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A*</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A**</a:t>
                      </a:r>
                    </a:p>
                  </a:txBody>
                  <a:tcPr marL="91456" marR="91456" marT="45700" marB="45700"/>
                </a:tc>
                <a:extLst>
                  <a:ext uri="{0D108BD9-81ED-4DB2-BD59-A6C34878D82A}">
                    <a16:rowId xmlns:a16="http://schemas.microsoft.com/office/drawing/2014/main" val="10001"/>
                  </a:ext>
                </a:extLst>
              </a:tr>
            </a:tbl>
          </a:graphicData>
        </a:graphic>
      </p:graphicFrame>
      <p:sp>
        <p:nvSpPr>
          <p:cNvPr id="13354" name="TextBox 1"/>
          <p:cNvSpPr txBox="1">
            <a:spLocks noChangeArrowheads="1"/>
          </p:cNvSpPr>
          <p:nvPr/>
        </p:nvSpPr>
        <p:spPr bwMode="auto">
          <a:xfrm>
            <a:off x="298174" y="3680175"/>
            <a:ext cx="114995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chemeClr val="bg1"/>
                </a:solidFill>
                <a:latin typeface="Arial" panose="020B0604020202020204" pitchFamily="34" charset="0"/>
              </a:rPr>
              <a:t>This system affects all GCSE subjects.</a:t>
            </a:r>
          </a:p>
          <a:p>
            <a:pPr>
              <a:spcBef>
                <a:spcPct val="0"/>
              </a:spcBef>
              <a:buFontTx/>
              <a:buNone/>
            </a:pPr>
            <a:r>
              <a:rPr lang="en-GB" altLang="en-US" sz="2400">
                <a:solidFill>
                  <a:schemeClr val="bg1"/>
                </a:solidFill>
                <a:latin typeface="Arial" panose="020B0604020202020204" pitchFamily="34" charset="0"/>
              </a:rPr>
              <a:t>There are, however, a number of vocational subjects that are graded differently:</a:t>
            </a:r>
          </a:p>
        </p:txBody>
      </p:sp>
      <p:sp>
        <p:nvSpPr>
          <p:cNvPr id="10" name="TextBox 1"/>
          <p:cNvSpPr txBox="1">
            <a:spLocks noChangeArrowheads="1"/>
          </p:cNvSpPr>
          <p:nvPr/>
        </p:nvSpPr>
        <p:spPr bwMode="auto">
          <a:xfrm>
            <a:off x="6665621" y="2374222"/>
            <a:ext cx="2399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solidFill>
                  <a:schemeClr val="bg1"/>
                </a:solidFill>
                <a:latin typeface="Arial" panose="020B0604020202020204" pitchFamily="34" charset="0"/>
              </a:rPr>
              <a:t>‘Strong’ GCSE Pass</a:t>
            </a:r>
          </a:p>
        </p:txBody>
      </p:sp>
      <p:cxnSp>
        <p:nvCxnSpPr>
          <p:cNvPr id="6" name="Straight Arrow Connector 5"/>
          <p:cNvCxnSpPr/>
          <p:nvPr/>
        </p:nvCxnSpPr>
        <p:spPr>
          <a:xfrm>
            <a:off x="6756401" y="2723407"/>
            <a:ext cx="3636961" cy="0"/>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
          <p:cNvSpPr txBox="1">
            <a:spLocks noChangeArrowheads="1"/>
          </p:cNvSpPr>
          <p:nvPr/>
        </p:nvSpPr>
        <p:spPr bwMode="auto">
          <a:xfrm>
            <a:off x="5465760" y="1926130"/>
            <a:ext cx="2399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solidFill>
                  <a:schemeClr val="bg1"/>
                </a:solidFill>
                <a:latin typeface="Arial" panose="020B0604020202020204" pitchFamily="34" charset="0"/>
              </a:rPr>
              <a:t>‘Standard’ GCSE Pass</a:t>
            </a:r>
          </a:p>
        </p:txBody>
      </p:sp>
      <p:cxnSp>
        <p:nvCxnSpPr>
          <p:cNvPr id="12" name="Straight Arrow Connector 11"/>
          <p:cNvCxnSpPr/>
          <p:nvPr/>
        </p:nvCxnSpPr>
        <p:spPr>
          <a:xfrm>
            <a:off x="6341807" y="2264685"/>
            <a:ext cx="9833" cy="492443"/>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860296907"/>
              </p:ext>
            </p:extLst>
          </p:nvPr>
        </p:nvGraphicFramePr>
        <p:xfrm>
          <a:off x="1768477" y="5414960"/>
          <a:ext cx="8655047" cy="1379532"/>
        </p:xfrm>
        <a:graphic>
          <a:graphicData uri="http://schemas.openxmlformats.org/drawingml/2006/table">
            <a:tbl>
              <a:tblPr firstRow="1" bandRow="1">
                <a:tableStyleId>{5C22544A-7EE6-4342-B048-85BDC9FD1C3A}</a:tableStyleId>
              </a:tblPr>
              <a:tblGrid>
                <a:gridCol w="1465434">
                  <a:extLst>
                    <a:ext uri="{9D8B030D-6E8A-4147-A177-3AD203B41FA5}">
                      <a16:colId xmlns:a16="http://schemas.microsoft.com/office/drawing/2014/main" val="1959626942"/>
                    </a:ext>
                  </a:extLst>
                </a:gridCol>
                <a:gridCol w="719826">
                  <a:extLst>
                    <a:ext uri="{9D8B030D-6E8A-4147-A177-3AD203B41FA5}">
                      <a16:colId xmlns:a16="http://schemas.microsoft.com/office/drawing/2014/main" val="3974117902"/>
                    </a:ext>
                  </a:extLst>
                </a:gridCol>
                <a:gridCol w="792082">
                  <a:extLst>
                    <a:ext uri="{9D8B030D-6E8A-4147-A177-3AD203B41FA5}">
                      <a16:colId xmlns:a16="http://schemas.microsoft.com/office/drawing/2014/main" val="2779872366"/>
                    </a:ext>
                  </a:extLst>
                </a:gridCol>
                <a:gridCol w="1337565">
                  <a:extLst>
                    <a:ext uri="{9D8B030D-6E8A-4147-A177-3AD203B41FA5}">
                      <a16:colId xmlns:a16="http://schemas.microsoft.com/office/drawing/2014/main" val="3587861064"/>
                    </a:ext>
                  </a:extLst>
                </a:gridCol>
                <a:gridCol w="867159">
                  <a:extLst>
                    <a:ext uri="{9D8B030D-6E8A-4147-A177-3AD203B41FA5}">
                      <a16:colId xmlns:a16="http://schemas.microsoft.com/office/drawing/2014/main" val="3936036689"/>
                    </a:ext>
                  </a:extLst>
                </a:gridCol>
                <a:gridCol w="775052">
                  <a:extLst>
                    <a:ext uri="{9D8B030D-6E8A-4147-A177-3AD203B41FA5}">
                      <a16:colId xmlns:a16="http://schemas.microsoft.com/office/drawing/2014/main" val="3385144783"/>
                    </a:ext>
                  </a:extLst>
                </a:gridCol>
                <a:gridCol w="1337565">
                  <a:extLst>
                    <a:ext uri="{9D8B030D-6E8A-4147-A177-3AD203B41FA5}">
                      <a16:colId xmlns:a16="http://schemas.microsoft.com/office/drawing/2014/main" val="3177018194"/>
                    </a:ext>
                  </a:extLst>
                </a:gridCol>
                <a:gridCol w="1360364">
                  <a:extLst>
                    <a:ext uri="{9D8B030D-6E8A-4147-A177-3AD203B41FA5}">
                      <a16:colId xmlns:a16="http://schemas.microsoft.com/office/drawing/2014/main" val="80044570"/>
                    </a:ext>
                  </a:extLst>
                </a:gridCol>
              </a:tblGrid>
              <a:tr h="400226">
                <a:tc>
                  <a:txBody>
                    <a:bodyPr/>
                    <a:lstStyle/>
                    <a:p>
                      <a:endParaRPr lang="en-GB" sz="1600">
                        <a:latin typeface="Arial" panose="020B0604020202020204" pitchFamily="34" charset="0"/>
                        <a:cs typeface="Arial" panose="020B0604020202020204" pitchFamily="34" charset="0"/>
                      </a:endParaRPr>
                    </a:p>
                  </a:txBody>
                  <a:tcPr marL="91456" marR="91456" marT="45700" marB="457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Level 1</a:t>
                      </a:r>
                    </a:p>
                  </a:txBody>
                  <a:tcPr marL="91456" marR="91456" marT="45700" marB="45700">
                    <a:lnR w="762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latin typeface="Arial" panose="020B0604020202020204" pitchFamily="34" charset="0"/>
                        <a:cs typeface="Arial" panose="020B0604020202020204" pitchFamily="34" charset="0"/>
                      </a:endParaRPr>
                    </a:p>
                  </a:txBody>
                  <a:tcPr marL="91456" marR="91456" marT="45700" marB="45700"/>
                </a:tc>
                <a:tc hMerge="1">
                  <a:txBody>
                    <a:bodyPr/>
                    <a:lstStyle/>
                    <a:p>
                      <a:pPr algn="ctr"/>
                      <a:endParaRPr lang="en-GB" sz="1600">
                        <a:latin typeface="Arial" panose="020B0604020202020204" pitchFamily="34" charset="0"/>
                        <a:cs typeface="Arial" panose="020B0604020202020204" pitchFamily="34" charset="0"/>
                      </a:endParaRPr>
                    </a:p>
                  </a:txBody>
                  <a:tcPr marL="91456" marR="91456" marT="45700" marB="45700">
                    <a:lnR w="76200" cap="flat" cmpd="sng" algn="ctr">
                      <a:solidFill>
                        <a:schemeClr val="bg1"/>
                      </a:solidFill>
                      <a:prstDash val="solid"/>
                      <a:round/>
                      <a:headEnd type="none" w="med" len="med"/>
                      <a:tailEnd type="none" w="med" len="med"/>
                    </a:lnR>
                  </a:tcPr>
                </a:tc>
                <a:tc gridSpan="4">
                  <a:txBody>
                    <a:bodyPr/>
                    <a:lstStyle/>
                    <a:p>
                      <a:pPr algn="ctr"/>
                      <a:r>
                        <a:rPr lang="en-GB" sz="1600" b="1">
                          <a:latin typeface="Arial" panose="020B0604020202020204" pitchFamily="34" charset="0"/>
                          <a:cs typeface="Arial" panose="020B0604020202020204" pitchFamily="34" charset="0"/>
                        </a:rPr>
                        <a:t>Level 2</a:t>
                      </a:r>
                    </a:p>
                  </a:txBody>
                  <a:tcPr marL="91456" marR="91456" marT="45700" marB="45700">
                    <a:lnL w="76200" cap="flat" cmpd="sng" algn="ctr">
                      <a:solidFill>
                        <a:schemeClr val="bg1"/>
                      </a:solidFill>
                      <a:prstDash val="solid"/>
                      <a:round/>
                      <a:headEnd type="none" w="med" len="med"/>
                      <a:tailEnd type="none" w="med" len="med"/>
                    </a:lnL>
                  </a:tcPr>
                </a:tc>
                <a:tc hMerge="1">
                  <a:txBody>
                    <a:bodyPr/>
                    <a:lstStyle/>
                    <a:p>
                      <a:pPr algn="ctr"/>
                      <a:endParaRPr lang="en-GB" sz="1600" b="1">
                        <a:latin typeface="Arial" panose="020B0604020202020204" pitchFamily="34" charset="0"/>
                        <a:cs typeface="Arial" panose="020B0604020202020204" pitchFamily="34" charset="0"/>
                      </a:endParaRPr>
                    </a:p>
                  </a:txBody>
                  <a:tcPr marL="91456" marR="91456" marT="45700" marB="4570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latin typeface="Arial" panose="020B0604020202020204" pitchFamily="34" charset="0"/>
                        <a:cs typeface="Arial" panose="020B0604020202020204" pitchFamily="34" charset="0"/>
                      </a:endParaRPr>
                    </a:p>
                  </a:txBody>
                  <a:tcPr marL="91456" marR="91456" marT="45700" marB="4570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latin typeface="Arial" panose="020B0604020202020204" pitchFamily="34" charset="0"/>
                        <a:cs typeface="Arial" panose="020B0604020202020204" pitchFamily="34" charset="0"/>
                      </a:endParaRPr>
                    </a:p>
                  </a:txBody>
                  <a:tcPr marL="91456" marR="91456" marT="45700" marB="45700"/>
                </a:tc>
                <a:extLst>
                  <a:ext uri="{0D108BD9-81ED-4DB2-BD59-A6C34878D82A}">
                    <a16:rowId xmlns:a16="http://schemas.microsoft.com/office/drawing/2014/main" val="1214195761"/>
                  </a:ext>
                </a:extLst>
              </a:tr>
              <a:tr h="400226">
                <a:tc>
                  <a:txBody>
                    <a:bodyPr/>
                    <a:lstStyle/>
                    <a:p>
                      <a:r>
                        <a:rPr lang="en-GB" sz="1600">
                          <a:latin typeface="Arial" panose="020B0604020202020204" pitchFamily="34" charset="0"/>
                          <a:cs typeface="Arial" panose="020B0604020202020204" pitchFamily="34" charset="0"/>
                        </a:rPr>
                        <a:t>Grade</a:t>
                      </a:r>
                    </a:p>
                  </a:txBody>
                  <a:tcPr marL="91456" marR="91456" marT="45700" marB="457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Pass</a:t>
                      </a:r>
                    </a:p>
                  </a:txBody>
                  <a:tcPr marL="91456" marR="91456" marT="45700" marB="457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Merit</a:t>
                      </a:r>
                    </a:p>
                  </a:txBody>
                  <a:tcPr marL="91456" marR="91456" marT="45700" marB="45700"/>
                </a:tc>
                <a:tc>
                  <a:txBody>
                    <a:bodyPr/>
                    <a:lstStyle/>
                    <a:p>
                      <a:pPr algn="ctr"/>
                      <a:r>
                        <a:rPr lang="en-GB" sz="1600">
                          <a:latin typeface="Arial" panose="020B0604020202020204" pitchFamily="34" charset="0"/>
                          <a:cs typeface="Arial" panose="020B0604020202020204" pitchFamily="34" charset="0"/>
                        </a:rPr>
                        <a:t>Distinction</a:t>
                      </a:r>
                    </a:p>
                  </a:txBody>
                  <a:tcPr marL="91456" marR="91456" marT="45700" marB="45700">
                    <a:lnR w="76200" cap="flat" cmpd="sng" algn="ctr">
                      <a:solidFill>
                        <a:schemeClr val="bg1"/>
                      </a:solidFill>
                      <a:prstDash val="solid"/>
                      <a:round/>
                      <a:headEnd type="none" w="med" len="med"/>
                      <a:tailEnd type="none" w="med" len="med"/>
                    </a:lnR>
                  </a:tcPr>
                </a:tc>
                <a:tc>
                  <a:txBody>
                    <a:bodyPr/>
                    <a:lstStyle/>
                    <a:p>
                      <a:pPr algn="ctr"/>
                      <a:r>
                        <a:rPr lang="en-GB" sz="1600" b="1">
                          <a:latin typeface="Arial" panose="020B0604020202020204" pitchFamily="34" charset="0"/>
                          <a:cs typeface="Arial" panose="020B0604020202020204" pitchFamily="34" charset="0"/>
                        </a:rPr>
                        <a:t>Pass</a:t>
                      </a:r>
                    </a:p>
                  </a:txBody>
                  <a:tcPr marL="91456" marR="91456" marT="45700" marB="45700">
                    <a:lnL w="76200" cap="flat" cmpd="sng" algn="ctr">
                      <a:solidFill>
                        <a:schemeClr val="bg1"/>
                      </a:solidFill>
                      <a:prstDash val="solid"/>
                      <a:round/>
                      <a:headEnd type="none" w="med" len="med"/>
                      <a:tailEnd type="none" w="med" len="med"/>
                    </a:lnL>
                  </a:tcPr>
                </a:tc>
                <a:tc>
                  <a:txBody>
                    <a:bodyPr/>
                    <a:lstStyle/>
                    <a:p>
                      <a:pPr algn="ctr"/>
                      <a:r>
                        <a:rPr lang="en-GB" sz="1600" b="1">
                          <a:latin typeface="Arial" panose="020B0604020202020204" pitchFamily="34" charset="0"/>
                          <a:cs typeface="Arial" panose="020B0604020202020204" pitchFamily="34" charset="0"/>
                        </a:rPr>
                        <a:t>Merit</a:t>
                      </a:r>
                    </a:p>
                  </a:txBody>
                  <a:tcPr marL="91456" marR="91456" marT="45700" marB="457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Distinction</a:t>
                      </a:r>
                    </a:p>
                  </a:txBody>
                  <a:tcPr marL="91456" marR="91456" marT="45700" marB="457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Distinction*</a:t>
                      </a:r>
                    </a:p>
                  </a:txBody>
                  <a:tcPr marL="91456" marR="91456" marT="45700" marB="45700"/>
                </a:tc>
                <a:extLst>
                  <a:ext uri="{0D108BD9-81ED-4DB2-BD59-A6C34878D82A}">
                    <a16:rowId xmlns:a16="http://schemas.microsoft.com/office/drawing/2014/main" val="1046561758"/>
                  </a:ext>
                </a:extLst>
              </a:tr>
              <a:tr h="370682">
                <a:tc>
                  <a:txBody>
                    <a:bodyPr/>
                    <a:lstStyle/>
                    <a:p>
                      <a:r>
                        <a:rPr lang="en-GB" sz="1600">
                          <a:latin typeface="Arial" panose="020B0604020202020204" pitchFamily="34" charset="0"/>
                          <a:cs typeface="Arial" panose="020B0604020202020204" pitchFamily="34" charset="0"/>
                        </a:rPr>
                        <a:t>GCSE Equivalent</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1</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2</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3</a:t>
                      </a:r>
                    </a:p>
                  </a:txBody>
                  <a:tcPr marL="91456" marR="91456" marT="45700" marB="45700">
                    <a:lnR w="76200" cap="flat" cmpd="sng" algn="ctr">
                      <a:solidFill>
                        <a:schemeClr val="bg1"/>
                      </a:solidFill>
                      <a:prstDash val="solid"/>
                      <a:round/>
                      <a:headEnd type="none" w="med" len="med"/>
                      <a:tailEnd type="none" w="med" len="med"/>
                    </a:lnR>
                  </a:tcPr>
                </a:tc>
                <a:tc>
                  <a:txBody>
                    <a:bodyPr/>
                    <a:lstStyle/>
                    <a:p>
                      <a:pPr algn="ctr"/>
                      <a:r>
                        <a:rPr lang="en-GB" sz="1800">
                          <a:latin typeface="Arial" panose="020B0604020202020204" pitchFamily="34" charset="0"/>
                          <a:cs typeface="Arial" panose="020B0604020202020204" pitchFamily="34" charset="0"/>
                        </a:rPr>
                        <a:t>4</a:t>
                      </a:r>
                    </a:p>
                  </a:txBody>
                  <a:tcPr marL="91456" marR="91456" marT="45700" marB="45700">
                    <a:lnL w="76200" cap="flat" cmpd="sng" algn="ctr">
                      <a:solidFill>
                        <a:schemeClr val="bg1"/>
                      </a:solidFill>
                      <a:prstDash val="solid"/>
                      <a:round/>
                      <a:headEnd type="none" w="med" len="med"/>
                      <a:tailEnd type="none" w="med" len="med"/>
                    </a:lnL>
                  </a:tcPr>
                </a:tc>
                <a:tc>
                  <a:txBody>
                    <a:bodyPr/>
                    <a:lstStyle/>
                    <a:p>
                      <a:pPr algn="ctr"/>
                      <a:r>
                        <a:rPr lang="en-GB" sz="1800">
                          <a:latin typeface="Arial" panose="020B0604020202020204" pitchFamily="34" charset="0"/>
                          <a:cs typeface="Arial" panose="020B0604020202020204" pitchFamily="34" charset="0"/>
                        </a:rPr>
                        <a:t>5/6</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7</a:t>
                      </a:r>
                    </a:p>
                  </a:txBody>
                  <a:tcPr marL="91456" marR="91456" marT="45700" marB="45700"/>
                </a:tc>
                <a:tc>
                  <a:txBody>
                    <a:bodyPr/>
                    <a:lstStyle/>
                    <a:p>
                      <a:pPr algn="ctr"/>
                      <a:r>
                        <a:rPr lang="en-GB" sz="1800">
                          <a:latin typeface="Arial" panose="020B0604020202020204" pitchFamily="34" charset="0"/>
                          <a:cs typeface="Arial" panose="020B0604020202020204" pitchFamily="34" charset="0"/>
                        </a:rPr>
                        <a:t>8</a:t>
                      </a:r>
                    </a:p>
                  </a:txBody>
                  <a:tcPr marL="91456" marR="91456" marT="45700" marB="45700"/>
                </a:tc>
                <a:extLst>
                  <a:ext uri="{0D108BD9-81ED-4DB2-BD59-A6C34878D82A}">
                    <a16:rowId xmlns:a16="http://schemas.microsoft.com/office/drawing/2014/main" val="2728063130"/>
                  </a:ext>
                </a:extLst>
              </a:tr>
            </a:tbl>
          </a:graphicData>
        </a:graphic>
      </p:graphicFrame>
      <p:sp>
        <p:nvSpPr>
          <p:cNvPr id="14" name="TextBox 1"/>
          <p:cNvSpPr txBox="1">
            <a:spLocks noChangeArrowheads="1"/>
          </p:cNvSpPr>
          <p:nvPr/>
        </p:nvSpPr>
        <p:spPr bwMode="auto">
          <a:xfrm>
            <a:off x="6971072" y="4866324"/>
            <a:ext cx="2399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solidFill>
                  <a:schemeClr val="bg1"/>
                </a:solidFill>
                <a:latin typeface="Arial" panose="020B0604020202020204" pitchFamily="34" charset="0"/>
              </a:rPr>
              <a:t>‘Strong’ GCSE Pass</a:t>
            </a:r>
          </a:p>
        </p:txBody>
      </p:sp>
      <p:cxnSp>
        <p:nvCxnSpPr>
          <p:cNvPr id="15" name="Straight Arrow Connector 14"/>
          <p:cNvCxnSpPr/>
          <p:nvPr/>
        </p:nvCxnSpPr>
        <p:spPr>
          <a:xfrm>
            <a:off x="6971071" y="5285046"/>
            <a:ext cx="3422290" cy="0"/>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
          <p:cNvSpPr txBox="1">
            <a:spLocks noChangeArrowheads="1"/>
          </p:cNvSpPr>
          <p:nvPr/>
        </p:nvSpPr>
        <p:spPr bwMode="auto">
          <a:xfrm>
            <a:off x="5301227" y="4540410"/>
            <a:ext cx="2399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solidFill>
                  <a:schemeClr val="bg1"/>
                </a:solidFill>
                <a:latin typeface="Arial" panose="020B0604020202020204" pitchFamily="34" charset="0"/>
              </a:rPr>
              <a:t>‘Standard’ GCSE Pass</a:t>
            </a:r>
          </a:p>
        </p:txBody>
      </p:sp>
      <p:cxnSp>
        <p:nvCxnSpPr>
          <p:cNvPr id="17" name="Straight Arrow Connector 16"/>
          <p:cNvCxnSpPr/>
          <p:nvPr/>
        </p:nvCxnSpPr>
        <p:spPr>
          <a:xfrm>
            <a:off x="6501088" y="4864041"/>
            <a:ext cx="9833" cy="492443"/>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5" descr="HawkleyLogo_Transparent.gif">
            <a:extLst>
              <a:ext uri="{FF2B5EF4-FFF2-40B4-BE49-F238E27FC236}">
                <a16:creationId xmlns:a16="http://schemas.microsoft.com/office/drawing/2014/main" id="{BC87F7FD-3BC6-4FB8-ADCF-743AE69286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96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76"/>
            <a:ext cx="12192000" cy="5572125"/>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Tx/>
              <a:buAutoNum type="arabicPeriod"/>
              <a:defRPr/>
            </a:pPr>
            <a:endParaRPr lang="en-GB" sz="2400">
              <a:solidFill>
                <a:schemeClr val="bg1"/>
              </a:solidFill>
            </a:endParaRPr>
          </a:p>
        </p:txBody>
      </p:sp>
      <p:sp>
        <p:nvSpPr>
          <p:cNvPr id="5" name="Rectangle 4"/>
          <p:cNvSpPr/>
          <p:nvPr/>
        </p:nvSpPr>
        <p:spPr>
          <a:xfrm>
            <a:off x="0" y="1"/>
            <a:ext cx="12192000" cy="12858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Rectangle 6"/>
          <p:cNvSpPr>
            <a:spLocks noChangeArrowheads="1"/>
          </p:cNvSpPr>
          <p:nvPr/>
        </p:nvSpPr>
        <p:spPr bwMode="auto">
          <a:xfrm>
            <a:off x="327991" y="158750"/>
            <a:ext cx="11479696"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t>Science: Trilogy </a:t>
            </a:r>
            <a:r>
              <a:rPr lang="en-GB" altLang="en-US" sz="4400"/>
              <a:t>vs Separate </a:t>
            </a:r>
            <a:endParaRPr lang="en-US" altLang="en-US" sz="4400" dirty="0"/>
          </a:p>
        </p:txBody>
      </p:sp>
      <p:sp>
        <p:nvSpPr>
          <p:cNvPr id="2" name="TextBox 1"/>
          <p:cNvSpPr txBox="1"/>
          <p:nvPr/>
        </p:nvSpPr>
        <p:spPr>
          <a:xfrm>
            <a:off x="327991" y="1773239"/>
            <a:ext cx="11479696" cy="830997"/>
          </a:xfrm>
          <a:prstGeom prst="rect">
            <a:avLst/>
          </a:prstGeom>
          <a:noFill/>
        </p:spPr>
        <p:txBody>
          <a:bodyPr wrap="square">
            <a:spAutoFit/>
          </a:bodyPr>
          <a:lstStyle/>
          <a:p>
            <a:pPr marL="285750" indent="-285750">
              <a:buFont typeface="Arial" panose="020B0604020202020204" pitchFamily="34" charset="0"/>
              <a:buChar char="•"/>
              <a:defRPr/>
            </a:pPr>
            <a:r>
              <a:rPr lang="en-GB" sz="2400">
                <a:solidFill>
                  <a:schemeClr val="bg1"/>
                </a:solidFill>
              </a:rPr>
              <a:t>Separate Sciences (Triple) </a:t>
            </a:r>
          </a:p>
          <a:p>
            <a:pPr marL="285750" indent="-285750">
              <a:buFont typeface="Arial" panose="020B0604020202020204" pitchFamily="34" charset="0"/>
              <a:buChar char="•"/>
              <a:defRPr/>
            </a:pPr>
            <a:r>
              <a:rPr lang="en-GB" sz="2400">
                <a:solidFill>
                  <a:schemeClr val="bg1"/>
                </a:solidFill>
              </a:rPr>
              <a:t>Trilogy Award Science (Double)</a:t>
            </a:r>
          </a:p>
        </p:txBody>
      </p:sp>
      <p:sp>
        <p:nvSpPr>
          <p:cNvPr id="3" name="Right Brace 2"/>
          <p:cNvSpPr/>
          <p:nvPr/>
        </p:nvSpPr>
        <p:spPr>
          <a:xfrm>
            <a:off x="4608515" y="1686719"/>
            <a:ext cx="288925" cy="1223963"/>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6" name="TextBox 5"/>
          <p:cNvSpPr txBox="1"/>
          <p:nvPr/>
        </p:nvSpPr>
        <p:spPr>
          <a:xfrm>
            <a:off x="5225431" y="1771653"/>
            <a:ext cx="6582256" cy="830262"/>
          </a:xfrm>
          <a:prstGeom prst="rect">
            <a:avLst/>
          </a:prstGeom>
          <a:noFill/>
        </p:spPr>
        <p:txBody>
          <a:bodyPr wrap="square">
            <a:spAutoFit/>
          </a:bodyPr>
          <a:lstStyle/>
          <a:p>
            <a:pPr>
              <a:defRPr/>
            </a:pPr>
            <a:r>
              <a:rPr lang="en-GB" sz="2400">
                <a:solidFill>
                  <a:schemeClr val="bg1"/>
                </a:solidFill>
              </a:rPr>
              <a:t>Both courses include the study of Biology, Physics and Chemistry</a:t>
            </a:r>
          </a:p>
        </p:txBody>
      </p:sp>
      <p:sp>
        <p:nvSpPr>
          <p:cNvPr id="7" name="Rectangle 6"/>
          <p:cNvSpPr/>
          <p:nvPr/>
        </p:nvSpPr>
        <p:spPr>
          <a:xfrm>
            <a:off x="2351089" y="4221163"/>
            <a:ext cx="1368425" cy="19446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Trilogy Knowledge</a:t>
            </a:r>
          </a:p>
        </p:txBody>
      </p:sp>
      <p:sp>
        <p:nvSpPr>
          <p:cNvPr id="10" name="Rectangle 9"/>
          <p:cNvSpPr/>
          <p:nvPr/>
        </p:nvSpPr>
        <p:spPr>
          <a:xfrm>
            <a:off x="5195889" y="4218845"/>
            <a:ext cx="1368425" cy="19470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Trilogy Knowledge</a:t>
            </a:r>
          </a:p>
        </p:txBody>
      </p:sp>
      <p:sp>
        <p:nvSpPr>
          <p:cNvPr id="11" name="Rectangle 10"/>
          <p:cNvSpPr/>
          <p:nvPr/>
        </p:nvSpPr>
        <p:spPr>
          <a:xfrm>
            <a:off x="7967664" y="4218844"/>
            <a:ext cx="1368425" cy="194700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Trilogy Knowledge</a:t>
            </a:r>
          </a:p>
        </p:txBody>
      </p:sp>
      <p:sp>
        <p:nvSpPr>
          <p:cNvPr id="14" name="TextBox 13"/>
          <p:cNvSpPr txBox="1">
            <a:spLocks noChangeArrowheads="1"/>
          </p:cNvSpPr>
          <p:nvPr/>
        </p:nvSpPr>
        <p:spPr bwMode="auto">
          <a:xfrm>
            <a:off x="2482850" y="6365875"/>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Arial" panose="020B0604020202020204" pitchFamily="34" charset="0"/>
              </a:rPr>
              <a:t>Biology</a:t>
            </a:r>
          </a:p>
        </p:txBody>
      </p:sp>
      <p:sp>
        <p:nvSpPr>
          <p:cNvPr id="17" name="TextBox 16"/>
          <p:cNvSpPr txBox="1">
            <a:spLocks noChangeArrowheads="1"/>
          </p:cNvSpPr>
          <p:nvPr/>
        </p:nvSpPr>
        <p:spPr bwMode="auto">
          <a:xfrm>
            <a:off x="5256213" y="6365875"/>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Arial" panose="020B0604020202020204" pitchFamily="34" charset="0"/>
              </a:rPr>
              <a:t>Chemistry</a:t>
            </a:r>
          </a:p>
        </p:txBody>
      </p:sp>
      <p:sp>
        <p:nvSpPr>
          <p:cNvPr id="18" name="TextBox 17"/>
          <p:cNvSpPr txBox="1">
            <a:spLocks noChangeArrowheads="1"/>
          </p:cNvSpPr>
          <p:nvPr/>
        </p:nvSpPr>
        <p:spPr bwMode="auto">
          <a:xfrm>
            <a:off x="8099425" y="6326188"/>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Arial" panose="020B0604020202020204" pitchFamily="34" charset="0"/>
              </a:rPr>
              <a:t>Physics</a:t>
            </a:r>
          </a:p>
        </p:txBody>
      </p:sp>
      <p:sp>
        <p:nvSpPr>
          <p:cNvPr id="16" name="Rectangle 15">
            <a:extLst>
              <a:ext uri="{FF2B5EF4-FFF2-40B4-BE49-F238E27FC236}">
                <a16:creationId xmlns:a16="http://schemas.microsoft.com/office/drawing/2014/main" id="{39D0F0C4-78DF-46D6-8FE1-BA80967475AE}"/>
              </a:ext>
            </a:extLst>
          </p:cNvPr>
          <p:cNvSpPr/>
          <p:nvPr/>
        </p:nvSpPr>
        <p:spPr>
          <a:xfrm>
            <a:off x="2349415" y="3027512"/>
            <a:ext cx="1368425" cy="12239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Triple Knowledge</a:t>
            </a:r>
          </a:p>
        </p:txBody>
      </p:sp>
      <p:sp>
        <p:nvSpPr>
          <p:cNvPr id="19" name="Rectangle 18">
            <a:extLst>
              <a:ext uri="{FF2B5EF4-FFF2-40B4-BE49-F238E27FC236}">
                <a16:creationId xmlns:a16="http://schemas.microsoft.com/office/drawing/2014/main" id="{06BA5DC2-994E-45D6-831C-378EE219031C}"/>
              </a:ext>
            </a:extLst>
          </p:cNvPr>
          <p:cNvSpPr/>
          <p:nvPr/>
        </p:nvSpPr>
        <p:spPr>
          <a:xfrm>
            <a:off x="5195052" y="3029802"/>
            <a:ext cx="1368425" cy="12239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Triple Knowledge</a:t>
            </a:r>
          </a:p>
        </p:txBody>
      </p:sp>
      <p:sp>
        <p:nvSpPr>
          <p:cNvPr id="20" name="Rectangle 19">
            <a:extLst>
              <a:ext uri="{FF2B5EF4-FFF2-40B4-BE49-F238E27FC236}">
                <a16:creationId xmlns:a16="http://schemas.microsoft.com/office/drawing/2014/main" id="{14335FA3-3E0D-4760-8F9D-85D3DB3E3DE5}"/>
              </a:ext>
            </a:extLst>
          </p:cNvPr>
          <p:cNvSpPr/>
          <p:nvPr/>
        </p:nvSpPr>
        <p:spPr>
          <a:xfrm>
            <a:off x="7968501" y="3027512"/>
            <a:ext cx="1368425" cy="12239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a:t>Triple Knowledge</a:t>
            </a:r>
          </a:p>
        </p:txBody>
      </p:sp>
      <p:cxnSp>
        <p:nvCxnSpPr>
          <p:cNvPr id="9" name="Straight Connector 8"/>
          <p:cNvCxnSpPr/>
          <p:nvPr/>
        </p:nvCxnSpPr>
        <p:spPr>
          <a:xfrm>
            <a:off x="1807776" y="4251475"/>
            <a:ext cx="7993063"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1" name="Picture 5" descr="HawkleyLogo_Transparent.gif">
            <a:extLst>
              <a:ext uri="{FF2B5EF4-FFF2-40B4-BE49-F238E27FC236}">
                <a16:creationId xmlns:a16="http://schemas.microsoft.com/office/drawing/2014/main" id="{E8763CCF-D6DF-44D4-B257-5F8BDE0128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250" y="121444"/>
            <a:ext cx="8763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68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p:bldP spid="17" grpId="0"/>
      <p:bldP spid="18" grpId="0"/>
      <p:bldP spid="16"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2075</Words>
  <Application>Microsoft Office PowerPoint</Application>
  <PresentationFormat>Widescreen</PresentationFormat>
  <Paragraphs>336</Paragraphs>
  <Slides>25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Rowan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Holt S</dc:creator>
  <cp:lastModifiedBy>Holt S</cp:lastModifiedBy>
  <cp:revision>2</cp:revision>
  <cp:lastPrinted>2018-03-01T10:33:01Z</cp:lastPrinted>
  <dcterms:created xsi:type="dcterms:W3CDTF">2016-02-01T14:22:07Z</dcterms:created>
  <dcterms:modified xsi:type="dcterms:W3CDTF">2024-01-25T08:02:36Z</dcterms:modified>
</cp:coreProperties>
</file>